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3" r:id="rId19"/>
    <p:sldId id="278" r:id="rId20"/>
    <p:sldId id="279" r:id="rId21"/>
    <p:sldId id="282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</p:embeddedFont>
    <p:embeddedFont>
      <p:font typeface="Roboto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1F659-4135-4A44-B97A-D20E8AD62317}" v="18" dt="2023-09-26T07:43:25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5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  <p:sp>
        <p:nvSpPr>
          <p:cNvPr id="51" name="Freeform 51"/>
          <p:cNvSpPr/>
          <p:nvPr/>
        </p:nvSpPr>
        <p:spPr>
          <a:xfrm>
            <a:off x="6133251" y="1028700"/>
            <a:ext cx="6021499" cy="4257192"/>
          </a:xfrm>
          <a:custGeom>
            <a:avLst/>
            <a:gdLst/>
            <a:ahLst/>
            <a:cxnLst/>
            <a:rect l="l" t="t" r="r" b="b"/>
            <a:pathLst>
              <a:path w="6021499" h="4257192">
                <a:moveTo>
                  <a:pt x="0" y="0"/>
                </a:moveTo>
                <a:lnTo>
                  <a:pt x="6021498" y="0"/>
                </a:lnTo>
                <a:lnTo>
                  <a:pt x="6021498" y="4257192"/>
                </a:lnTo>
                <a:lnTo>
                  <a:pt x="0" y="4257192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TextBox 52"/>
          <p:cNvSpPr txBox="1"/>
          <p:nvPr/>
        </p:nvSpPr>
        <p:spPr>
          <a:xfrm>
            <a:off x="633716" y="6008648"/>
            <a:ext cx="17020567" cy="82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5000" dirty="0">
                <a:solidFill>
                  <a:srgbClr val="FFFFFF"/>
                </a:solidFill>
                <a:latin typeface="Roboto Bold"/>
              </a:rPr>
              <a:t>ENTREPRENEURSHIP: TURNING IDEAS INTO 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18517"/>
            <a:ext cx="16230600" cy="327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2.1 VALUE PROPOSITION 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2.2 Market Analysis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2.3 Strategy Development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2.4 Business Models Generation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2.5 Economic and Financial Analysis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2.6 Risk Analysis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3716" y="1157391"/>
            <a:ext cx="17020567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 dirty="0">
                <a:solidFill>
                  <a:srgbClr val="FFFFFF"/>
                </a:solidFill>
                <a:latin typeface="Roboto Bold"/>
              </a:rPr>
              <a:t>MODULE II: TURNING AN IDEA INTO A BUSINESS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94742"/>
            <a:ext cx="16230600" cy="272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3.1 STEPS TO CREATE A START-UP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3.2 Business Funding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3.3 Growth Validation and Scaleup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3.4 Project Management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3.5 Intellectual Property Fundamentals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3716" y="1157391"/>
            <a:ext cx="17020567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 dirty="0">
                <a:solidFill>
                  <a:srgbClr val="FFFFFF"/>
                </a:solidFill>
                <a:latin typeface="Roboto Bold"/>
              </a:rPr>
              <a:t>MODULE III: LAUNCHING A START-UP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727605" cy="32217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27605" cy="3221778"/>
            </a:xfrm>
            <a:custGeom>
              <a:avLst/>
              <a:gdLst/>
              <a:ahLst/>
              <a:cxnLst/>
              <a:rect l="l" t="t" r="r" b="b"/>
              <a:pathLst>
                <a:path w="5727605" h="3221778">
                  <a:moveTo>
                    <a:pt x="0" y="0"/>
                  </a:moveTo>
                  <a:lnTo>
                    <a:pt x="5727605" y="0"/>
                  </a:lnTo>
                  <a:lnTo>
                    <a:pt x="5727605" y="3221778"/>
                  </a:lnTo>
                  <a:lnTo>
                    <a:pt x="0" y="3221778"/>
                  </a:lnTo>
                  <a:close/>
                </a:path>
              </a:pathLst>
            </a:custGeom>
            <a:solidFill>
              <a:srgbClr val="004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065" tIns="29065" rIns="29065" bIns="29065" rtlCol="0" anchor="ctr"/>
            <a:lstStyle/>
            <a:p>
              <a:pPr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35518" y="454508"/>
            <a:ext cx="3385807" cy="2393762"/>
          </a:xfrm>
          <a:custGeom>
            <a:avLst/>
            <a:gdLst/>
            <a:ahLst/>
            <a:cxnLst/>
            <a:rect l="l" t="t" r="r" b="b"/>
            <a:pathLst>
              <a:path w="3385807" h="2393762">
                <a:moveTo>
                  <a:pt x="0" y="0"/>
                </a:moveTo>
                <a:lnTo>
                  <a:pt x="3385807" y="0"/>
                </a:lnTo>
                <a:lnTo>
                  <a:pt x="3385807" y="2393762"/>
                </a:lnTo>
                <a:lnTo>
                  <a:pt x="0" y="239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3716" y="3905250"/>
            <a:ext cx="17020567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7500">
                <a:solidFill>
                  <a:srgbClr val="FFFFFF"/>
                </a:solidFill>
                <a:latin typeface="Roboto Bold"/>
              </a:rPr>
              <a:t>LEARNING OUTCOMES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89842"/>
            <a:ext cx="16230600" cy="493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UNDERSTAND THE IMPORTANCE OF STRATEGIC AND PROACTIVE THINKING IN BUILDING AN ENTREPRENEURIAL ATTITUDE;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Provide participants with entrepreneurial skills;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Identify sources of new ideas;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Identify and evaluate the internal and external factors that condition/influence the implementation and sustainability of a business;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Identify and leverage opportunities and manage risks;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Understand the main steps required when turning an idea into business;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Outline and argue for a business creation/entrepreneurial initiative project.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3716" y="1157391"/>
            <a:ext cx="17020567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>
                <a:solidFill>
                  <a:srgbClr val="FFFFFF"/>
                </a:solidFill>
                <a:latin typeface="Roboto Bold"/>
              </a:rPr>
              <a:t>MODULE I: ENTREPRENEURSHIP AND INNOVATION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18517"/>
            <a:ext cx="16230600" cy="327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PERFORM MARKET RESEARCH AND COME UP WITH VALUE PROPOSITIONS THAT MEET MARKET NEEDS;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Analyze the business environment and create a strategic positioning;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Analyze existing business models and generate new ones based on a deep understanding of business building blocks;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Perform a preliminary economic analysis to evaluate business profitability;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Evaluate and manage associated risks and impacts.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3716" y="1157391"/>
            <a:ext cx="17020567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>
                <a:solidFill>
                  <a:srgbClr val="FFFFFF"/>
                </a:solidFill>
                <a:latin typeface="Roboto Bold"/>
              </a:rPr>
              <a:t>MODULE II: TURNING AN IDEA INTO A BUSINESS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18517"/>
            <a:ext cx="16230600" cy="327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PLAN AND EXECUTE THE VARIOUS STEPS INVOLVED IN CREATING A START-UP; 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RECOGNIZE THE VARIOUS FORMS of business funding;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CONDUCT growth validation and effectively scaleup of a Start-up;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USE DIFFERENT project and portfolio management tools and techniques to support the Start-up creation and scaleup;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Identify and comprehend the various the different forms of intellectual property rights.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3716" y="1157391"/>
            <a:ext cx="17020567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>
                <a:solidFill>
                  <a:srgbClr val="FFFFFF"/>
                </a:solidFill>
                <a:latin typeface="Roboto Bold"/>
              </a:rPr>
              <a:t>MODULE III: LAUNCHING A START-UP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727605" cy="32217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27605" cy="3221778"/>
            </a:xfrm>
            <a:custGeom>
              <a:avLst/>
              <a:gdLst/>
              <a:ahLst/>
              <a:cxnLst/>
              <a:rect l="l" t="t" r="r" b="b"/>
              <a:pathLst>
                <a:path w="5727605" h="3221778">
                  <a:moveTo>
                    <a:pt x="0" y="0"/>
                  </a:moveTo>
                  <a:lnTo>
                    <a:pt x="5727605" y="0"/>
                  </a:lnTo>
                  <a:lnTo>
                    <a:pt x="5727605" y="3221778"/>
                  </a:lnTo>
                  <a:lnTo>
                    <a:pt x="0" y="3221778"/>
                  </a:lnTo>
                  <a:close/>
                </a:path>
              </a:pathLst>
            </a:custGeom>
            <a:solidFill>
              <a:srgbClr val="004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065" tIns="29065" rIns="29065" bIns="29065" rtlCol="0" anchor="ctr"/>
            <a:lstStyle/>
            <a:p>
              <a:pPr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35518" y="454508"/>
            <a:ext cx="3385807" cy="2393762"/>
          </a:xfrm>
          <a:custGeom>
            <a:avLst/>
            <a:gdLst/>
            <a:ahLst/>
            <a:cxnLst/>
            <a:rect l="l" t="t" r="r" b="b"/>
            <a:pathLst>
              <a:path w="3385807" h="2393762">
                <a:moveTo>
                  <a:pt x="0" y="0"/>
                </a:moveTo>
                <a:lnTo>
                  <a:pt x="3385807" y="0"/>
                </a:lnTo>
                <a:lnTo>
                  <a:pt x="3385807" y="2393762"/>
                </a:lnTo>
                <a:lnTo>
                  <a:pt x="0" y="239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3716" y="3905250"/>
            <a:ext cx="17020567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7500">
                <a:solidFill>
                  <a:srgbClr val="FFFFFF"/>
                </a:solidFill>
                <a:latin typeface="Roboto Bold"/>
              </a:rPr>
              <a:t>CONTENT &amp; ACTIVITIES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35410"/>
            <a:ext cx="16230600" cy="501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READING MATERIALS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Videos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Reflection questions and exercises (optional)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Links to external content (videos, websites, articles, etc.) </a:t>
            </a:r>
          </a:p>
          <a:p>
            <a:pPr algn="just">
              <a:lnSpc>
                <a:spcPts val="4374"/>
              </a:lnSpc>
            </a:pPr>
            <a:endParaRPr lang="en-US" sz="2499" dirty="0">
              <a:solidFill>
                <a:srgbClr val="FFFFFF"/>
              </a:solidFill>
              <a:latin typeface="Roboto"/>
            </a:endParaRP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 Bold"/>
              </a:rPr>
              <a:t>For each core module, at the end of each topic: 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Formative online quiz (optional)</a:t>
            </a: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Roboto"/>
              </a:rPr>
              <a:t>Summative online quiz (mandatory)</a:t>
            </a:r>
          </a:p>
          <a:p>
            <a:pPr algn="just">
              <a:lnSpc>
                <a:spcPts val="4374"/>
              </a:lnSpc>
            </a:pPr>
            <a:endParaRPr lang="en-US" sz="2499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33716" y="753427"/>
            <a:ext cx="17020567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>
                <a:solidFill>
                  <a:srgbClr val="FFFFFF"/>
                </a:solidFill>
                <a:latin typeface="Roboto Bold"/>
              </a:rPr>
              <a:t>CONTENT &amp; ACTIVITIES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33251" y="1028700"/>
            <a:ext cx="6021499" cy="4257192"/>
          </a:xfrm>
          <a:custGeom>
            <a:avLst/>
            <a:gdLst/>
            <a:ahLst/>
            <a:cxnLst/>
            <a:rect l="l" t="t" r="r" b="b"/>
            <a:pathLst>
              <a:path w="6021499" h="4257192">
                <a:moveTo>
                  <a:pt x="0" y="0"/>
                </a:moveTo>
                <a:lnTo>
                  <a:pt x="6021498" y="0"/>
                </a:lnTo>
                <a:lnTo>
                  <a:pt x="6021498" y="4257192"/>
                </a:lnTo>
                <a:lnTo>
                  <a:pt x="0" y="425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33716" y="6008648"/>
            <a:ext cx="17020567" cy="82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5000">
                <a:solidFill>
                  <a:srgbClr val="FFFFFF"/>
                </a:solidFill>
                <a:latin typeface="Roboto Bold"/>
              </a:rPr>
              <a:t>ENTREPRENEURSHIP: TURNING IDEAS INTO BUSINESS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727605" cy="32217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27605" cy="3221778"/>
            </a:xfrm>
            <a:custGeom>
              <a:avLst/>
              <a:gdLst/>
              <a:ahLst/>
              <a:cxnLst/>
              <a:rect l="l" t="t" r="r" b="b"/>
              <a:pathLst>
                <a:path w="5727605" h="3221778">
                  <a:moveTo>
                    <a:pt x="0" y="0"/>
                  </a:moveTo>
                  <a:lnTo>
                    <a:pt x="5727605" y="0"/>
                  </a:lnTo>
                  <a:lnTo>
                    <a:pt x="5727605" y="3221778"/>
                  </a:lnTo>
                  <a:lnTo>
                    <a:pt x="0" y="3221778"/>
                  </a:lnTo>
                  <a:close/>
                </a:path>
              </a:pathLst>
            </a:custGeom>
            <a:solidFill>
              <a:srgbClr val="004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065" tIns="29065" rIns="29065" bIns="29065" rtlCol="0" anchor="ctr"/>
            <a:lstStyle/>
            <a:p>
              <a:pPr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35518" y="454508"/>
            <a:ext cx="3385807" cy="2393762"/>
          </a:xfrm>
          <a:custGeom>
            <a:avLst/>
            <a:gdLst/>
            <a:ahLst/>
            <a:cxnLst/>
            <a:rect l="l" t="t" r="r" b="b"/>
            <a:pathLst>
              <a:path w="3385807" h="2393762">
                <a:moveTo>
                  <a:pt x="0" y="0"/>
                </a:moveTo>
                <a:lnTo>
                  <a:pt x="3385807" y="0"/>
                </a:lnTo>
                <a:lnTo>
                  <a:pt x="3385807" y="2393762"/>
                </a:lnTo>
                <a:lnTo>
                  <a:pt x="0" y="239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3716" y="3905250"/>
            <a:ext cx="17020567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7500">
                <a:solidFill>
                  <a:srgbClr val="FFFFFF"/>
                </a:solidFill>
                <a:latin typeface="Roboto Bold"/>
              </a:rPr>
              <a:t>PROJECT OVERVIEW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52880"/>
            <a:ext cx="16230600" cy="5091137"/>
            <a:chOff x="0" y="-38100"/>
            <a:chExt cx="21640800" cy="6788183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21640800" cy="678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24"/>
                </a:lnSpc>
              </a:pPr>
              <a:r>
                <a:rPr lang="en-US" sz="2499" dirty="0">
                  <a:solidFill>
                    <a:srgbClr val="FFFFFF"/>
                  </a:solidFill>
                  <a:latin typeface="Roboto Bold"/>
                </a:rPr>
                <a:t>“ENTREPRENEURSHIP: TURNING IDEAS INTO BUSINESS” IS A TRAINING </a:t>
              </a:r>
              <a:r>
                <a:rPr lang="lv-LV" sz="2499" dirty="0">
                  <a:solidFill>
                    <a:srgbClr val="FFFFFF"/>
                  </a:solidFill>
                  <a:latin typeface="Roboto Bold"/>
                </a:rPr>
                <a:t>COURSE</a:t>
              </a:r>
              <a:r>
                <a:rPr lang="en-US" sz="2499" dirty="0">
                  <a:solidFill>
                    <a:srgbClr val="FFFFFF"/>
                  </a:solidFill>
                  <a:latin typeface="Roboto Bold"/>
                </a:rPr>
                <a:t> DEVELOPED IN THE SCOPE OF HIVE “HEI INNOVATION FOR KNOWLEDGE INTENSIVE ENTREPRENEURSHIP”, A PROJECT SUPPORTED EIT HEALTH HEI INITIATIVE.</a:t>
              </a:r>
            </a:p>
            <a:p>
              <a:pPr algn="just">
                <a:lnSpc>
                  <a:spcPts val="3324"/>
                </a:lnSpc>
              </a:pPr>
              <a:endParaRPr lang="en-US" sz="2499" dirty="0">
                <a:solidFill>
                  <a:srgbClr val="FFFFFF"/>
                </a:solidFill>
                <a:latin typeface="Roboto Bold"/>
              </a:endParaRPr>
            </a:p>
            <a:p>
              <a:pPr algn="just">
                <a:lnSpc>
                  <a:spcPts val="3324"/>
                </a:lnSpc>
              </a:pPr>
              <a:r>
                <a:rPr lang="en-US" sz="2499" dirty="0">
                  <a:solidFill>
                    <a:srgbClr val="FFFFFF"/>
                  </a:solidFill>
                  <a:latin typeface="Roboto Bold"/>
                </a:rPr>
                <a:t>This training </a:t>
              </a:r>
              <a:r>
                <a:rPr lang="lv-LV" sz="2499" dirty="0" err="1">
                  <a:solidFill>
                    <a:srgbClr val="FFFFFF"/>
                  </a:solidFill>
                  <a:latin typeface="Roboto Bold"/>
                </a:rPr>
                <a:t>course</a:t>
              </a:r>
              <a:r>
                <a:rPr lang="en-US" sz="2499" dirty="0">
                  <a:solidFill>
                    <a:srgbClr val="FFFFFF"/>
                  </a:solidFill>
                  <a:latin typeface="Roboto Bold"/>
                </a:rPr>
                <a:t> is a collaborative work of the following HIVE partners:</a:t>
              </a:r>
            </a:p>
            <a:p>
              <a:pPr algn="just">
                <a:lnSpc>
                  <a:spcPts val="3324"/>
                </a:lnSpc>
              </a:pPr>
              <a:endParaRPr lang="en-US" sz="2499" dirty="0">
                <a:solidFill>
                  <a:srgbClr val="FFFFFF"/>
                </a:solidFill>
                <a:latin typeface="Roboto Bold"/>
              </a:endParaRPr>
            </a:p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FFFFFF"/>
                  </a:solidFill>
                  <a:latin typeface="Roboto"/>
                </a:rPr>
                <a:t>Bukovian</a:t>
              </a:r>
              <a:r>
                <a:rPr lang="en-US" sz="2000" dirty="0">
                  <a:solidFill>
                    <a:srgbClr val="FFFFFF"/>
                  </a:solidFill>
                  <a:latin typeface="Roboto"/>
                </a:rPr>
                <a:t> State Medical University (Ukraine)</a:t>
              </a:r>
            </a:p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FFFFFF"/>
                  </a:solidFill>
                  <a:latin typeface="Roboto"/>
                </a:rPr>
                <a:t>Czech University of Life Sciences (Czech Republic)</a:t>
              </a:r>
            </a:p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FFFFFF"/>
                  </a:solidFill>
                  <a:latin typeface="Roboto"/>
                </a:rPr>
                <a:t>Dnipro University of Technology (Ukraine)</a:t>
              </a:r>
            </a:p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FFFFFF"/>
                  </a:solidFill>
                  <a:latin typeface="Roboto"/>
                </a:rPr>
                <a:t>ESSEC Business School (France)</a:t>
              </a:r>
            </a:p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FFFFFF"/>
                  </a:solidFill>
                  <a:latin typeface="Roboto"/>
                </a:rPr>
                <a:t>Ivan Franko National University of </a:t>
              </a:r>
              <a:r>
                <a:rPr lang="en-US" sz="2000" dirty="0" err="1">
                  <a:solidFill>
                    <a:srgbClr val="FFFFFF"/>
                  </a:solidFill>
                  <a:latin typeface="Roboto"/>
                </a:rPr>
                <a:t>Lviv</a:t>
              </a:r>
              <a:r>
                <a:rPr lang="en-US" sz="2000" dirty="0">
                  <a:solidFill>
                    <a:srgbClr val="FFFFFF"/>
                  </a:solidFill>
                  <a:latin typeface="Roboto"/>
                </a:rPr>
                <a:t> (Ukraine)</a:t>
              </a:r>
            </a:p>
            <a:p>
              <a:pPr algn="just">
                <a:lnSpc>
                  <a:spcPts val="3324"/>
                </a:lnSpc>
              </a:pPr>
              <a:endParaRPr lang="en-US" sz="2000" dirty="0">
                <a:solidFill>
                  <a:srgbClr val="FFFFFF"/>
                </a:solidFill>
                <a:latin typeface="Roboto"/>
              </a:endParaRPr>
            </a:p>
            <a:p>
              <a:pPr algn="just">
                <a:lnSpc>
                  <a:spcPts val="3324"/>
                </a:lnSpc>
              </a:pPr>
              <a:r>
                <a:rPr lang="en-US" sz="2499" dirty="0">
                  <a:solidFill>
                    <a:srgbClr val="FFFFFF"/>
                  </a:solidFill>
                  <a:latin typeface="Roboto Bold"/>
                </a:rPr>
                <a:t>MORE INFO ABOUT THE PROJECT CAN BE FOUND HERE: </a:t>
              </a:r>
              <a:r>
                <a:rPr lang="en-US" sz="2499" dirty="0">
                  <a:solidFill>
                    <a:srgbClr val="FFFFFF"/>
                  </a:solidFill>
                  <a:latin typeface="Roboto"/>
                </a:rPr>
                <a:t>HTTPS://WWW.HIVEPROJECT.EU/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565124" y="3280833"/>
              <a:ext cx="11075676" cy="221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>
                  <a:solidFill>
                    <a:srgbClr val="FFFFFF"/>
                  </a:solidFill>
                  <a:latin typeface="Roboto"/>
                </a:rPr>
                <a:t>Riga Stradins University (Latvia)</a:t>
              </a:r>
            </a:p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>
                  <a:solidFill>
                    <a:srgbClr val="FFFFFF"/>
                  </a:solidFill>
                  <a:latin typeface="Roboto"/>
                </a:rPr>
                <a:t>TED University (Turkey)</a:t>
              </a:r>
            </a:p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>
                  <a:solidFill>
                    <a:srgbClr val="FFFFFF"/>
                  </a:solidFill>
                  <a:latin typeface="Roboto"/>
                </a:rPr>
                <a:t>University of Applied Sciences Wiener Neustadt (Austria)</a:t>
              </a:r>
            </a:p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>
                  <a:solidFill>
                    <a:srgbClr val="FFFFFF"/>
                  </a:solidFill>
                  <a:latin typeface="Roboto"/>
                </a:rPr>
                <a:t>University of Coimbra (Portugal)</a:t>
              </a:r>
            </a:p>
            <a:p>
              <a:pPr marL="431801" lvl="1" indent="-215900" algn="just">
                <a:lnSpc>
                  <a:spcPts val="2660"/>
                </a:lnSpc>
                <a:buFont typeface="Arial"/>
                <a:buChar char="•"/>
              </a:pPr>
              <a:r>
                <a:rPr lang="en-US" sz="2000">
                  <a:solidFill>
                    <a:srgbClr val="FFFFFF"/>
                  </a:solidFill>
                  <a:latin typeface="Roboto"/>
                </a:rPr>
                <a:t>University of Latvia (Latvia)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727605" cy="32217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27605" cy="3221778"/>
            </a:xfrm>
            <a:custGeom>
              <a:avLst/>
              <a:gdLst/>
              <a:ahLst/>
              <a:cxnLst/>
              <a:rect l="l" t="t" r="r" b="b"/>
              <a:pathLst>
                <a:path w="5727605" h="3221778">
                  <a:moveTo>
                    <a:pt x="0" y="0"/>
                  </a:moveTo>
                  <a:lnTo>
                    <a:pt x="5727605" y="0"/>
                  </a:lnTo>
                  <a:lnTo>
                    <a:pt x="5727605" y="3221778"/>
                  </a:lnTo>
                  <a:lnTo>
                    <a:pt x="0" y="3221778"/>
                  </a:lnTo>
                  <a:close/>
                </a:path>
              </a:pathLst>
            </a:custGeom>
            <a:solidFill>
              <a:srgbClr val="004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065" tIns="29065" rIns="29065" bIns="29065" rtlCol="0" anchor="ctr"/>
            <a:lstStyle/>
            <a:p>
              <a:pPr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35518" y="454508"/>
            <a:ext cx="3385807" cy="2393762"/>
          </a:xfrm>
          <a:custGeom>
            <a:avLst/>
            <a:gdLst/>
            <a:ahLst/>
            <a:cxnLst/>
            <a:rect l="l" t="t" r="r" b="b"/>
            <a:pathLst>
              <a:path w="3385807" h="2393762">
                <a:moveTo>
                  <a:pt x="0" y="0"/>
                </a:moveTo>
                <a:lnTo>
                  <a:pt x="3385807" y="0"/>
                </a:lnTo>
                <a:lnTo>
                  <a:pt x="3385807" y="2393762"/>
                </a:lnTo>
                <a:lnTo>
                  <a:pt x="0" y="239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3716" y="3905250"/>
            <a:ext cx="17020567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7500" dirty="0">
                <a:solidFill>
                  <a:srgbClr val="FFFFFF"/>
                </a:solidFill>
                <a:latin typeface="Roboto Bold"/>
              </a:rPr>
              <a:t>TRAINING </a:t>
            </a:r>
            <a:r>
              <a:rPr lang="lv-LV" sz="7500" dirty="0">
                <a:solidFill>
                  <a:srgbClr val="FFFFFF"/>
                </a:solidFill>
                <a:latin typeface="Roboto Bold"/>
              </a:rPr>
              <a:t>COURSE</a:t>
            </a:r>
            <a:endParaRPr lang="en-US" sz="7500" dirty="0">
              <a:solidFill>
                <a:srgbClr val="FFFFFF"/>
              </a:solidFill>
              <a:latin typeface="Roboto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89842"/>
            <a:ext cx="16230600" cy="4453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 Bold"/>
              </a:rPr>
              <a:t>TYPE OF COURSE: </a:t>
            </a:r>
            <a:r>
              <a:rPr lang="en-US" sz="2499" dirty="0">
                <a:solidFill>
                  <a:srgbClr val="FFFFFF"/>
                </a:solidFill>
                <a:latin typeface="Roboto"/>
              </a:rPr>
              <a:t>E-LEARNING SELF-PACED (ASYNCHRONOUS)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 Bold"/>
              </a:rPr>
              <a:t>Language: </a:t>
            </a:r>
            <a:r>
              <a:rPr lang="en-US" sz="2499" dirty="0">
                <a:solidFill>
                  <a:srgbClr val="FFFFFF"/>
                </a:solidFill>
                <a:latin typeface="Roboto"/>
              </a:rPr>
              <a:t>English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 Bold"/>
              </a:rPr>
              <a:t>Platform: </a:t>
            </a:r>
            <a:r>
              <a:rPr lang="en-US" sz="2499" dirty="0">
                <a:solidFill>
                  <a:srgbClr val="FFFFFF"/>
                </a:solidFill>
                <a:latin typeface="Roboto"/>
              </a:rPr>
              <a:t>University of Coimbra’s  Distance Learning Platform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 Bold"/>
              </a:rPr>
              <a:t>Duration: </a:t>
            </a:r>
            <a:r>
              <a:rPr lang="en-US" sz="2499" dirty="0">
                <a:solidFill>
                  <a:srgbClr val="FFFFFF"/>
                </a:solidFill>
                <a:latin typeface="Roboto"/>
              </a:rPr>
              <a:t>around 100 hours 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 Bold"/>
              </a:rPr>
              <a:t>Target: </a:t>
            </a:r>
            <a:r>
              <a:rPr lang="en-US" sz="2499" dirty="0">
                <a:solidFill>
                  <a:srgbClr val="FFFFFF"/>
                </a:solidFill>
                <a:latin typeface="Roboto"/>
              </a:rPr>
              <a:t>Students, academic and non-academic staff with HEI affiliation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 Bold"/>
              </a:rPr>
              <a:t>Registration: </a:t>
            </a:r>
            <a:r>
              <a:rPr lang="lv-LV" sz="2499" dirty="0">
                <a:solidFill>
                  <a:srgbClr val="FFFFFF"/>
                </a:solidFill>
                <a:latin typeface="Roboto"/>
              </a:rPr>
              <a:t>till 9/11 </a:t>
            </a:r>
            <a:r>
              <a:rPr lang="en-US" sz="2499" dirty="0">
                <a:solidFill>
                  <a:srgbClr val="FFFFFF"/>
                </a:solidFill>
                <a:latin typeface="Roboto"/>
              </a:rPr>
              <a:t>using the following  </a:t>
            </a:r>
            <a:endParaRPr lang="lv-LV" sz="2499" dirty="0">
              <a:solidFill>
                <a:srgbClr val="FFFFFF"/>
              </a:solidFill>
              <a:latin typeface="Roboto"/>
            </a:endParaRP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 Bold"/>
              </a:rPr>
              <a:t>1st edition implementation: </a:t>
            </a:r>
            <a:r>
              <a:rPr lang="en-US" sz="2499" dirty="0">
                <a:solidFill>
                  <a:srgbClr val="FFFFFF"/>
                </a:solidFill>
                <a:latin typeface="Roboto"/>
              </a:rPr>
              <a:t>12/10 – 15/12</a:t>
            </a:r>
          </a:p>
          <a:p>
            <a:pPr algn="just">
              <a:lnSpc>
                <a:spcPts val="4374"/>
              </a:lnSpc>
            </a:pPr>
            <a:r>
              <a:rPr lang="en-US" sz="2499" dirty="0">
                <a:solidFill>
                  <a:srgbClr val="FFFFFF"/>
                </a:solidFill>
                <a:latin typeface="Roboto Bold"/>
              </a:rPr>
              <a:t>Next editions: </a:t>
            </a:r>
            <a:r>
              <a:rPr lang="en-US" sz="2499" dirty="0">
                <a:solidFill>
                  <a:srgbClr val="FFFFFF"/>
                </a:solidFill>
                <a:latin typeface="Roboto"/>
              </a:rPr>
              <a:t>05/02/2024 -23/05/2024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3716" y="1157391"/>
            <a:ext cx="17020567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 dirty="0">
                <a:solidFill>
                  <a:srgbClr val="FFFFFF"/>
                </a:solidFill>
                <a:latin typeface="Roboto Bold"/>
              </a:rPr>
              <a:t>TRAINING </a:t>
            </a:r>
            <a:r>
              <a:rPr lang="lv-LV" sz="3000" dirty="0">
                <a:solidFill>
                  <a:srgbClr val="FFFFFF"/>
                </a:solidFill>
                <a:latin typeface="Roboto Bold"/>
              </a:rPr>
              <a:t>COURSE</a:t>
            </a:r>
            <a:endParaRPr lang="en-US" sz="3000" dirty="0">
              <a:solidFill>
                <a:srgbClr val="FFFFFF"/>
              </a:solidFill>
              <a:latin typeface="Roboto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727605" cy="32217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27605" cy="3221778"/>
            </a:xfrm>
            <a:custGeom>
              <a:avLst/>
              <a:gdLst/>
              <a:ahLst/>
              <a:cxnLst/>
              <a:rect l="l" t="t" r="r" b="b"/>
              <a:pathLst>
                <a:path w="5727605" h="3221778">
                  <a:moveTo>
                    <a:pt x="0" y="0"/>
                  </a:moveTo>
                  <a:lnTo>
                    <a:pt x="5727605" y="0"/>
                  </a:lnTo>
                  <a:lnTo>
                    <a:pt x="5727605" y="3221778"/>
                  </a:lnTo>
                  <a:lnTo>
                    <a:pt x="0" y="3221778"/>
                  </a:lnTo>
                  <a:close/>
                </a:path>
              </a:pathLst>
            </a:custGeom>
            <a:solidFill>
              <a:srgbClr val="004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065" tIns="29065" rIns="29065" bIns="29065" rtlCol="0" anchor="ctr"/>
            <a:lstStyle/>
            <a:p>
              <a:pPr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35518" y="454508"/>
            <a:ext cx="3385807" cy="2393762"/>
          </a:xfrm>
          <a:custGeom>
            <a:avLst/>
            <a:gdLst/>
            <a:ahLst/>
            <a:cxnLst/>
            <a:rect l="l" t="t" r="r" b="b"/>
            <a:pathLst>
              <a:path w="3385807" h="2393762">
                <a:moveTo>
                  <a:pt x="0" y="0"/>
                </a:moveTo>
                <a:lnTo>
                  <a:pt x="3385807" y="0"/>
                </a:lnTo>
                <a:lnTo>
                  <a:pt x="3385807" y="2393762"/>
                </a:lnTo>
                <a:lnTo>
                  <a:pt x="0" y="239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3716" y="3905250"/>
            <a:ext cx="17020567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7500">
                <a:solidFill>
                  <a:srgbClr val="FFFFFF"/>
                </a:solidFill>
                <a:latin typeface="Roboto Bold"/>
              </a:rPr>
              <a:t>ASSESSMENT &amp; CERTIFICATION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89842"/>
            <a:ext cx="16230600" cy="493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THE ACCESS TO THE CORE MODULES IS SEQUENTIAL. AFTER COMPLETING CORE MODULE I, MODULE II AND MODULE III, WILL BE AVAILABLE.</a:t>
            </a:r>
          </a:p>
          <a:p>
            <a:pPr algn="just">
              <a:lnSpc>
                <a:spcPts val="4374"/>
              </a:lnSpc>
            </a:pPr>
            <a:endParaRPr lang="en-US" sz="2499">
              <a:solidFill>
                <a:srgbClr val="FFFFFF"/>
              </a:solidFill>
              <a:latin typeface="Roboto"/>
            </a:endParaRP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To complete a module and progress to the next one, participants must obtain a passing grade (10/20) on the module’s final test. </a:t>
            </a:r>
          </a:p>
          <a:p>
            <a:pPr algn="just">
              <a:lnSpc>
                <a:spcPts val="4374"/>
              </a:lnSpc>
            </a:pPr>
            <a:endParaRPr lang="en-US" sz="2499">
              <a:solidFill>
                <a:srgbClr val="FFFFFF"/>
              </a:solidFill>
              <a:latin typeface="Roboto"/>
            </a:endParaRPr>
          </a:p>
          <a:p>
            <a:pPr marL="539749" lvl="1" indent="-269875" algn="just">
              <a:lnSpc>
                <a:spcPts val="4374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oboto"/>
              </a:rPr>
              <a:t>The certificate is issued by the responsible HEI at the end of the correspondent edition upon successful assessment of modules. A single module corresponds to a certificate, meaning that it is not necessary to complete all the modules to get a certificate.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3716" y="1157391"/>
            <a:ext cx="17020567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>
                <a:solidFill>
                  <a:srgbClr val="FFFFFF"/>
                </a:solidFill>
                <a:latin typeface="Roboto Bold"/>
              </a:rPr>
              <a:t>ASSESSMENT &amp; CERTIFICATION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727605" cy="32217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27605" cy="3221778"/>
            </a:xfrm>
            <a:custGeom>
              <a:avLst/>
              <a:gdLst/>
              <a:ahLst/>
              <a:cxnLst/>
              <a:rect l="l" t="t" r="r" b="b"/>
              <a:pathLst>
                <a:path w="5727605" h="3221778">
                  <a:moveTo>
                    <a:pt x="0" y="0"/>
                  </a:moveTo>
                  <a:lnTo>
                    <a:pt x="5727605" y="0"/>
                  </a:lnTo>
                  <a:lnTo>
                    <a:pt x="5727605" y="3221778"/>
                  </a:lnTo>
                  <a:lnTo>
                    <a:pt x="0" y="3221778"/>
                  </a:lnTo>
                  <a:close/>
                </a:path>
              </a:pathLst>
            </a:custGeom>
            <a:solidFill>
              <a:srgbClr val="004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065" tIns="29065" rIns="29065" bIns="29065" rtlCol="0" anchor="ctr"/>
            <a:lstStyle/>
            <a:p>
              <a:pPr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35518" y="454508"/>
            <a:ext cx="3385807" cy="2393762"/>
          </a:xfrm>
          <a:custGeom>
            <a:avLst/>
            <a:gdLst/>
            <a:ahLst/>
            <a:cxnLst/>
            <a:rect l="l" t="t" r="r" b="b"/>
            <a:pathLst>
              <a:path w="3385807" h="2393762">
                <a:moveTo>
                  <a:pt x="0" y="0"/>
                </a:moveTo>
                <a:lnTo>
                  <a:pt x="3385807" y="0"/>
                </a:lnTo>
                <a:lnTo>
                  <a:pt x="3385807" y="2393762"/>
                </a:lnTo>
                <a:lnTo>
                  <a:pt x="0" y="239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3716" y="3905250"/>
            <a:ext cx="17020567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7500">
                <a:solidFill>
                  <a:srgbClr val="FFFFFF"/>
                </a:solidFill>
                <a:latin typeface="Roboto Bold"/>
              </a:rPr>
              <a:t>STRUCTURE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42292"/>
            <a:ext cx="16230600" cy="382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1.1 HOW TO BECOME AN ENTREPRENEUR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1.2 Entrepreneurship and Innovation connections and crossovers 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1.3 Creativity process and tools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1.4 Design thinking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1.5 Turning ideas into business: a process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1.6 Business Plan</a:t>
            </a:r>
          </a:p>
          <a:p>
            <a:pPr algn="just">
              <a:lnSpc>
                <a:spcPts val="4374"/>
              </a:lnSpc>
            </a:pPr>
            <a:r>
              <a:rPr lang="en-US" sz="2499">
                <a:solidFill>
                  <a:srgbClr val="FFFFFF"/>
                </a:solidFill>
                <a:latin typeface="Roboto"/>
              </a:rPr>
              <a:t>1.7 Communication and Pitch preparation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3716" y="1157391"/>
            <a:ext cx="17020567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 dirty="0">
                <a:solidFill>
                  <a:srgbClr val="FFFFFF"/>
                </a:solidFill>
                <a:latin typeface="Roboto Bold"/>
              </a:rPr>
              <a:t>MODULE I: ENTREPRENEURSHIP AND INNOVATION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7783498"/>
            <a:ext cx="18288000" cy="2503502"/>
            <a:chOff x="0" y="0"/>
            <a:chExt cx="24384000" cy="33380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3338003"/>
              <a:chOff x="0" y="0"/>
              <a:chExt cx="3277003" cy="4485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003" cy="4485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48599">
                    <a:moveTo>
                      <a:pt x="0" y="0"/>
                    </a:moveTo>
                    <a:lnTo>
                      <a:pt x="3277003" y="0"/>
                    </a:lnTo>
                    <a:lnTo>
                      <a:pt x="3277003" y="448599"/>
                    </a:lnTo>
                    <a:lnTo>
                      <a:pt x="0" y="448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37160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powered by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422288" y="763497"/>
              <a:ext cx="1071776" cy="953112"/>
            </a:xfrm>
            <a:custGeom>
              <a:avLst/>
              <a:gdLst/>
              <a:ahLst/>
              <a:cxnLst/>
              <a:rect l="l" t="t" r="r" b="b"/>
              <a:pathLst>
                <a:path w="1071776" h="953112">
                  <a:moveTo>
                    <a:pt x="0" y="0"/>
                  </a:moveTo>
                  <a:lnTo>
                    <a:pt x="1071776" y="0"/>
                  </a:lnTo>
                  <a:lnTo>
                    <a:pt x="1071776" y="953112"/>
                  </a:lnTo>
                  <a:lnTo>
                    <a:pt x="0" y="95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57710" y="830272"/>
              <a:ext cx="809152" cy="808637"/>
            </a:xfrm>
            <a:custGeom>
              <a:avLst/>
              <a:gdLst/>
              <a:ahLst/>
              <a:cxnLst/>
              <a:rect l="l" t="t" r="r" b="b"/>
              <a:pathLst>
                <a:path w="809152" h="808637">
                  <a:moveTo>
                    <a:pt x="0" y="0"/>
                  </a:moveTo>
                  <a:lnTo>
                    <a:pt x="809152" y="0"/>
                  </a:lnTo>
                  <a:lnTo>
                    <a:pt x="809152" y="808637"/>
                  </a:lnTo>
                  <a:lnTo>
                    <a:pt x="0" y="80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22803" y="1154503"/>
              <a:ext cx="825259" cy="161696"/>
              <a:chOff x="0" y="0"/>
              <a:chExt cx="1189330" cy="233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89228" cy="233172"/>
              </a:xfrm>
              <a:custGeom>
                <a:avLst/>
                <a:gdLst/>
                <a:ahLst/>
                <a:cxnLst/>
                <a:rect l="l" t="t" r="r" b="b"/>
                <a:pathLst>
                  <a:path w="1189228" h="233172">
                    <a:moveTo>
                      <a:pt x="0" y="230886"/>
                    </a:moveTo>
                    <a:lnTo>
                      <a:pt x="30734" y="230886"/>
                    </a:lnTo>
                    <a:lnTo>
                      <a:pt x="30734" y="124587"/>
                    </a:lnTo>
                    <a:lnTo>
                      <a:pt x="243332" y="124587"/>
                    </a:lnTo>
                    <a:lnTo>
                      <a:pt x="243332" y="230886"/>
                    </a:lnTo>
                    <a:lnTo>
                      <a:pt x="274066" y="230886"/>
                    </a:lnTo>
                    <a:lnTo>
                      <a:pt x="274066" y="0"/>
                    </a:lnTo>
                    <a:lnTo>
                      <a:pt x="243332" y="0"/>
                    </a:lnTo>
                    <a:lnTo>
                      <a:pt x="243332" y="97409"/>
                    </a:lnTo>
                    <a:lnTo>
                      <a:pt x="30734" y="97409"/>
                    </a:lnTo>
                    <a:lnTo>
                      <a:pt x="30734" y="0"/>
                    </a:lnTo>
                    <a:lnTo>
                      <a:pt x="0" y="0"/>
                    </a:lnTo>
                    <a:close/>
                    <a:moveTo>
                      <a:pt x="480695" y="181737"/>
                    </a:moveTo>
                    <a:lnTo>
                      <a:pt x="507111" y="181737"/>
                    </a:lnTo>
                    <a:cubicBezTo>
                      <a:pt x="507111" y="200787"/>
                      <a:pt x="499745" y="213995"/>
                      <a:pt x="487299" y="221361"/>
                    </a:cubicBezTo>
                    <a:cubicBezTo>
                      <a:pt x="474091" y="229362"/>
                      <a:pt x="451358" y="233045"/>
                      <a:pt x="418465" y="233045"/>
                    </a:cubicBezTo>
                    <a:cubicBezTo>
                      <a:pt x="392049" y="233045"/>
                      <a:pt x="371602" y="232283"/>
                      <a:pt x="357632" y="230124"/>
                    </a:cubicBezTo>
                    <a:cubicBezTo>
                      <a:pt x="343662" y="227965"/>
                      <a:pt x="333502" y="224282"/>
                      <a:pt x="326136" y="219075"/>
                    </a:cubicBezTo>
                    <a:cubicBezTo>
                      <a:pt x="310007" y="208026"/>
                      <a:pt x="302006" y="185420"/>
                      <a:pt x="302006" y="150876"/>
                    </a:cubicBezTo>
                    <a:cubicBezTo>
                      <a:pt x="302006" y="127381"/>
                      <a:pt x="304927" y="109093"/>
                      <a:pt x="312293" y="97409"/>
                    </a:cubicBezTo>
                    <a:cubicBezTo>
                      <a:pt x="318897" y="86487"/>
                      <a:pt x="328422" y="78359"/>
                      <a:pt x="340106" y="74676"/>
                    </a:cubicBezTo>
                    <a:cubicBezTo>
                      <a:pt x="352552" y="70231"/>
                      <a:pt x="373126" y="68072"/>
                      <a:pt x="402336" y="68072"/>
                    </a:cubicBezTo>
                    <a:cubicBezTo>
                      <a:pt x="430149" y="68072"/>
                      <a:pt x="449961" y="69596"/>
                      <a:pt x="461645" y="72517"/>
                    </a:cubicBezTo>
                    <a:cubicBezTo>
                      <a:pt x="474091" y="75438"/>
                      <a:pt x="484378" y="81280"/>
                      <a:pt x="491744" y="90043"/>
                    </a:cubicBezTo>
                    <a:lnTo>
                      <a:pt x="504190" y="114300"/>
                    </a:lnTo>
                    <a:cubicBezTo>
                      <a:pt x="506349" y="123063"/>
                      <a:pt x="507111" y="137795"/>
                      <a:pt x="507873" y="156083"/>
                    </a:cubicBezTo>
                    <a:lnTo>
                      <a:pt x="329057" y="156083"/>
                    </a:lnTo>
                    <a:cubicBezTo>
                      <a:pt x="329819" y="176657"/>
                      <a:pt x="333502" y="189738"/>
                      <a:pt x="340741" y="197104"/>
                    </a:cubicBezTo>
                    <a:cubicBezTo>
                      <a:pt x="345821" y="202184"/>
                      <a:pt x="353187" y="205867"/>
                      <a:pt x="364236" y="208026"/>
                    </a:cubicBezTo>
                    <a:cubicBezTo>
                      <a:pt x="374523" y="209550"/>
                      <a:pt x="392049" y="210185"/>
                      <a:pt x="416306" y="210185"/>
                    </a:cubicBezTo>
                    <a:cubicBezTo>
                      <a:pt x="434594" y="210185"/>
                      <a:pt x="447802" y="209423"/>
                      <a:pt x="455930" y="208026"/>
                    </a:cubicBezTo>
                    <a:lnTo>
                      <a:pt x="470535" y="202946"/>
                    </a:lnTo>
                    <a:cubicBezTo>
                      <a:pt x="477901" y="195580"/>
                      <a:pt x="480060" y="189738"/>
                      <a:pt x="480822" y="181737"/>
                    </a:cubicBezTo>
                    <a:moveTo>
                      <a:pt x="479298" y="134874"/>
                    </a:moveTo>
                    <a:cubicBezTo>
                      <a:pt x="479298" y="119507"/>
                      <a:pt x="475615" y="108458"/>
                      <a:pt x="466852" y="101854"/>
                    </a:cubicBezTo>
                    <a:lnTo>
                      <a:pt x="454406" y="95250"/>
                    </a:lnTo>
                    <a:cubicBezTo>
                      <a:pt x="434594" y="91567"/>
                      <a:pt x="420751" y="90805"/>
                      <a:pt x="401701" y="90805"/>
                    </a:cubicBezTo>
                    <a:cubicBezTo>
                      <a:pt x="384810" y="90805"/>
                      <a:pt x="372364" y="91567"/>
                      <a:pt x="363601" y="92964"/>
                    </a:cubicBezTo>
                    <a:lnTo>
                      <a:pt x="348996" y="97409"/>
                    </a:lnTo>
                    <a:cubicBezTo>
                      <a:pt x="335788" y="106934"/>
                      <a:pt x="331343" y="118618"/>
                      <a:pt x="329946" y="134747"/>
                    </a:cubicBezTo>
                    <a:close/>
                    <a:moveTo>
                      <a:pt x="557657" y="118745"/>
                    </a:moveTo>
                    <a:lnTo>
                      <a:pt x="531241" y="118745"/>
                    </a:lnTo>
                    <a:lnTo>
                      <a:pt x="531241" y="112141"/>
                    </a:lnTo>
                    <a:cubicBezTo>
                      <a:pt x="531241" y="95250"/>
                      <a:pt x="537083" y="83566"/>
                      <a:pt x="550291" y="77724"/>
                    </a:cubicBezTo>
                    <a:cubicBezTo>
                      <a:pt x="562737" y="71120"/>
                      <a:pt x="586232" y="68199"/>
                      <a:pt x="621411" y="68199"/>
                    </a:cubicBezTo>
                    <a:cubicBezTo>
                      <a:pt x="648589" y="68199"/>
                      <a:pt x="668274" y="69723"/>
                      <a:pt x="680085" y="71882"/>
                    </a:cubicBezTo>
                    <a:cubicBezTo>
                      <a:pt x="691769" y="74803"/>
                      <a:pt x="701294" y="79248"/>
                      <a:pt x="707898" y="86487"/>
                    </a:cubicBezTo>
                    <a:lnTo>
                      <a:pt x="717423" y="98171"/>
                    </a:lnTo>
                    <a:cubicBezTo>
                      <a:pt x="720344" y="113538"/>
                      <a:pt x="721868" y="127508"/>
                      <a:pt x="721868" y="146558"/>
                    </a:cubicBezTo>
                    <a:lnTo>
                      <a:pt x="721868" y="230886"/>
                    </a:lnTo>
                    <a:lnTo>
                      <a:pt x="696214" y="230886"/>
                    </a:lnTo>
                    <a:lnTo>
                      <a:pt x="696976" y="212598"/>
                    </a:lnTo>
                    <a:lnTo>
                      <a:pt x="695579" y="212598"/>
                    </a:lnTo>
                    <a:cubicBezTo>
                      <a:pt x="688975" y="221361"/>
                      <a:pt x="681609" y="226568"/>
                      <a:pt x="672846" y="229489"/>
                    </a:cubicBezTo>
                    <a:cubicBezTo>
                      <a:pt x="664083" y="231648"/>
                      <a:pt x="647192" y="233172"/>
                      <a:pt x="623062" y="233172"/>
                    </a:cubicBezTo>
                    <a:cubicBezTo>
                      <a:pt x="594487" y="233172"/>
                      <a:pt x="575437" y="232410"/>
                      <a:pt x="564388" y="231013"/>
                    </a:cubicBezTo>
                    <a:cubicBezTo>
                      <a:pt x="553339" y="229616"/>
                      <a:pt x="545338" y="227330"/>
                      <a:pt x="539496" y="223012"/>
                    </a:cubicBezTo>
                    <a:lnTo>
                      <a:pt x="529971" y="213487"/>
                    </a:lnTo>
                    <a:cubicBezTo>
                      <a:pt x="525526" y="202438"/>
                      <a:pt x="524129" y="194437"/>
                      <a:pt x="524129" y="184150"/>
                    </a:cubicBezTo>
                    <a:lnTo>
                      <a:pt x="529209" y="155575"/>
                    </a:lnTo>
                    <a:cubicBezTo>
                      <a:pt x="532892" y="148971"/>
                      <a:pt x="537972" y="144526"/>
                      <a:pt x="546100" y="140970"/>
                    </a:cubicBezTo>
                    <a:cubicBezTo>
                      <a:pt x="554863" y="137287"/>
                      <a:pt x="574675" y="135890"/>
                      <a:pt x="606171" y="135890"/>
                    </a:cubicBezTo>
                    <a:cubicBezTo>
                      <a:pt x="639191" y="135890"/>
                      <a:pt x="660400" y="136652"/>
                      <a:pt x="670687" y="138811"/>
                    </a:cubicBezTo>
                    <a:cubicBezTo>
                      <a:pt x="680974" y="140208"/>
                      <a:pt x="688975" y="145415"/>
                      <a:pt x="694182" y="152781"/>
                    </a:cubicBezTo>
                    <a:lnTo>
                      <a:pt x="696341" y="152781"/>
                    </a:lnTo>
                    <a:lnTo>
                      <a:pt x="696341" y="135636"/>
                    </a:lnTo>
                    <a:cubicBezTo>
                      <a:pt x="696341" y="121031"/>
                      <a:pt x="694182" y="111506"/>
                      <a:pt x="688975" y="104902"/>
                    </a:cubicBezTo>
                    <a:lnTo>
                      <a:pt x="677291" y="95377"/>
                    </a:lnTo>
                    <a:cubicBezTo>
                      <a:pt x="659003" y="91694"/>
                      <a:pt x="644271" y="90932"/>
                      <a:pt x="623062" y="90932"/>
                    </a:cubicBezTo>
                    <a:cubicBezTo>
                      <a:pt x="596011" y="90932"/>
                      <a:pt x="578358" y="92456"/>
                      <a:pt x="570357" y="95377"/>
                    </a:cubicBezTo>
                    <a:lnTo>
                      <a:pt x="557911" y="105664"/>
                    </a:lnTo>
                    <a:close/>
                    <a:moveTo>
                      <a:pt x="622935" y="157607"/>
                    </a:moveTo>
                    <a:cubicBezTo>
                      <a:pt x="601726" y="157607"/>
                      <a:pt x="586994" y="158369"/>
                      <a:pt x="578993" y="159004"/>
                    </a:cubicBezTo>
                    <a:lnTo>
                      <a:pt x="565023" y="161163"/>
                    </a:lnTo>
                    <a:cubicBezTo>
                      <a:pt x="554736" y="167005"/>
                      <a:pt x="551053" y="174371"/>
                      <a:pt x="551053" y="184658"/>
                    </a:cubicBezTo>
                    <a:lnTo>
                      <a:pt x="555498" y="202311"/>
                    </a:lnTo>
                    <a:cubicBezTo>
                      <a:pt x="569468" y="208915"/>
                      <a:pt x="591439" y="210312"/>
                      <a:pt x="628015" y="210312"/>
                    </a:cubicBezTo>
                    <a:cubicBezTo>
                      <a:pt x="655066" y="210312"/>
                      <a:pt x="672719" y="208915"/>
                      <a:pt x="681482" y="205232"/>
                    </a:cubicBezTo>
                    <a:lnTo>
                      <a:pt x="694690" y="194945"/>
                    </a:lnTo>
                    <a:cubicBezTo>
                      <a:pt x="694690" y="173736"/>
                      <a:pt x="689610" y="167132"/>
                      <a:pt x="680085" y="163449"/>
                    </a:cubicBezTo>
                    <a:cubicBezTo>
                      <a:pt x="670560" y="159766"/>
                      <a:pt x="651510" y="157607"/>
                      <a:pt x="622935" y="157607"/>
                    </a:cubicBezTo>
                    <a:moveTo>
                      <a:pt x="748919" y="230886"/>
                    </a:moveTo>
                    <a:lnTo>
                      <a:pt x="774573" y="230886"/>
                    </a:lnTo>
                    <a:lnTo>
                      <a:pt x="774573" y="0"/>
                    </a:lnTo>
                    <a:lnTo>
                      <a:pt x="748919" y="0"/>
                    </a:lnTo>
                    <a:close/>
                    <a:moveTo>
                      <a:pt x="828040" y="70358"/>
                    </a:moveTo>
                    <a:lnTo>
                      <a:pt x="788543" y="70358"/>
                    </a:lnTo>
                    <a:lnTo>
                      <a:pt x="788543" y="92329"/>
                    </a:lnTo>
                    <a:lnTo>
                      <a:pt x="828040" y="92329"/>
                    </a:lnTo>
                    <a:lnTo>
                      <a:pt x="828040" y="170053"/>
                    </a:lnTo>
                    <a:cubicBezTo>
                      <a:pt x="828040" y="183261"/>
                      <a:pt x="828802" y="192024"/>
                      <a:pt x="829564" y="198628"/>
                    </a:cubicBezTo>
                    <a:lnTo>
                      <a:pt x="833247" y="210312"/>
                    </a:lnTo>
                    <a:cubicBezTo>
                      <a:pt x="841248" y="221361"/>
                      <a:pt x="848614" y="225679"/>
                      <a:pt x="858901" y="228600"/>
                    </a:cubicBezTo>
                    <a:cubicBezTo>
                      <a:pt x="868426" y="231521"/>
                      <a:pt x="881634" y="233045"/>
                      <a:pt x="899160" y="233045"/>
                    </a:cubicBezTo>
                    <a:cubicBezTo>
                      <a:pt x="916051" y="233045"/>
                      <a:pt x="929132" y="231521"/>
                      <a:pt x="938784" y="228600"/>
                    </a:cubicBezTo>
                    <a:cubicBezTo>
                      <a:pt x="948436" y="225679"/>
                      <a:pt x="954913" y="220599"/>
                      <a:pt x="959993" y="213233"/>
                    </a:cubicBezTo>
                    <a:lnTo>
                      <a:pt x="965073" y="202946"/>
                    </a:lnTo>
                    <a:cubicBezTo>
                      <a:pt x="967232" y="189738"/>
                      <a:pt x="967994" y="180975"/>
                      <a:pt x="967994" y="168529"/>
                    </a:cubicBezTo>
                    <a:lnTo>
                      <a:pt x="967994" y="158242"/>
                    </a:lnTo>
                    <a:lnTo>
                      <a:pt x="943102" y="158242"/>
                    </a:lnTo>
                    <a:lnTo>
                      <a:pt x="943102" y="168529"/>
                    </a:lnTo>
                    <a:cubicBezTo>
                      <a:pt x="943102" y="178054"/>
                      <a:pt x="942340" y="185420"/>
                      <a:pt x="942340" y="189103"/>
                    </a:cubicBezTo>
                    <a:lnTo>
                      <a:pt x="940181" y="196469"/>
                    </a:lnTo>
                    <a:lnTo>
                      <a:pt x="931418" y="206756"/>
                    </a:lnTo>
                    <a:cubicBezTo>
                      <a:pt x="921131" y="209677"/>
                      <a:pt x="912368" y="210439"/>
                      <a:pt x="901319" y="210439"/>
                    </a:cubicBezTo>
                    <a:cubicBezTo>
                      <a:pt x="888873" y="210439"/>
                      <a:pt x="880110" y="209677"/>
                      <a:pt x="873506" y="208280"/>
                    </a:cubicBezTo>
                    <a:lnTo>
                      <a:pt x="862584" y="203835"/>
                    </a:lnTo>
                    <a:cubicBezTo>
                      <a:pt x="856742" y="196469"/>
                      <a:pt x="855218" y="192786"/>
                      <a:pt x="854456" y="189865"/>
                    </a:cubicBezTo>
                    <a:cubicBezTo>
                      <a:pt x="853694" y="186182"/>
                      <a:pt x="853694" y="177419"/>
                      <a:pt x="853059" y="162052"/>
                    </a:cubicBezTo>
                    <a:lnTo>
                      <a:pt x="853059" y="92329"/>
                    </a:lnTo>
                    <a:lnTo>
                      <a:pt x="965962" y="92329"/>
                    </a:lnTo>
                    <a:lnTo>
                      <a:pt x="965962" y="70358"/>
                    </a:lnTo>
                    <a:lnTo>
                      <a:pt x="852932" y="70358"/>
                    </a:lnTo>
                    <a:lnTo>
                      <a:pt x="852932" y="30734"/>
                    </a:lnTo>
                    <a:lnTo>
                      <a:pt x="828040" y="30734"/>
                    </a:lnTo>
                    <a:close/>
                    <a:moveTo>
                      <a:pt x="989965" y="0"/>
                    </a:moveTo>
                    <a:lnTo>
                      <a:pt x="1015619" y="0"/>
                    </a:lnTo>
                    <a:lnTo>
                      <a:pt x="1015619" y="94488"/>
                    </a:lnTo>
                    <a:lnTo>
                      <a:pt x="1017143" y="94488"/>
                    </a:lnTo>
                    <a:cubicBezTo>
                      <a:pt x="1022985" y="84201"/>
                      <a:pt x="1031113" y="77597"/>
                      <a:pt x="1042797" y="73914"/>
                    </a:cubicBezTo>
                    <a:cubicBezTo>
                      <a:pt x="1053846" y="70231"/>
                      <a:pt x="1072896" y="68072"/>
                      <a:pt x="1099185" y="68072"/>
                    </a:cubicBezTo>
                    <a:cubicBezTo>
                      <a:pt x="1121156" y="68072"/>
                      <a:pt x="1138047" y="69596"/>
                      <a:pt x="1148969" y="72517"/>
                    </a:cubicBezTo>
                    <a:cubicBezTo>
                      <a:pt x="1160653" y="74676"/>
                      <a:pt x="1169416" y="79121"/>
                      <a:pt x="1175385" y="85725"/>
                    </a:cubicBezTo>
                    <a:lnTo>
                      <a:pt x="1184148" y="98171"/>
                    </a:lnTo>
                    <a:cubicBezTo>
                      <a:pt x="1187831" y="115062"/>
                      <a:pt x="1189228" y="128270"/>
                      <a:pt x="1189228" y="147320"/>
                    </a:cubicBezTo>
                    <a:lnTo>
                      <a:pt x="1189228" y="230886"/>
                    </a:lnTo>
                    <a:lnTo>
                      <a:pt x="1163701" y="230886"/>
                    </a:lnTo>
                    <a:lnTo>
                      <a:pt x="1163701" y="155321"/>
                    </a:lnTo>
                    <a:cubicBezTo>
                      <a:pt x="1163701" y="139192"/>
                      <a:pt x="1162939" y="127508"/>
                      <a:pt x="1162177" y="120904"/>
                    </a:cubicBezTo>
                    <a:lnTo>
                      <a:pt x="1158494" y="109220"/>
                    </a:lnTo>
                    <a:cubicBezTo>
                      <a:pt x="1150366" y="99695"/>
                      <a:pt x="1143889" y="96012"/>
                      <a:pt x="1134999" y="93853"/>
                    </a:cubicBezTo>
                    <a:cubicBezTo>
                      <a:pt x="1126109" y="91694"/>
                      <a:pt x="1113028" y="90932"/>
                      <a:pt x="1095375" y="90932"/>
                    </a:cubicBezTo>
                    <a:cubicBezTo>
                      <a:pt x="1076325" y="90932"/>
                      <a:pt x="1060958" y="92456"/>
                      <a:pt x="1049909" y="95377"/>
                    </a:cubicBezTo>
                    <a:cubicBezTo>
                      <a:pt x="1038987" y="97536"/>
                      <a:pt x="1030859" y="101981"/>
                      <a:pt x="1025017" y="108585"/>
                    </a:cubicBezTo>
                    <a:lnTo>
                      <a:pt x="1018413" y="118872"/>
                    </a:lnTo>
                    <a:cubicBezTo>
                      <a:pt x="1015492" y="129921"/>
                      <a:pt x="1015492" y="140843"/>
                      <a:pt x="1015492" y="155575"/>
                    </a:cubicBezTo>
                    <a:lnTo>
                      <a:pt x="1015492" y="231013"/>
                    </a:lnTo>
                    <a:lnTo>
                      <a:pt x="989965" y="231013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5932207" y="938300"/>
              <a:ext cx="842080" cy="603498"/>
              <a:chOff x="0" y="0"/>
              <a:chExt cx="1213574" cy="8697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0" y="63500"/>
                <a:ext cx="1086612" cy="742696"/>
              </a:xfrm>
              <a:custGeom>
                <a:avLst/>
                <a:gdLst/>
                <a:ahLst/>
                <a:cxnLst/>
                <a:rect l="l" t="t" r="r" b="b"/>
                <a:pathLst>
                  <a:path w="1086612" h="742696">
                    <a:moveTo>
                      <a:pt x="0" y="0"/>
                    </a:moveTo>
                    <a:lnTo>
                      <a:pt x="1086612" y="0"/>
                    </a:lnTo>
                    <a:lnTo>
                      <a:pt x="1086612" y="742696"/>
                    </a:lnTo>
                    <a:lnTo>
                      <a:pt x="0" y="7426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8900" y="89662"/>
                <a:ext cx="103543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035431" h="690245">
                    <a:moveTo>
                      <a:pt x="0" y="0"/>
                    </a:moveTo>
                    <a:lnTo>
                      <a:pt x="1035431" y="0"/>
                    </a:lnTo>
                    <a:lnTo>
                      <a:pt x="1035431" y="690245"/>
                    </a:lnTo>
                    <a:lnTo>
                      <a:pt x="0" y="690245"/>
                    </a:lnTo>
                    <a:close/>
                  </a:path>
                </a:pathLst>
              </a:custGeom>
              <a:solidFill>
                <a:srgbClr val="164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70738" y="172212"/>
                <a:ext cx="71501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276" y="42037"/>
                    </a:lnTo>
                    <a:lnTo>
                      <a:pt x="71501" y="26035"/>
                    </a:lnTo>
                    <a:lnTo>
                      <a:pt x="44069" y="26035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57581" y="202438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13970" y="67945"/>
                    </a:move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74904" y="28549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374" y="26162"/>
                    </a:lnTo>
                    <a:lnTo>
                      <a:pt x="44069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44551" y="398399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35687" y="51943"/>
                    </a:move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74904" y="511556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7835" y="594487"/>
                <a:ext cx="71501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501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276" y="42164"/>
                    </a:lnTo>
                    <a:lnTo>
                      <a:pt x="71501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0738" y="624459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83641" y="594487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843" y="67945"/>
                    </a:lnTo>
                    <a:lnTo>
                      <a:pt x="35687" y="51943"/>
                    </a:lnTo>
                    <a:lnTo>
                      <a:pt x="57531" y="67945"/>
                    </a:lnTo>
                    <a:lnTo>
                      <a:pt x="49149" y="42164"/>
                    </a:lnTo>
                    <a:lnTo>
                      <a:pt x="71374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66572" y="511556"/>
                <a:ext cx="71247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247" h="67945">
                    <a:moveTo>
                      <a:pt x="44069" y="26162"/>
                    </a:move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098" y="42164"/>
                    </a:lnTo>
                    <a:lnTo>
                      <a:pt x="13716" y="67945"/>
                    </a:lnTo>
                    <a:lnTo>
                      <a:pt x="35560" y="51943"/>
                    </a:lnTo>
                    <a:lnTo>
                      <a:pt x="57404" y="67945"/>
                    </a:lnTo>
                    <a:lnTo>
                      <a:pt x="49022" y="42164"/>
                    </a:lnTo>
                    <a:lnTo>
                      <a:pt x="71247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6544" y="398018"/>
                <a:ext cx="71374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945">
                    <a:moveTo>
                      <a:pt x="71374" y="26162"/>
                    </a:move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66572" y="285115"/>
                <a:ext cx="71374" cy="67818"/>
              </a:xfrm>
              <a:custGeom>
                <a:avLst/>
                <a:gdLst/>
                <a:ahLst/>
                <a:cxnLst/>
                <a:rect l="l" t="t" r="r" b="b"/>
                <a:pathLst>
                  <a:path w="71374" h="67818">
                    <a:moveTo>
                      <a:pt x="13843" y="67818"/>
                    </a:moveTo>
                    <a:lnTo>
                      <a:pt x="35687" y="51816"/>
                    </a:lnTo>
                    <a:lnTo>
                      <a:pt x="57531" y="67818"/>
                    </a:lnTo>
                    <a:lnTo>
                      <a:pt x="49149" y="42037"/>
                    </a:lnTo>
                    <a:lnTo>
                      <a:pt x="71374" y="26162"/>
                    </a:lnTo>
                    <a:lnTo>
                      <a:pt x="44069" y="26162"/>
                    </a:lnTo>
                    <a:lnTo>
                      <a:pt x="35687" y="0"/>
                    </a:ln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037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84022" y="202565"/>
                <a:ext cx="71628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71628" h="67945">
                    <a:moveTo>
                      <a:pt x="35687" y="0"/>
                    </a:moveTo>
                    <a:lnTo>
                      <a:pt x="27305" y="26162"/>
                    </a:lnTo>
                    <a:lnTo>
                      <a:pt x="0" y="26162"/>
                    </a:lnTo>
                    <a:lnTo>
                      <a:pt x="22225" y="42164"/>
                    </a:lnTo>
                    <a:lnTo>
                      <a:pt x="13970" y="67945"/>
                    </a:lnTo>
                    <a:lnTo>
                      <a:pt x="35814" y="51943"/>
                    </a:lnTo>
                    <a:lnTo>
                      <a:pt x="57658" y="67945"/>
                    </a:lnTo>
                    <a:lnTo>
                      <a:pt x="49403" y="42164"/>
                    </a:lnTo>
                    <a:lnTo>
                      <a:pt x="71628" y="26162"/>
                    </a:lnTo>
                    <a:lnTo>
                      <a:pt x="43942" y="26162"/>
                    </a:lnTo>
                    <a:close/>
                  </a:path>
                </a:pathLst>
              </a:custGeom>
              <a:solidFill>
                <a:srgbClr val="FFEC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789210" y="1031326"/>
              <a:ext cx="1272885" cy="444889"/>
            </a:xfrm>
            <a:custGeom>
              <a:avLst/>
              <a:gdLst/>
              <a:ahLst/>
              <a:cxnLst/>
              <a:rect l="l" t="t" r="r" b="b"/>
              <a:pathLst>
                <a:path w="1272885" h="444889">
                  <a:moveTo>
                    <a:pt x="0" y="0"/>
                  </a:moveTo>
                  <a:lnTo>
                    <a:pt x="1272884" y="0"/>
                  </a:lnTo>
                  <a:lnTo>
                    <a:pt x="1272884" y="444889"/>
                  </a:lnTo>
                  <a:lnTo>
                    <a:pt x="0" y="444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8494618" y="768522"/>
              <a:ext cx="5545" cy="943056"/>
              <a:chOff x="0" y="0"/>
              <a:chExt cx="7988" cy="13590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001" cy="1359027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59027">
                    <a:moveTo>
                      <a:pt x="0" y="1359027"/>
                    </a:moveTo>
                    <a:lnTo>
                      <a:pt x="8001" y="1359027"/>
                    </a:lnTo>
                    <a:lnTo>
                      <a:pt x="80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F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929097" y="724286"/>
              <a:ext cx="1030331" cy="1031534"/>
            </a:xfrm>
            <a:custGeom>
              <a:avLst/>
              <a:gdLst/>
              <a:ahLst/>
              <a:cxnLst/>
              <a:rect l="l" t="t" r="r" b="b"/>
              <a:pathLst>
                <a:path w="1030331" h="1031534">
                  <a:moveTo>
                    <a:pt x="0" y="0"/>
                  </a:moveTo>
                  <a:lnTo>
                    <a:pt x="1030332" y="0"/>
                  </a:lnTo>
                  <a:lnTo>
                    <a:pt x="1030332" y="1031534"/>
                  </a:lnTo>
                  <a:lnTo>
                    <a:pt x="0" y="103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57710" y="349147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supported by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922021" y="2602240"/>
              <a:ext cx="267519" cy="187290"/>
              <a:chOff x="0" y="0"/>
              <a:chExt cx="755739" cy="5290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55777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755777" h="529209">
                    <a:moveTo>
                      <a:pt x="377952" y="285115"/>
                    </a:moveTo>
                    <a:cubicBezTo>
                      <a:pt x="332105" y="284988"/>
                      <a:pt x="286639" y="292862"/>
                      <a:pt x="243459" y="308483"/>
                    </a:cubicBezTo>
                    <a:lnTo>
                      <a:pt x="243459" y="348107"/>
                    </a:lnTo>
                    <a:lnTo>
                      <a:pt x="286004" y="339471"/>
                    </a:lnTo>
                    <a:lnTo>
                      <a:pt x="286004" y="315468"/>
                    </a:lnTo>
                    <a:cubicBezTo>
                      <a:pt x="345440" y="293116"/>
                      <a:pt x="410845" y="293116"/>
                      <a:pt x="470281" y="315468"/>
                    </a:cubicBezTo>
                    <a:lnTo>
                      <a:pt x="470281" y="339471"/>
                    </a:lnTo>
                    <a:lnTo>
                      <a:pt x="512826" y="348107"/>
                    </a:lnTo>
                    <a:lnTo>
                      <a:pt x="512826" y="308356"/>
                    </a:lnTo>
                    <a:cubicBezTo>
                      <a:pt x="469265" y="292862"/>
                      <a:pt x="423418" y="285242"/>
                      <a:pt x="377317" y="285496"/>
                    </a:cubicBezTo>
                    <a:close/>
                    <a:moveTo>
                      <a:pt x="80391" y="239522"/>
                    </a:moveTo>
                    <a:lnTo>
                      <a:pt x="80391" y="284988"/>
                    </a:lnTo>
                    <a:lnTo>
                      <a:pt x="122936" y="276352"/>
                    </a:lnTo>
                    <a:lnTo>
                      <a:pt x="122936" y="251333"/>
                    </a:lnTo>
                    <a:cubicBezTo>
                      <a:pt x="290068" y="208153"/>
                      <a:pt x="465455" y="208153"/>
                      <a:pt x="632714" y="251333"/>
                    </a:cubicBezTo>
                    <a:lnTo>
                      <a:pt x="632714" y="276225"/>
                    </a:lnTo>
                    <a:lnTo>
                      <a:pt x="675259" y="284861"/>
                    </a:lnTo>
                    <a:lnTo>
                      <a:pt x="675259" y="239522"/>
                    </a:lnTo>
                    <a:cubicBezTo>
                      <a:pt x="577850" y="216662"/>
                      <a:pt x="478028" y="205740"/>
                      <a:pt x="377952" y="206883"/>
                    </a:cubicBezTo>
                    <a:cubicBezTo>
                      <a:pt x="277622" y="205867"/>
                      <a:pt x="177546" y="217043"/>
                      <a:pt x="79756" y="240030"/>
                    </a:cubicBezTo>
                    <a:close/>
                    <a:moveTo>
                      <a:pt x="377952" y="243967"/>
                    </a:moveTo>
                    <a:cubicBezTo>
                      <a:pt x="304800" y="243586"/>
                      <a:pt x="232156" y="254508"/>
                      <a:pt x="162433" y="276352"/>
                    </a:cubicBezTo>
                    <a:lnTo>
                      <a:pt x="162433" y="317246"/>
                    </a:lnTo>
                    <a:lnTo>
                      <a:pt x="204978" y="308610"/>
                    </a:lnTo>
                    <a:lnTo>
                      <a:pt x="204978" y="283210"/>
                    </a:lnTo>
                    <a:cubicBezTo>
                      <a:pt x="317881" y="248412"/>
                      <a:pt x="438531" y="248412"/>
                      <a:pt x="551434" y="283210"/>
                    </a:cubicBezTo>
                    <a:lnTo>
                      <a:pt x="551434" y="308610"/>
                    </a:lnTo>
                    <a:lnTo>
                      <a:pt x="593979" y="317246"/>
                    </a:lnTo>
                    <a:lnTo>
                      <a:pt x="593979" y="276352"/>
                    </a:lnTo>
                    <a:cubicBezTo>
                      <a:pt x="523875" y="254762"/>
                      <a:pt x="450723" y="244094"/>
                      <a:pt x="377317" y="244983"/>
                    </a:cubicBezTo>
                    <a:close/>
                    <a:moveTo>
                      <a:pt x="377952" y="367665"/>
                    </a:moveTo>
                    <a:cubicBezTo>
                      <a:pt x="396494" y="367792"/>
                      <a:pt x="414782" y="372491"/>
                      <a:pt x="431165" y="381381"/>
                    </a:cubicBezTo>
                    <a:lnTo>
                      <a:pt x="431165" y="341757"/>
                    </a:lnTo>
                    <a:cubicBezTo>
                      <a:pt x="414147" y="335534"/>
                      <a:pt x="396113" y="332359"/>
                      <a:pt x="377952" y="332359"/>
                    </a:cubicBezTo>
                    <a:cubicBezTo>
                      <a:pt x="359283" y="332359"/>
                      <a:pt x="340868" y="335534"/>
                      <a:pt x="323215" y="341757"/>
                    </a:cubicBezTo>
                    <a:lnTo>
                      <a:pt x="323215" y="381254"/>
                    </a:lnTo>
                    <a:cubicBezTo>
                      <a:pt x="339979" y="372618"/>
                      <a:pt x="358521" y="368046"/>
                      <a:pt x="377317" y="368046"/>
                    </a:cubicBezTo>
                    <a:close/>
                    <a:moveTo>
                      <a:pt x="508" y="528701"/>
                    </a:moveTo>
                    <a:lnTo>
                      <a:pt x="508" y="253365"/>
                    </a:lnTo>
                    <a:lnTo>
                      <a:pt x="41529" y="245110"/>
                    </a:lnTo>
                    <a:lnTo>
                      <a:pt x="41529" y="220472"/>
                    </a:lnTo>
                    <a:cubicBezTo>
                      <a:pt x="152273" y="197612"/>
                      <a:pt x="264922" y="185928"/>
                      <a:pt x="377952" y="185420"/>
                    </a:cubicBezTo>
                    <a:cubicBezTo>
                      <a:pt x="491109" y="185547"/>
                      <a:pt x="603885" y="197231"/>
                      <a:pt x="714756" y="220472"/>
                    </a:cubicBezTo>
                    <a:lnTo>
                      <a:pt x="714756" y="245110"/>
                    </a:lnTo>
                    <a:lnTo>
                      <a:pt x="755777" y="253365"/>
                    </a:lnTo>
                    <a:lnTo>
                      <a:pt x="755777" y="528447"/>
                    </a:lnTo>
                    <a:cubicBezTo>
                      <a:pt x="649351" y="507619"/>
                      <a:pt x="541020" y="497205"/>
                      <a:pt x="432562" y="497205"/>
                    </a:cubicBezTo>
                    <a:lnTo>
                      <a:pt x="324358" y="497205"/>
                    </a:lnTo>
                    <a:cubicBezTo>
                      <a:pt x="215519" y="497586"/>
                      <a:pt x="106807" y="508381"/>
                      <a:pt x="0" y="529209"/>
                    </a:cubicBezTo>
                    <a:close/>
                    <a:moveTo>
                      <a:pt x="755142" y="635"/>
                    </a:moveTo>
                    <a:lnTo>
                      <a:pt x="755142" y="200279"/>
                    </a:lnTo>
                    <a:cubicBezTo>
                      <a:pt x="648081" y="186182"/>
                      <a:pt x="540385" y="177673"/>
                      <a:pt x="432435" y="175006"/>
                    </a:cubicBezTo>
                    <a:lnTo>
                      <a:pt x="324104" y="175006"/>
                    </a:lnTo>
                    <a:cubicBezTo>
                      <a:pt x="215773" y="177419"/>
                      <a:pt x="107696" y="186055"/>
                      <a:pt x="381" y="200660"/>
                    </a:cubicBezTo>
                    <a:lnTo>
                      <a:pt x="381" y="0"/>
                    </a:lnTo>
                    <a:cubicBezTo>
                      <a:pt x="107442" y="19304"/>
                      <a:pt x="216027" y="29972"/>
                      <a:pt x="324866" y="32004"/>
                    </a:cubicBezTo>
                    <a:lnTo>
                      <a:pt x="432943" y="32004"/>
                    </a:lnTo>
                    <a:cubicBezTo>
                      <a:pt x="541147" y="30734"/>
                      <a:pt x="649097" y="20066"/>
                      <a:pt x="755523" y="254"/>
                    </a:cubicBezTo>
                  </a:path>
                </a:pathLst>
              </a:custGeom>
              <a:solidFill>
                <a:srgbClr val="8D191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215374" y="2582034"/>
              <a:ext cx="684873" cy="225781"/>
            </a:xfrm>
            <a:custGeom>
              <a:avLst/>
              <a:gdLst/>
              <a:ahLst/>
              <a:cxnLst/>
              <a:rect l="l" t="t" r="r" b="b"/>
              <a:pathLst>
                <a:path w="684873" h="225781">
                  <a:moveTo>
                    <a:pt x="0" y="0"/>
                  </a:moveTo>
                  <a:lnTo>
                    <a:pt x="684873" y="0"/>
                  </a:lnTo>
                  <a:lnTo>
                    <a:pt x="684873" y="225781"/>
                  </a:lnTo>
                  <a:lnTo>
                    <a:pt x="0" y="22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01960" y="2603581"/>
              <a:ext cx="955750" cy="216637"/>
            </a:xfrm>
            <a:custGeom>
              <a:avLst/>
              <a:gdLst/>
              <a:ahLst/>
              <a:cxnLst/>
              <a:rect l="l" t="t" r="r" b="b"/>
              <a:pathLst>
                <a:path w="955750" h="216637">
                  <a:moveTo>
                    <a:pt x="0" y="0"/>
                  </a:moveTo>
                  <a:lnTo>
                    <a:pt x="955750" y="0"/>
                  </a:lnTo>
                  <a:lnTo>
                    <a:pt x="955750" y="216638"/>
                  </a:lnTo>
                  <a:lnTo>
                    <a:pt x="0" y="21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93689" y="2441021"/>
              <a:ext cx="605908" cy="509734"/>
            </a:xfrm>
            <a:custGeom>
              <a:avLst/>
              <a:gdLst/>
              <a:ahLst/>
              <a:cxnLst/>
              <a:rect l="l" t="t" r="r" b="b"/>
              <a:pathLst>
                <a:path w="605908" h="509734">
                  <a:moveTo>
                    <a:pt x="0" y="0"/>
                  </a:moveTo>
                  <a:lnTo>
                    <a:pt x="605907" y="0"/>
                  </a:lnTo>
                  <a:lnTo>
                    <a:pt x="605907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0952086" y="2441023"/>
              <a:ext cx="563135" cy="509734"/>
            </a:xfrm>
            <a:custGeom>
              <a:avLst/>
              <a:gdLst/>
              <a:ahLst/>
              <a:cxnLst/>
              <a:rect l="l" t="t" r="r" b="b"/>
              <a:pathLst>
                <a:path w="563135" h="509734">
                  <a:moveTo>
                    <a:pt x="0" y="0"/>
                  </a:moveTo>
                  <a:lnTo>
                    <a:pt x="563135" y="0"/>
                  </a:lnTo>
                  <a:lnTo>
                    <a:pt x="563135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333817" y="2494218"/>
              <a:ext cx="1000705" cy="403334"/>
            </a:xfrm>
            <a:custGeom>
              <a:avLst/>
              <a:gdLst/>
              <a:ahLst/>
              <a:cxnLst/>
              <a:rect l="l" t="t" r="r" b="b"/>
              <a:pathLst>
                <a:path w="1000705" h="403334">
                  <a:moveTo>
                    <a:pt x="0" y="0"/>
                  </a:moveTo>
                  <a:lnTo>
                    <a:pt x="1000704" y="0"/>
                  </a:lnTo>
                  <a:lnTo>
                    <a:pt x="1000704" y="403334"/>
                  </a:lnTo>
                  <a:lnTo>
                    <a:pt x="0" y="40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8363790" y="2441023"/>
              <a:ext cx="330785" cy="399247"/>
              <a:chOff x="0" y="0"/>
              <a:chExt cx="934466" cy="11278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2009" y="645287"/>
                <a:ext cx="502539" cy="419227"/>
              </a:xfrm>
              <a:custGeom>
                <a:avLst/>
                <a:gdLst/>
                <a:ahLst/>
                <a:cxnLst/>
                <a:rect l="l" t="t" r="r" b="b"/>
                <a:pathLst>
                  <a:path w="502539" h="419227">
                    <a:moveTo>
                      <a:pt x="381762" y="239268"/>
                    </a:moveTo>
                    <a:cubicBezTo>
                      <a:pt x="324358" y="208280"/>
                      <a:pt x="260096" y="186182"/>
                      <a:pt x="204978" y="157480"/>
                    </a:cubicBezTo>
                    <a:cubicBezTo>
                      <a:pt x="139700" y="123444"/>
                      <a:pt x="48514" y="72136"/>
                      <a:pt x="8001" y="2413"/>
                    </a:cubicBezTo>
                    <a:lnTo>
                      <a:pt x="4826" y="0"/>
                    </a:lnTo>
                    <a:lnTo>
                      <a:pt x="0" y="3302"/>
                    </a:lnTo>
                    <a:cubicBezTo>
                      <a:pt x="56896" y="248539"/>
                      <a:pt x="352933" y="404749"/>
                      <a:pt x="379857" y="418592"/>
                    </a:cubicBezTo>
                    <a:lnTo>
                      <a:pt x="382524" y="419227"/>
                    </a:lnTo>
                    <a:cubicBezTo>
                      <a:pt x="424307" y="397256"/>
                      <a:pt x="463169" y="372999"/>
                      <a:pt x="500380" y="346329"/>
                    </a:cubicBezTo>
                    <a:lnTo>
                      <a:pt x="502539" y="342773"/>
                    </a:lnTo>
                    <a:cubicBezTo>
                      <a:pt x="471932" y="296164"/>
                      <a:pt x="429006" y="265176"/>
                      <a:pt x="381762" y="239903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500" y="381508"/>
                <a:ext cx="641604" cy="543941"/>
              </a:xfrm>
              <a:custGeom>
                <a:avLst/>
                <a:gdLst/>
                <a:ahLst/>
                <a:cxnLst/>
                <a:rect l="l" t="t" r="r" b="b"/>
                <a:pathLst>
                  <a:path w="641604" h="543941">
                    <a:moveTo>
                      <a:pt x="584327" y="356108"/>
                    </a:moveTo>
                    <a:cubicBezTo>
                      <a:pt x="526923" y="304419"/>
                      <a:pt x="460375" y="274828"/>
                      <a:pt x="390398" y="246507"/>
                    </a:cubicBezTo>
                    <a:lnTo>
                      <a:pt x="263017" y="192151"/>
                    </a:lnTo>
                    <a:cubicBezTo>
                      <a:pt x="159639" y="142494"/>
                      <a:pt x="74422" y="90678"/>
                      <a:pt x="7620" y="2032"/>
                    </a:cubicBezTo>
                    <a:lnTo>
                      <a:pt x="4699" y="0"/>
                    </a:lnTo>
                    <a:lnTo>
                      <a:pt x="0" y="2667"/>
                    </a:lnTo>
                    <a:lnTo>
                      <a:pt x="0" y="10922"/>
                    </a:lnTo>
                    <a:cubicBezTo>
                      <a:pt x="9144" y="209169"/>
                      <a:pt x="123952" y="283591"/>
                      <a:pt x="306070" y="355092"/>
                    </a:cubicBezTo>
                    <a:lnTo>
                      <a:pt x="390271" y="393700"/>
                    </a:lnTo>
                    <a:cubicBezTo>
                      <a:pt x="463677" y="431292"/>
                      <a:pt x="529717" y="481711"/>
                      <a:pt x="585343" y="542544"/>
                    </a:cubicBezTo>
                    <a:lnTo>
                      <a:pt x="587248" y="543941"/>
                    </a:lnTo>
                    <a:lnTo>
                      <a:pt x="590804" y="543433"/>
                    </a:lnTo>
                    <a:cubicBezTo>
                      <a:pt x="641604" y="489331"/>
                      <a:pt x="634492" y="437261"/>
                      <a:pt x="622554" y="406781"/>
                    </a:cubicBezTo>
                    <a:cubicBezTo>
                      <a:pt x="614172" y="386842"/>
                      <a:pt x="600837" y="369316"/>
                      <a:pt x="583819" y="355854"/>
                    </a:cubicBezTo>
                  </a:path>
                </a:pathLst>
              </a:custGeom>
              <a:solidFill>
                <a:srgbClr val="62A3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4742" y="63246"/>
                <a:ext cx="776351" cy="678434"/>
              </a:xfrm>
              <a:custGeom>
                <a:avLst/>
                <a:gdLst/>
                <a:ahLst/>
                <a:cxnLst/>
                <a:rect l="l" t="t" r="r" b="b"/>
                <a:pathLst>
                  <a:path w="776351" h="678434">
                    <a:moveTo>
                      <a:pt x="775970" y="221996"/>
                    </a:moveTo>
                    <a:lnTo>
                      <a:pt x="775970" y="196850"/>
                    </a:lnTo>
                    <a:cubicBezTo>
                      <a:pt x="775970" y="175514"/>
                      <a:pt x="758571" y="158115"/>
                      <a:pt x="737235" y="157988"/>
                    </a:cubicBezTo>
                    <a:lnTo>
                      <a:pt x="582295" y="157988"/>
                    </a:lnTo>
                    <a:cubicBezTo>
                      <a:pt x="577977" y="157988"/>
                      <a:pt x="574548" y="154559"/>
                      <a:pt x="574548" y="150241"/>
                    </a:cubicBezTo>
                    <a:lnTo>
                      <a:pt x="574548" y="86995"/>
                    </a:lnTo>
                    <a:cubicBezTo>
                      <a:pt x="574548" y="82804"/>
                      <a:pt x="571119" y="79248"/>
                      <a:pt x="566801" y="79248"/>
                    </a:cubicBezTo>
                    <a:lnTo>
                      <a:pt x="465455" y="79248"/>
                    </a:lnTo>
                    <a:cubicBezTo>
                      <a:pt x="463423" y="79248"/>
                      <a:pt x="461391" y="78486"/>
                      <a:pt x="459994" y="76962"/>
                    </a:cubicBezTo>
                    <a:lnTo>
                      <a:pt x="457708" y="73533"/>
                    </a:lnTo>
                    <a:lnTo>
                      <a:pt x="457708" y="8001"/>
                    </a:lnTo>
                    <a:cubicBezTo>
                      <a:pt x="457581" y="3683"/>
                      <a:pt x="454152" y="254"/>
                      <a:pt x="449834" y="254"/>
                    </a:cubicBezTo>
                    <a:lnTo>
                      <a:pt x="348996" y="254"/>
                    </a:lnTo>
                    <a:cubicBezTo>
                      <a:pt x="341884" y="254"/>
                      <a:pt x="348996" y="254"/>
                      <a:pt x="329946" y="11303"/>
                    </a:cubicBezTo>
                    <a:lnTo>
                      <a:pt x="322199" y="14859"/>
                    </a:lnTo>
                    <a:cubicBezTo>
                      <a:pt x="291211" y="27051"/>
                      <a:pt x="261366" y="29845"/>
                      <a:pt x="232664" y="24257"/>
                    </a:cubicBezTo>
                    <a:lnTo>
                      <a:pt x="189357" y="13081"/>
                    </a:lnTo>
                    <a:lnTo>
                      <a:pt x="159131" y="635"/>
                    </a:lnTo>
                    <a:cubicBezTo>
                      <a:pt x="156210" y="0"/>
                      <a:pt x="153289" y="1143"/>
                      <a:pt x="151511" y="3429"/>
                    </a:cubicBezTo>
                    <a:lnTo>
                      <a:pt x="149352" y="8890"/>
                    </a:lnTo>
                    <a:lnTo>
                      <a:pt x="168148" y="45974"/>
                    </a:lnTo>
                    <a:cubicBezTo>
                      <a:pt x="179959" y="69215"/>
                      <a:pt x="195199" y="90551"/>
                      <a:pt x="213614" y="108966"/>
                    </a:cubicBezTo>
                    <a:lnTo>
                      <a:pt x="147955" y="99314"/>
                    </a:lnTo>
                    <a:lnTo>
                      <a:pt x="141732" y="97155"/>
                    </a:lnTo>
                    <a:cubicBezTo>
                      <a:pt x="100838" y="82296"/>
                      <a:pt x="63881" y="58293"/>
                      <a:pt x="33782" y="26924"/>
                    </a:cubicBezTo>
                    <a:lnTo>
                      <a:pt x="12446" y="2286"/>
                    </a:lnTo>
                    <a:cubicBezTo>
                      <a:pt x="10160" y="381"/>
                      <a:pt x="6985" y="0"/>
                      <a:pt x="4445" y="1270"/>
                    </a:cubicBezTo>
                    <a:lnTo>
                      <a:pt x="0" y="5207"/>
                    </a:lnTo>
                    <a:lnTo>
                      <a:pt x="0" y="46863"/>
                    </a:lnTo>
                    <a:cubicBezTo>
                      <a:pt x="0" y="224790"/>
                      <a:pt x="171196" y="288671"/>
                      <a:pt x="171196" y="288671"/>
                    </a:cubicBezTo>
                    <a:cubicBezTo>
                      <a:pt x="153543" y="293751"/>
                      <a:pt x="135001" y="295656"/>
                      <a:pt x="116586" y="294259"/>
                    </a:cubicBezTo>
                    <a:lnTo>
                      <a:pt x="115824" y="294259"/>
                    </a:lnTo>
                    <a:lnTo>
                      <a:pt x="113284" y="294640"/>
                    </a:lnTo>
                    <a:lnTo>
                      <a:pt x="112141" y="298323"/>
                    </a:lnTo>
                    <a:cubicBezTo>
                      <a:pt x="145542" y="335026"/>
                      <a:pt x="209677" y="371602"/>
                      <a:pt x="209677" y="371602"/>
                    </a:cubicBezTo>
                    <a:cubicBezTo>
                      <a:pt x="259588" y="393319"/>
                      <a:pt x="312801" y="406146"/>
                      <a:pt x="367157" y="409575"/>
                    </a:cubicBezTo>
                    <a:lnTo>
                      <a:pt x="329184" y="424307"/>
                    </a:lnTo>
                    <a:cubicBezTo>
                      <a:pt x="328168" y="424307"/>
                      <a:pt x="327406" y="425069"/>
                      <a:pt x="327406" y="426085"/>
                    </a:cubicBezTo>
                    <a:lnTo>
                      <a:pt x="328168" y="427863"/>
                    </a:lnTo>
                    <a:cubicBezTo>
                      <a:pt x="398018" y="449707"/>
                      <a:pt x="479171" y="482092"/>
                      <a:pt x="526923" y="501904"/>
                    </a:cubicBezTo>
                    <a:cubicBezTo>
                      <a:pt x="566420" y="518033"/>
                      <a:pt x="603758" y="538861"/>
                      <a:pt x="638175" y="563880"/>
                    </a:cubicBezTo>
                    <a:cubicBezTo>
                      <a:pt x="675005" y="590042"/>
                      <a:pt x="699008" y="630555"/>
                      <a:pt x="704469" y="675513"/>
                    </a:cubicBezTo>
                    <a:lnTo>
                      <a:pt x="705993" y="678434"/>
                    </a:lnTo>
                    <a:lnTo>
                      <a:pt x="710819" y="678434"/>
                    </a:lnTo>
                    <a:cubicBezTo>
                      <a:pt x="763397" y="594487"/>
                      <a:pt x="764159" y="539623"/>
                      <a:pt x="764159" y="539623"/>
                    </a:cubicBezTo>
                    <a:cubicBezTo>
                      <a:pt x="768223" y="507238"/>
                      <a:pt x="750062" y="476123"/>
                      <a:pt x="719836" y="463677"/>
                    </a:cubicBezTo>
                    <a:cubicBezTo>
                      <a:pt x="764921" y="466090"/>
                      <a:pt x="774192" y="431419"/>
                      <a:pt x="775970" y="408305"/>
                    </a:cubicBezTo>
                    <a:cubicBezTo>
                      <a:pt x="760730" y="420497"/>
                      <a:pt x="741680" y="426974"/>
                      <a:pt x="722122" y="426847"/>
                    </a:cubicBezTo>
                    <a:cubicBezTo>
                      <a:pt x="679450" y="426847"/>
                      <a:pt x="644779" y="397637"/>
                      <a:pt x="644779" y="361569"/>
                    </a:cubicBezTo>
                    <a:cubicBezTo>
                      <a:pt x="644779" y="325501"/>
                      <a:pt x="679450" y="296164"/>
                      <a:pt x="722122" y="296164"/>
                    </a:cubicBezTo>
                    <a:cubicBezTo>
                      <a:pt x="741807" y="295910"/>
                      <a:pt x="761111" y="302641"/>
                      <a:pt x="776351" y="315087"/>
                    </a:cubicBezTo>
                    <a:lnTo>
                      <a:pt x="776351" y="283718"/>
                    </a:lnTo>
                    <a:cubicBezTo>
                      <a:pt x="776351" y="263017"/>
                      <a:pt x="752475" y="258445"/>
                      <a:pt x="752475" y="258445"/>
                    </a:cubicBezTo>
                    <a:lnTo>
                      <a:pt x="761238" y="253365"/>
                    </a:lnTo>
                    <a:cubicBezTo>
                      <a:pt x="772033" y="242316"/>
                      <a:pt x="776351" y="232410"/>
                      <a:pt x="776351" y="221869"/>
                    </a:cubicBezTo>
                  </a:path>
                </a:pathLst>
              </a:custGeom>
              <a:solidFill>
                <a:srgbClr val="24356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710490" y="2624867"/>
              <a:ext cx="654008" cy="221560"/>
            </a:xfrm>
            <a:custGeom>
              <a:avLst/>
              <a:gdLst/>
              <a:ahLst/>
              <a:cxnLst/>
              <a:rect l="l" t="t" r="r" b="b"/>
              <a:pathLst>
                <a:path w="654008" h="221560">
                  <a:moveTo>
                    <a:pt x="0" y="0"/>
                  </a:moveTo>
                  <a:lnTo>
                    <a:pt x="654008" y="0"/>
                  </a:lnTo>
                  <a:lnTo>
                    <a:pt x="654008" y="221560"/>
                  </a:lnTo>
                  <a:lnTo>
                    <a:pt x="0" y="22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657940" y="2517189"/>
              <a:ext cx="1000705" cy="357401"/>
            </a:xfrm>
            <a:custGeom>
              <a:avLst/>
              <a:gdLst/>
              <a:ahLst/>
              <a:cxnLst/>
              <a:rect l="l" t="t" r="r" b="b"/>
              <a:pathLst>
                <a:path w="1000705" h="357401">
                  <a:moveTo>
                    <a:pt x="0" y="0"/>
                  </a:moveTo>
                  <a:lnTo>
                    <a:pt x="1000704" y="0"/>
                  </a:lnTo>
                  <a:lnTo>
                    <a:pt x="1000704" y="357401"/>
                  </a:lnTo>
                  <a:lnTo>
                    <a:pt x="0" y="3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93038" y="2441021"/>
              <a:ext cx="683150" cy="509734"/>
            </a:xfrm>
            <a:custGeom>
              <a:avLst/>
              <a:gdLst/>
              <a:ahLst/>
              <a:cxnLst/>
              <a:rect l="l" t="t" r="r" b="b"/>
              <a:pathLst>
                <a:path w="683150" h="509734">
                  <a:moveTo>
                    <a:pt x="0" y="0"/>
                  </a:moveTo>
                  <a:lnTo>
                    <a:pt x="683150" y="0"/>
                  </a:lnTo>
                  <a:lnTo>
                    <a:pt x="683150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08663" y="2440057"/>
              <a:ext cx="527611" cy="509734"/>
            </a:xfrm>
            <a:custGeom>
              <a:avLst/>
              <a:gdLst/>
              <a:ahLst/>
              <a:cxnLst/>
              <a:rect l="l" t="t" r="r" b="b"/>
              <a:pathLst>
                <a:path w="527611" h="509734">
                  <a:moveTo>
                    <a:pt x="0" y="0"/>
                  </a:moveTo>
                  <a:lnTo>
                    <a:pt x="527611" y="0"/>
                  </a:lnTo>
                  <a:lnTo>
                    <a:pt x="527611" y="509734"/>
                  </a:lnTo>
                  <a:lnTo>
                    <a:pt x="0" y="50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629716" y="2643725"/>
              <a:ext cx="955750" cy="136351"/>
            </a:xfrm>
            <a:custGeom>
              <a:avLst/>
              <a:gdLst/>
              <a:ahLst/>
              <a:cxnLst/>
              <a:rect l="l" t="t" r="r" b="b"/>
              <a:pathLst>
                <a:path w="955750" h="136351">
                  <a:moveTo>
                    <a:pt x="0" y="0"/>
                  </a:moveTo>
                  <a:lnTo>
                    <a:pt x="955750" y="0"/>
                  </a:lnTo>
                  <a:lnTo>
                    <a:pt x="955750" y="136350"/>
                  </a:lnTo>
                  <a:lnTo>
                    <a:pt x="0" y="13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069630" y="2517189"/>
              <a:ext cx="318560" cy="328216"/>
            </a:xfrm>
            <a:custGeom>
              <a:avLst/>
              <a:gdLst/>
              <a:ahLst/>
              <a:cxnLst/>
              <a:rect l="l" t="t" r="r" b="b"/>
              <a:pathLst>
                <a:path w="318560" h="328216">
                  <a:moveTo>
                    <a:pt x="0" y="0"/>
                  </a:moveTo>
                  <a:lnTo>
                    <a:pt x="318560" y="0"/>
                  </a:lnTo>
                  <a:lnTo>
                    <a:pt x="318560" y="328216"/>
                  </a:lnTo>
                  <a:lnTo>
                    <a:pt x="0" y="32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391649" y="2576338"/>
              <a:ext cx="678699" cy="209914"/>
            </a:xfrm>
            <a:custGeom>
              <a:avLst/>
              <a:gdLst/>
              <a:ahLst/>
              <a:cxnLst/>
              <a:rect l="l" t="t" r="r" b="b"/>
              <a:pathLst>
                <a:path w="678699" h="209914">
                  <a:moveTo>
                    <a:pt x="0" y="0"/>
                  </a:moveTo>
                  <a:lnTo>
                    <a:pt x="678699" y="0"/>
                  </a:lnTo>
                  <a:lnTo>
                    <a:pt x="678699" y="209914"/>
                  </a:lnTo>
                  <a:lnTo>
                    <a:pt x="0" y="209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3878907" y="2503299"/>
              <a:ext cx="955760" cy="355995"/>
            </a:xfrm>
            <a:custGeom>
              <a:avLst/>
              <a:gdLst/>
              <a:ahLst/>
              <a:cxnLst/>
              <a:rect l="l" t="t" r="r" b="b"/>
              <a:pathLst>
                <a:path w="955760" h="355995">
                  <a:moveTo>
                    <a:pt x="0" y="0"/>
                  </a:moveTo>
                  <a:lnTo>
                    <a:pt x="955761" y="0"/>
                  </a:lnTo>
                  <a:lnTo>
                    <a:pt x="955761" y="355996"/>
                  </a:lnTo>
                  <a:lnTo>
                    <a:pt x="0" y="35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71600" y="1917826"/>
              <a:ext cx="3334997" cy="31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0000"/>
                  </a:solidFill>
                  <a:latin typeface="Roboto"/>
                </a:rPr>
                <a:t>project partners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A8C7FC935514EA2A6E4029A97DF8D" ma:contentTypeVersion="15" ma:contentTypeDescription="Create a new document." ma:contentTypeScope="" ma:versionID="fbf69e63d02dd72d0b2064a9a56ac9a9">
  <xsd:schema xmlns:xsd="http://www.w3.org/2001/XMLSchema" xmlns:xs="http://www.w3.org/2001/XMLSchema" xmlns:p="http://schemas.microsoft.com/office/2006/metadata/properties" xmlns:ns2="ab2c4964-9e50-4118-af40-34cc8a46e2e0" xmlns:ns3="9e251d63-0a1b-4dbe-a5bd-1a64b514439b" targetNamespace="http://schemas.microsoft.com/office/2006/metadata/properties" ma:root="true" ma:fieldsID="8272070cd094877a119cb28a35a47dba" ns2:_="" ns3:_="">
    <xsd:import namespace="ab2c4964-9e50-4118-af40-34cc8a46e2e0"/>
    <xsd:import namespace="9e251d63-0a1b-4dbe-a5bd-1a64b51443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otivationforstud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c4964-9e50-4118-af40-34cc8a46e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otivationforstudents" ma:index="22" nillable="true" ma:displayName="Motivation for students" ma:description="See page 227" ma:format="Dropdown" ma:internalName="Motivationforstud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51d63-0a1b-4dbe-a5bd-1a64b5144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220b6b-85ac-40ef-be3c-5e07334ba453}" ma:internalName="TaxCatchAll" ma:showField="CatchAllData" ma:web="9e251d63-0a1b-4dbe-a5bd-1a64b5144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2c4964-9e50-4118-af40-34cc8a46e2e0">
      <Terms xmlns="http://schemas.microsoft.com/office/infopath/2007/PartnerControls"/>
    </lcf76f155ced4ddcb4097134ff3c332f>
    <TaxCatchAll xmlns="9e251d63-0a1b-4dbe-a5bd-1a64b514439b" xsi:nil="true"/>
    <Motivationforstudents xmlns="ab2c4964-9e50-4118-af40-34cc8a46e2e0" xsi:nil="true"/>
  </documentManagement>
</p:properties>
</file>

<file path=customXml/itemProps1.xml><?xml version="1.0" encoding="utf-8"?>
<ds:datastoreItem xmlns:ds="http://schemas.openxmlformats.org/officeDocument/2006/customXml" ds:itemID="{04CCE9DB-902E-4BFB-8FE6-C1984C9E48DC}">
  <ds:schemaRefs>
    <ds:schemaRef ds:uri="9e251d63-0a1b-4dbe-a5bd-1a64b514439b"/>
    <ds:schemaRef ds:uri="ab2c4964-9e50-4118-af40-34cc8a46e2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68F3F7-DD4F-4C77-8E42-669800E47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21B73-BAD1-4232-A0A2-0B4541FCBD4B}">
  <ds:schemaRefs>
    <ds:schemaRef ds:uri="http://purl.org/dc/dcmitype/"/>
    <ds:schemaRef ds:uri="9e251d63-0a1b-4dbe-a5bd-1a64b514439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ab2c4964-9e50-4118-af40-34cc8a46e2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794</Words>
  <Application>Microsoft Office PowerPoint</Application>
  <PresentationFormat>Custom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Roboto Bold</vt:lpstr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UC HIve</dc:title>
  <dc:creator>Patricia Rita</dc:creator>
  <cp:lastModifiedBy>Aigars Červinskis</cp:lastModifiedBy>
  <cp:revision>5</cp:revision>
  <dcterms:created xsi:type="dcterms:W3CDTF">2006-08-16T00:00:00Z</dcterms:created>
  <dcterms:modified xsi:type="dcterms:W3CDTF">2024-01-12T10:05:22Z</dcterms:modified>
  <dc:identifier>DAFttdlUN_g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0x0101008E8A8C7FC935514EA2A6E4029A97DF8D</vt:lpwstr>
  </property>
  <property fmtid="{D5CDD505-2E9C-101B-9397-08002B2CF9AE}" pid="3" name="MediaServiceImageTags">
    <vt:lpwstr/>
  </property>
</Properties>
</file>