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79" r:id="rId3"/>
    <p:sldMasterId id="2147483686" r:id="rId4"/>
  </p:sldMasterIdLst>
  <p:notesMasterIdLst>
    <p:notesMasterId r:id="rId24"/>
  </p:notesMasterIdLst>
  <p:handoutMasterIdLst>
    <p:handoutMasterId r:id="rId25"/>
  </p:handoutMasterIdLst>
  <p:sldIdLst>
    <p:sldId id="262" r:id="rId5"/>
    <p:sldId id="257" r:id="rId6"/>
    <p:sldId id="263" r:id="rId7"/>
    <p:sldId id="395" r:id="rId8"/>
    <p:sldId id="271" r:id="rId9"/>
    <p:sldId id="300" r:id="rId10"/>
    <p:sldId id="416" r:id="rId11"/>
    <p:sldId id="304" r:id="rId12"/>
    <p:sldId id="276" r:id="rId13"/>
    <p:sldId id="281" r:id="rId14"/>
    <p:sldId id="274" r:id="rId15"/>
    <p:sldId id="287" r:id="rId16"/>
    <p:sldId id="286" r:id="rId17"/>
    <p:sldId id="394" r:id="rId18"/>
    <p:sldId id="400" r:id="rId19"/>
    <p:sldId id="397" r:id="rId20"/>
    <p:sldId id="398" r:id="rId21"/>
    <p:sldId id="399" r:id="rId22"/>
    <p:sldId id="401" r:id="rId2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1C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8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sufile02.rsu.lan\DZ_Shares\Starptautisko-sakaru-departaments\RESTORED-ASD05\0_Admissions\Admissions_Statistika\Valstu_stats_un_RSU_Arvalstu_Studenti_VISI_22.02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397285775494E-2"/>
          <c:y val="2.1865955108974974E-2"/>
          <c:w val="0.66514790723623318"/>
          <c:h val="0.92631812779209366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81C-4DB8-AC0F-B2851CD140B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81C-4DB8-AC0F-B2851CD140B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81C-4DB8-AC0F-B2851CD140B9}"/>
              </c:ext>
            </c:extLst>
          </c:dPt>
          <c:dPt>
            <c:idx val="3"/>
            <c:bubble3D val="0"/>
            <c:spPr>
              <a:solidFill>
                <a:srgbClr val="A50021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81C-4DB8-AC0F-B2851CD140B9}"/>
              </c:ext>
            </c:extLst>
          </c:dPt>
          <c:dPt>
            <c:idx val="4"/>
            <c:bubble3D val="0"/>
            <c:spPr>
              <a:solidFill>
                <a:srgbClr val="99FF99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81C-4DB8-AC0F-B2851CD140B9}"/>
              </c:ext>
            </c:extLst>
          </c:dPt>
          <c:dPt>
            <c:idx val="5"/>
            <c:bubble3D val="0"/>
            <c:spPr>
              <a:solidFill>
                <a:srgbClr val="996600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81C-4DB8-AC0F-B2851CD140B9}"/>
              </c:ext>
            </c:extLst>
          </c:dPt>
          <c:dPt>
            <c:idx val="6"/>
            <c:bubble3D val="0"/>
            <c:spPr>
              <a:solidFill>
                <a:srgbClr val="008000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B81C-4DB8-AC0F-B2851CD140B9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81C-4DB8-AC0F-B2851CD140B9}"/>
              </c:ext>
            </c:extLst>
          </c:dPt>
          <c:dPt>
            <c:idx val="8"/>
            <c:bubble3D val="0"/>
            <c:spPr>
              <a:solidFill>
                <a:srgbClr val="660066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B81C-4DB8-AC0F-B2851CD140B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1C-4DB8-AC0F-B2851CD140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81C-4DB8-AC0F-B2851CD140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81C-4DB8-AC0F-B2851CD140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81C-4DB8-AC0F-B2851CD140B9}"/>
                </c:ext>
              </c:extLst>
            </c:dLbl>
            <c:dLbl>
              <c:idx val="4"/>
              <c:layout>
                <c:manualLayout>
                  <c:x val="2.2945135980121642E-2"/>
                  <c:y val="2.3694316429335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1C-4DB8-AC0F-B2851CD140B9}"/>
                </c:ext>
              </c:extLst>
            </c:dLbl>
            <c:dLbl>
              <c:idx val="5"/>
              <c:layout>
                <c:manualLayout>
                  <c:x val="6.8198043992485123E-3"/>
                  <c:y val="2.66144882714074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1C-4DB8-AC0F-B2851CD140B9}"/>
                </c:ext>
              </c:extLst>
            </c:dLbl>
            <c:dLbl>
              <c:idx val="6"/>
              <c:layout>
                <c:manualLayout>
                  <c:x val="1.2292028851787179E-2"/>
                  <c:y val="-3.89477708575309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1C-4DB8-AC0F-B2851CD140B9}"/>
                </c:ext>
              </c:extLst>
            </c:dLbl>
            <c:dLbl>
              <c:idx val="7"/>
              <c:layout>
                <c:manualLayout>
                  <c:x val="3.5503252670061075E-2"/>
                  <c:y val="-1.9188218550557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1C-4DB8-AC0F-B2851CD140B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81C-4DB8-AC0F-B2851CD140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Valstu_Stats!$U$33:$U$41</c:f>
              <c:strCache>
                <c:ptCount val="9"/>
                <c:pt idx="0">
                  <c:v>Sweden </c:v>
                </c:pt>
                <c:pt idx="1">
                  <c:v>Germany</c:v>
                </c:pt>
                <c:pt idx="2">
                  <c:v>Finland</c:v>
                </c:pt>
                <c:pt idx="3">
                  <c:v>Norway</c:v>
                </c:pt>
                <c:pt idx="4">
                  <c:v>Italy </c:v>
                </c:pt>
                <c:pt idx="5">
                  <c:v>India</c:v>
                </c:pt>
                <c:pt idx="6">
                  <c:v>Portugal</c:v>
                </c:pt>
                <c:pt idx="7">
                  <c:v>Israel</c:v>
                </c:pt>
                <c:pt idx="8">
                  <c:v>Other</c:v>
                </c:pt>
              </c:strCache>
            </c:strRef>
          </c:cat>
          <c:val>
            <c:numRef>
              <c:f>Valstu_Stats!$V$33:$V$41</c:f>
              <c:numCache>
                <c:formatCode>0.0%</c:formatCode>
                <c:ptCount val="9"/>
                <c:pt idx="0">
                  <c:v>0.31002243829468962</c:v>
                </c:pt>
                <c:pt idx="1">
                  <c:v>0.24532535527299926</c:v>
                </c:pt>
                <c:pt idx="2">
                  <c:v>0.1286462228870606</c:v>
                </c:pt>
                <c:pt idx="3">
                  <c:v>7.4794315632011971E-2</c:v>
                </c:pt>
                <c:pt idx="4">
                  <c:v>4.00149588631264E-2</c:v>
                </c:pt>
                <c:pt idx="5">
                  <c:v>2.243829468960359E-2</c:v>
                </c:pt>
                <c:pt idx="6">
                  <c:v>2.468212415856395E-2</c:v>
                </c:pt>
                <c:pt idx="7">
                  <c:v>1.6080777860882575E-2</c:v>
                </c:pt>
                <c:pt idx="8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81C-4DB8-AC0F-B2851CD14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ayout>
        <c:manualLayout>
          <c:xMode val="edge"/>
          <c:yMode val="edge"/>
          <c:x val="0.66811575260035994"/>
          <c:y val="2.5584840154799098E-2"/>
          <c:w val="0.32083118184078158"/>
          <c:h val="0.9699300118703009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27326332199662E-2"/>
          <c:y val="4.4278208031461798E-2"/>
          <c:w val="0.91863811888483415"/>
          <c:h val="0.89506354412629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E00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1569</c:v>
                </c:pt>
                <c:pt idx="1">
                  <c:v>1918</c:v>
                </c:pt>
                <c:pt idx="2">
                  <c:v>2104</c:v>
                </c:pt>
                <c:pt idx="3">
                  <c:v>2225</c:v>
                </c:pt>
                <c:pt idx="4">
                  <c:v>2317</c:v>
                </c:pt>
                <c:pt idx="5">
                  <c:v>2454</c:v>
                </c:pt>
                <c:pt idx="6">
                  <c:v>2556</c:v>
                </c:pt>
                <c:pt idx="7">
                  <c:v>2620</c:v>
                </c:pt>
                <c:pt idx="8">
                  <c:v>2674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3-40D1-BF29-07D43AD71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298064"/>
        <c:axId val="392294456"/>
      </c:barChart>
      <c:catAx>
        <c:axId val="39229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92294456"/>
        <c:crosses val="autoZero"/>
        <c:auto val="1"/>
        <c:lblAlgn val="ctr"/>
        <c:lblOffset val="100"/>
        <c:noMultiLvlLbl val="0"/>
      </c:catAx>
      <c:valAx>
        <c:axId val="39229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9229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99FF-D2BF-4868-A265-B60E6F1245B7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158C-0C4C-4DC8-B7E5-2CCC0BBCA3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307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D5147-7D9B-412B-AE7B-2809876B5DDF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2B74-5C11-4782-8E83-19B92056340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24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2180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60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58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75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2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5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2866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6" y="166528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76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E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720502"/>
            <a:ext cx="1807468" cy="332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"/>
          <a:stretch/>
        </p:blipFill>
        <p:spPr>
          <a:xfrm>
            <a:off x="9659085" y="16195"/>
            <a:ext cx="2532916" cy="6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8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87549" y="608174"/>
            <a:ext cx="10216905" cy="300082"/>
          </a:xfrm>
        </p:spPr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r>
              <a:rPr lang="lv-LV" dirty="0"/>
              <a:t>        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16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549" y="608174"/>
            <a:ext cx="10216905" cy="300082"/>
          </a:xfrm>
        </p:spPr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27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549" y="608174"/>
            <a:ext cx="10216905" cy="300082"/>
          </a:xfrm>
        </p:spPr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0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91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2866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6" y="166528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974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3F8E-5311-48E7-A291-2147AFA9D3D2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9B5A-2E81-49B8-884A-7B8857B8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1705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515600" cy="4351338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1562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1037167" y="1665289"/>
            <a:ext cx="10098619" cy="141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0" indent="0">
              <a:buSzTx/>
              <a:buNone/>
              <a:defRPr sz="1800"/>
            </a:lvl2pPr>
            <a:lvl3pPr marL="436725" indent="-257175">
              <a:defRPr sz="1800"/>
            </a:lvl3pPr>
            <a:lvl4pPr marL="625725" indent="-257175">
              <a:defRPr sz="1800"/>
            </a:lvl4pPr>
            <a:lvl5pPr marL="787725" indent="-257175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half" idx="13"/>
          </p:nvPr>
        </p:nvSpPr>
        <p:spPr>
          <a:xfrm>
            <a:off x="1037167" y="3429002"/>
            <a:ext cx="10098619" cy="216058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6653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10098617" cy="1411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37168" y="3429000"/>
            <a:ext cx="10098617" cy="216058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35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403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4790017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1673225"/>
            <a:ext cx="4798484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62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667" y="1665288"/>
            <a:ext cx="4828117" cy="3924301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7"/>
            <a:ext cx="4800600" cy="68738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7" y="2352676"/>
            <a:ext cx="4800600" cy="3236913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5982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8"/>
            <a:ext cx="6030385" cy="2954338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217" y="4867276"/>
            <a:ext cx="10079567" cy="760413"/>
          </a:xfrm>
        </p:spPr>
        <p:txBody>
          <a:bodyPr/>
          <a:lstStyle>
            <a:lvl1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016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1037167" y="1665289"/>
            <a:ext cx="10098618" cy="141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0" indent="0">
              <a:buSzTx/>
              <a:buNone/>
              <a:defRPr sz="2400"/>
            </a:lvl2pPr>
            <a:lvl3pPr marL="582300" indent="-342900">
              <a:defRPr sz="2400"/>
            </a:lvl3pPr>
            <a:lvl4pPr marL="834300" indent="-342900">
              <a:defRPr sz="2400"/>
            </a:lvl4pPr>
            <a:lvl5pPr marL="1050300" indent="-34290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half" idx="13"/>
          </p:nvPr>
        </p:nvSpPr>
        <p:spPr>
          <a:xfrm>
            <a:off x="1037167" y="3429000"/>
            <a:ext cx="10098618" cy="216058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97601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3F8E-5311-48E7-A291-2147AFA9D3D2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9B5A-2E81-49B8-884A-7B8857B8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044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E2F4-2C2C-4DDB-9DF2-07332ED43F52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56216" y="5934075"/>
            <a:ext cx="41761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www.rsu.lv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515600" cy="10367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67" y="1665289"/>
            <a:ext cx="10515600" cy="4359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CD5-6B41-4DD5-AB12-F8EA993B035F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brightnessContrast bright="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792" r="2548"/>
          <a:stretch/>
        </p:blipFill>
        <p:spPr>
          <a:xfrm>
            <a:off x="9659084" y="10758"/>
            <a:ext cx="2532916" cy="6071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5969487"/>
            <a:ext cx="1550826" cy="3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6" r:id="rId4"/>
    <p:sldLayoutId id="2147483671" r:id="rId5"/>
    <p:sldLayoutId id="2147483673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E00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rgbClr val="58595B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E001C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○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640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E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3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6" y="5934075"/>
            <a:ext cx="102975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/>
              <a:t>www.rsu.lv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E2F4-2C2C-4DDB-9DF2-07332ED43F52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"/>
          <a:stretch/>
        </p:blipFill>
        <p:spPr>
          <a:xfrm>
            <a:off x="9659084" y="6568"/>
            <a:ext cx="2532916" cy="6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549" y="608174"/>
            <a:ext cx="10216905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9068" y="1782506"/>
            <a:ext cx="10193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95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90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33F8E-5311-48E7-A291-2147AFA9D3D2}" type="datetimeFigureOut">
              <a:rPr lang="lv-LV" smtClean="0"/>
              <a:t>31.03.2023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9B5A-2E81-49B8-884A-7B8857B8E3BC}" type="slidenum">
              <a:rPr lang="lv-LV" smtClean="0"/>
              <a:t>‹#›</a:t>
            </a:fld>
            <a:endParaRPr lang="lv-LV"/>
          </a:p>
        </p:txBody>
      </p:sp>
      <p:sp>
        <p:nvSpPr>
          <p:cNvPr id="7" name="object 3"/>
          <p:cNvSpPr/>
          <p:nvPr/>
        </p:nvSpPr>
        <p:spPr>
          <a:xfrm>
            <a:off x="9652000" y="0"/>
            <a:ext cx="2540000" cy="6301740"/>
          </a:xfrm>
          <a:custGeom>
            <a:avLst/>
            <a:gdLst/>
            <a:ahLst/>
            <a:cxnLst/>
            <a:rect l="l" t="t" r="r" b="b"/>
            <a:pathLst>
              <a:path w="2540000" h="6301740">
                <a:moveTo>
                  <a:pt x="726185" y="4650397"/>
                </a:moveTo>
                <a:lnTo>
                  <a:pt x="583415" y="4650397"/>
                </a:lnTo>
                <a:lnTo>
                  <a:pt x="526056" y="4663097"/>
                </a:lnTo>
                <a:lnTo>
                  <a:pt x="472319" y="4675797"/>
                </a:lnTo>
                <a:lnTo>
                  <a:pt x="422370" y="4701197"/>
                </a:lnTo>
                <a:lnTo>
                  <a:pt x="376373" y="4726597"/>
                </a:lnTo>
                <a:lnTo>
                  <a:pt x="334492" y="4751997"/>
                </a:lnTo>
                <a:lnTo>
                  <a:pt x="296893" y="4777397"/>
                </a:lnTo>
                <a:lnTo>
                  <a:pt x="263740" y="4802797"/>
                </a:lnTo>
                <a:lnTo>
                  <a:pt x="235199" y="4828197"/>
                </a:lnTo>
                <a:lnTo>
                  <a:pt x="192608" y="4878997"/>
                </a:lnTo>
                <a:lnTo>
                  <a:pt x="165332" y="4917097"/>
                </a:lnTo>
                <a:lnTo>
                  <a:pt x="141594" y="4967897"/>
                </a:lnTo>
                <a:lnTo>
                  <a:pt x="121158" y="5005997"/>
                </a:lnTo>
                <a:lnTo>
                  <a:pt x="103787" y="5056797"/>
                </a:lnTo>
                <a:lnTo>
                  <a:pt x="89247" y="5094897"/>
                </a:lnTo>
                <a:lnTo>
                  <a:pt x="77300" y="5145697"/>
                </a:lnTo>
                <a:lnTo>
                  <a:pt x="67712" y="5196497"/>
                </a:lnTo>
                <a:lnTo>
                  <a:pt x="60246" y="5247297"/>
                </a:lnTo>
                <a:lnTo>
                  <a:pt x="54666" y="5298097"/>
                </a:lnTo>
                <a:lnTo>
                  <a:pt x="50737" y="5336197"/>
                </a:lnTo>
                <a:lnTo>
                  <a:pt x="48223" y="5386997"/>
                </a:lnTo>
                <a:lnTo>
                  <a:pt x="46887" y="5437797"/>
                </a:lnTo>
                <a:lnTo>
                  <a:pt x="46494" y="5488597"/>
                </a:lnTo>
                <a:lnTo>
                  <a:pt x="46922" y="5526697"/>
                </a:lnTo>
                <a:lnTo>
                  <a:pt x="48050" y="5590197"/>
                </a:lnTo>
                <a:lnTo>
                  <a:pt x="49645" y="5640997"/>
                </a:lnTo>
                <a:lnTo>
                  <a:pt x="51473" y="5704497"/>
                </a:lnTo>
                <a:lnTo>
                  <a:pt x="56023" y="5856897"/>
                </a:lnTo>
                <a:lnTo>
                  <a:pt x="56451" y="5882297"/>
                </a:lnTo>
                <a:lnTo>
                  <a:pt x="55899" y="5894997"/>
                </a:lnTo>
                <a:lnTo>
                  <a:pt x="54477" y="5933097"/>
                </a:lnTo>
                <a:lnTo>
                  <a:pt x="52532" y="5983897"/>
                </a:lnTo>
                <a:lnTo>
                  <a:pt x="50413" y="6047397"/>
                </a:lnTo>
                <a:lnTo>
                  <a:pt x="48468" y="6123597"/>
                </a:lnTo>
                <a:lnTo>
                  <a:pt x="47046" y="6187097"/>
                </a:lnTo>
                <a:lnTo>
                  <a:pt x="46494" y="6250597"/>
                </a:lnTo>
                <a:lnTo>
                  <a:pt x="47841" y="6275997"/>
                </a:lnTo>
                <a:lnTo>
                  <a:pt x="52300" y="6288697"/>
                </a:lnTo>
                <a:lnTo>
                  <a:pt x="60494" y="6301397"/>
                </a:lnTo>
                <a:lnTo>
                  <a:pt x="87995" y="6301397"/>
                </a:lnTo>
                <a:lnTo>
                  <a:pt x="91731" y="6288697"/>
                </a:lnTo>
                <a:lnTo>
                  <a:pt x="92976" y="6275997"/>
                </a:lnTo>
                <a:lnTo>
                  <a:pt x="93600" y="6250597"/>
                </a:lnTo>
                <a:lnTo>
                  <a:pt x="95470" y="6225197"/>
                </a:lnTo>
                <a:lnTo>
                  <a:pt x="98586" y="6187097"/>
                </a:lnTo>
                <a:lnTo>
                  <a:pt x="102946" y="6174397"/>
                </a:lnTo>
                <a:lnTo>
                  <a:pt x="117196" y="6123597"/>
                </a:lnTo>
                <a:lnTo>
                  <a:pt x="137258" y="6085497"/>
                </a:lnTo>
                <a:lnTo>
                  <a:pt x="198139" y="6047397"/>
                </a:lnTo>
                <a:lnTo>
                  <a:pt x="240617" y="6034697"/>
                </a:lnTo>
                <a:lnTo>
                  <a:pt x="292226" y="6021997"/>
                </a:lnTo>
                <a:lnTo>
                  <a:pt x="2539997" y="6021997"/>
                </a:lnTo>
                <a:lnTo>
                  <a:pt x="2539997" y="5755297"/>
                </a:lnTo>
                <a:lnTo>
                  <a:pt x="198829" y="5755297"/>
                </a:lnTo>
                <a:lnTo>
                  <a:pt x="187625" y="5742597"/>
                </a:lnTo>
                <a:lnTo>
                  <a:pt x="178908" y="5742597"/>
                </a:lnTo>
                <a:lnTo>
                  <a:pt x="165362" y="5691797"/>
                </a:lnTo>
                <a:lnTo>
                  <a:pt x="158980" y="5640997"/>
                </a:lnTo>
                <a:lnTo>
                  <a:pt x="154467" y="5577497"/>
                </a:lnTo>
                <a:lnTo>
                  <a:pt x="152755" y="5501297"/>
                </a:lnTo>
                <a:lnTo>
                  <a:pt x="154291" y="5450497"/>
                </a:lnTo>
                <a:lnTo>
                  <a:pt x="158868" y="5412397"/>
                </a:lnTo>
                <a:lnTo>
                  <a:pt x="166438" y="5361597"/>
                </a:lnTo>
                <a:lnTo>
                  <a:pt x="176956" y="5323497"/>
                </a:lnTo>
                <a:lnTo>
                  <a:pt x="190374" y="5285397"/>
                </a:lnTo>
                <a:lnTo>
                  <a:pt x="206646" y="5247297"/>
                </a:lnTo>
                <a:lnTo>
                  <a:pt x="225725" y="5209197"/>
                </a:lnTo>
                <a:lnTo>
                  <a:pt x="247564" y="5171097"/>
                </a:lnTo>
                <a:lnTo>
                  <a:pt x="272116" y="5145697"/>
                </a:lnTo>
                <a:lnTo>
                  <a:pt x="299334" y="5107597"/>
                </a:lnTo>
                <a:lnTo>
                  <a:pt x="329172" y="5082197"/>
                </a:lnTo>
                <a:lnTo>
                  <a:pt x="361584" y="5056797"/>
                </a:lnTo>
                <a:lnTo>
                  <a:pt x="396521" y="5031397"/>
                </a:lnTo>
                <a:lnTo>
                  <a:pt x="433937" y="5018697"/>
                </a:lnTo>
                <a:lnTo>
                  <a:pt x="473787" y="4993297"/>
                </a:lnTo>
                <a:lnTo>
                  <a:pt x="516022" y="4980597"/>
                </a:lnTo>
                <a:lnTo>
                  <a:pt x="560596" y="4967897"/>
                </a:lnTo>
                <a:lnTo>
                  <a:pt x="607462" y="4955197"/>
                </a:lnTo>
                <a:lnTo>
                  <a:pt x="656574" y="4942497"/>
                </a:lnTo>
                <a:lnTo>
                  <a:pt x="707884" y="4929797"/>
                </a:lnTo>
                <a:lnTo>
                  <a:pt x="1290760" y="4929797"/>
                </a:lnTo>
                <a:lnTo>
                  <a:pt x="1231685" y="4878997"/>
                </a:lnTo>
                <a:lnTo>
                  <a:pt x="1187925" y="4840897"/>
                </a:lnTo>
                <a:lnTo>
                  <a:pt x="1016574" y="4739297"/>
                </a:lnTo>
                <a:lnTo>
                  <a:pt x="974505" y="4713897"/>
                </a:lnTo>
                <a:lnTo>
                  <a:pt x="808384" y="4663097"/>
                </a:lnTo>
                <a:lnTo>
                  <a:pt x="767238" y="4663097"/>
                </a:lnTo>
                <a:lnTo>
                  <a:pt x="726185" y="4650397"/>
                </a:lnTo>
                <a:close/>
              </a:path>
              <a:path w="2540000" h="6301740">
                <a:moveTo>
                  <a:pt x="2539997" y="6021997"/>
                </a:moveTo>
                <a:lnTo>
                  <a:pt x="2208654" y="6021997"/>
                </a:lnTo>
                <a:lnTo>
                  <a:pt x="2247485" y="6034697"/>
                </a:lnTo>
                <a:lnTo>
                  <a:pt x="2314587" y="6034697"/>
                </a:lnTo>
                <a:lnTo>
                  <a:pt x="2369288" y="6047397"/>
                </a:lnTo>
                <a:lnTo>
                  <a:pt x="2416657" y="6060097"/>
                </a:lnTo>
                <a:lnTo>
                  <a:pt x="2454939" y="6072797"/>
                </a:lnTo>
                <a:lnTo>
                  <a:pt x="2497226" y="6136297"/>
                </a:lnTo>
                <a:lnTo>
                  <a:pt x="2506359" y="6187097"/>
                </a:lnTo>
                <a:lnTo>
                  <a:pt x="2510510" y="6225197"/>
                </a:lnTo>
                <a:lnTo>
                  <a:pt x="2512223" y="6237897"/>
                </a:lnTo>
                <a:lnTo>
                  <a:pt x="2516739" y="6250597"/>
                </a:lnTo>
                <a:lnTo>
                  <a:pt x="2523122" y="6250597"/>
                </a:lnTo>
                <a:lnTo>
                  <a:pt x="2530436" y="6263297"/>
                </a:lnTo>
                <a:lnTo>
                  <a:pt x="2539997" y="6250597"/>
                </a:lnTo>
                <a:lnTo>
                  <a:pt x="2539997" y="6021997"/>
                </a:lnTo>
                <a:close/>
              </a:path>
              <a:path w="2540000" h="6301740">
                <a:moveTo>
                  <a:pt x="1494769" y="5742597"/>
                </a:moveTo>
                <a:lnTo>
                  <a:pt x="1320844" y="5742597"/>
                </a:lnTo>
                <a:lnTo>
                  <a:pt x="1310257" y="5755297"/>
                </a:lnTo>
                <a:lnTo>
                  <a:pt x="1503119" y="5755297"/>
                </a:lnTo>
                <a:lnTo>
                  <a:pt x="1494769" y="5742597"/>
                </a:lnTo>
                <a:close/>
              </a:path>
              <a:path w="2540000" h="6301740">
                <a:moveTo>
                  <a:pt x="2530436" y="5425097"/>
                </a:moveTo>
                <a:lnTo>
                  <a:pt x="2523122" y="5437797"/>
                </a:lnTo>
                <a:lnTo>
                  <a:pt x="2516739" y="5437797"/>
                </a:lnTo>
                <a:lnTo>
                  <a:pt x="2512223" y="5450497"/>
                </a:lnTo>
                <a:lnTo>
                  <a:pt x="2510510" y="5463197"/>
                </a:lnTo>
                <a:lnTo>
                  <a:pt x="2509368" y="5488597"/>
                </a:lnTo>
                <a:lnTo>
                  <a:pt x="2506359" y="5526697"/>
                </a:lnTo>
                <a:lnTo>
                  <a:pt x="2502104" y="5564797"/>
                </a:lnTo>
                <a:lnTo>
                  <a:pt x="2497226" y="5602897"/>
                </a:lnTo>
                <a:lnTo>
                  <a:pt x="2482380" y="5653697"/>
                </a:lnTo>
                <a:lnTo>
                  <a:pt x="2454939" y="5691797"/>
                </a:lnTo>
                <a:lnTo>
                  <a:pt x="2416657" y="5717197"/>
                </a:lnTo>
                <a:lnTo>
                  <a:pt x="2369288" y="5729897"/>
                </a:lnTo>
                <a:lnTo>
                  <a:pt x="2314587" y="5742597"/>
                </a:lnTo>
                <a:lnTo>
                  <a:pt x="2121162" y="5742597"/>
                </a:lnTo>
                <a:lnTo>
                  <a:pt x="2072790" y="5755297"/>
                </a:lnTo>
                <a:lnTo>
                  <a:pt x="2539997" y="5755297"/>
                </a:lnTo>
                <a:lnTo>
                  <a:pt x="2539997" y="5437797"/>
                </a:lnTo>
                <a:lnTo>
                  <a:pt x="2530436" y="5425097"/>
                </a:lnTo>
                <a:close/>
              </a:path>
              <a:path w="2540000" h="6301740">
                <a:moveTo>
                  <a:pt x="1290760" y="4929797"/>
                </a:moveTo>
                <a:lnTo>
                  <a:pt x="878471" y="4929797"/>
                </a:lnTo>
                <a:lnTo>
                  <a:pt x="936891" y="4942497"/>
                </a:lnTo>
                <a:lnTo>
                  <a:pt x="992083" y="4942497"/>
                </a:lnTo>
                <a:lnTo>
                  <a:pt x="1043955" y="4955197"/>
                </a:lnTo>
                <a:lnTo>
                  <a:pt x="1092413" y="4967897"/>
                </a:lnTo>
                <a:lnTo>
                  <a:pt x="1137367" y="4993297"/>
                </a:lnTo>
                <a:lnTo>
                  <a:pt x="1178724" y="5005997"/>
                </a:lnTo>
                <a:lnTo>
                  <a:pt x="1216390" y="5031397"/>
                </a:lnTo>
                <a:lnTo>
                  <a:pt x="1250276" y="5056797"/>
                </a:lnTo>
                <a:lnTo>
                  <a:pt x="1280287" y="5082197"/>
                </a:lnTo>
                <a:lnTo>
                  <a:pt x="1328318" y="5132997"/>
                </a:lnTo>
                <a:lnTo>
                  <a:pt x="1355279" y="5183797"/>
                </a:lnTo>
                <a:lnTo>
                  <a:pt x="1373476" y="5234597"/>
                </a:lnTo>
                <a:lnTo>
                  <a:pt x="1384502" y="5285397"/>
                </a:lnTo>
                <a:lnTo>
                  <a:pt x="1389950" y="5336197"/>
                </a:lnTo>
                <a:lnTo>
                  <a:pt x="1391411" y="5386997"/>
                </a:lnTo>
                <a:lnTo>
                  <a:pt x="1390036" y="5437797"/>
                </a:lnTo>
                <a:lnTo>
                  <a:pt x="1386104" y="5501297"/>
                </a:lnTo>
                <a:lnTo>
                  <a:pt x="1379907" y="5564797"/>
                </a:lnTo>
                <a:lnTo>
                  <a:pt x="1371734" y="5615597"/>
                </a:lnTo>
                <a:lnTo>
                  <a:pt x="1361878" y="5666397"/>
                </a:lnTo>
                <a:lnTo>
                  <a:pt x="1350627" y="5704497"/>
                </a:lnTo>
                <a:lnTo>
                  <a:pt x="1330183" y="5742597"/>
                </a:lnTo>
                <a:lnTo>
                  <a:pt x="1489531" y="5742597"/>
                </a:lnTo>
                <a:lnTo>
                  <a:pt x="1494358" y="5323497"/>
                </a:lnTo>
                <a:lnTo>
                  <a:pt x="1505561" y="5285397"/>
                </a:lnTo>
                <a:lnTo>
                  <a:pt x="1538593" y="5259997"/>
                </a:lnTo>
                <a:lnTo>
                  <a:pt x="1567975" y="5234597"/>
                </a:lnTo>
                <a:lnTo>
                  <a:pt x="1601809" y="5209197"/>
                </a:lnTo>
                <a:lnTo>
                  <a:pt x="1639482" y="5183797"/>
                </a:lnTo>
                <a:lnTo>
                  <a:pt x="1723901" y="5120297"/>
                </a:lnTo>
                <a:lnTo>
                  <a:pt x="1769425" y="5094897"/>
                </a:lnTo>
                <a:lnTo>
                  <a:pt x="1816344" y="5056797"/>
                </a:lnTo>
                <a:lnTo>
                  <a:pt x="1411338" y="5056797"/>
                </a:lnTo>
                <a:lnTo>
                  <a:pt x="1365671" y="5005997"/>
                </a:lnTo>
                <a:lnTo>
                  <a:pt x="1320528" y="4955197"/>
                </a:lnTo>
                <a:lnTo>
                  <a:pt x="1290760" y="4929797"/>
                </a:lnTo>
                <a:close/>
              </a:path>
              <a:path w="2540000" h="6301740">
                <a:moveTo>
                  <a:pt x="2539997" y="3862997"/>
                </a:moveTo>
                <a:lnTo>
                  <a:pt x="2534403" y="3875697"/>
                </a:lnTo>
                <a:lnTo>
                  <a:pt x="2513838" y="3913797"/>
                </a:lnTo>
                <a:lnTo>
                  <a:pt x="2502427" y="3939492"/>
                </a:lnTo>
                <a:lnTo>
                  <a:pt x="2500553" y="3951897"/>
                </a:lnTo>
                <a:lnTo>
                  <a:pt x="2495741" y="3977297"/>
                </a:lnTo>
                <a:lnTo>
                  <a:pt x="2488758" y="4015397"/>
                </a:lnTo>
                <a:lnTo>
                  <a:pt x="2478825" y="4040797"/>
                </a:lnTo>
                <a:lnTo>
                  <a:pt x="2465167" y="4078897"/>
                </a:lnTo>
                <a:lnTo>
                  <a:pt x="2447005" y="4116997"/>
                </a:lnTo>
                <a:lnTo>
                  <a:pt x="2423564" y="4167797"/>
                </a:lnTo>
                <a:lnTo>
                  <a:pt x="2394064" y="4205897"/>
                </a:lnTo>
                <a:lnTo>
                  <a:pt x="2357731" y="4256697"/>
                </a:lnTo>
                <a:lnTo>
                  <a:pt x="2313785" y="4307497"/>
                </a:lnTo>
                <a:lnTo>
                  <a:pt x="2261450" y="4358297"/>
                </a:lnTo>
                <a:lnTo>
                  <a:pt x="2232823" y="4383697"/>
                </a:lnTo>
                <a:lnTo>
                  <a:pt x="2203106" y="4409097"/>
                </a:lnTo>
                <a:lnTo>
                  <a:pt x="2172317" y="4447197"/>
                </a:lnTo>
                <a:lnTo>
                  <a:pt x="2140479" y="4472597"/>
                </a:lnTo>
                <a:lnTo>
                  <a:pt x="2107611" y="4497997"/>
                </a:lnTo>
                <a:lnTo>
                  <a:pt x="2073735" y="4523397"/>
                </a:lnTo>
                <a:lnTo>
                  <a:pt x="2038870" y="4561497"/>
                </a:lnTo>
                <a:lnTo>
                  <a:pt x="2003038" y="4586897"/>
                </a:lnTo>
                <a:lnTo>
                  <a:pt x="1966260" y="4612297"/>
                </a:lnTo>
                <a:lnTo>
                  <a:pt x="1928554" y="4650397"/>
                </a:lnTo>
                <a:lnTo>
                  <a:pt x="1889944" y="4675797"/>
                </a:lnTo>
                <a:lnTo>
                  <a:pt x="1850448" y="4713897"/>
                </a:lnTo>
                <a:lnTo>
                  <a:pt x="1810087" y="4739297"/>
                </a:lnTo>
                <a:lnTo>
                  <a:pt x="1768883" y="4777397"/>
                </a:lnTo>
                <a:lnTo>
                  <a:pt x="1726855" y="4802797"/>
                </a:lnTo>
                <a:lnTo>
                  <a:pt x="1684025" y="4840897"/>
                </a:lnTo>
                <a:lnTo>
                  <a:pt x="1640412" y="4878997"/>
                </a:lnTo>
                <a:lnTo>
                  <a:pt x="1458552" y="5018697"/>
                </a:lnTo>
                <a:lnTo>
                  <a:pt x="1411338" y="5056797"/>
                </a:lnTo>
                <a:lnTo>
                  <a:pt x="1816344" y="5056797"/>
                </a:lnTo>
                <a:lnTo>
                  <a:pt x="1864047" y="5018697"/>
                </a:lnTo>
                <a:lnTo>
                  <a:pt x="1911923" y="4993297"/>
                </a:lnTo>
                <a:lnTo>
                  <a:pt x="1959361" y="4955197"/>
                </a:lnTo>
                <a:lnTo>
                  <a:pt x="2114569" y="4828197"/>
                </a:lnTo>
                <a:lnTo>
                  <a:pt x="2164381" y="4790097"/>
                </a:lnTo>
                <a:lnTo>
                  <a:pt x="2211128" y="4764697"/>
                </a:lnTo>
                <a:lnTo>
                  <a:pt x="2254810" y="4726597"/>
                </a:lnTo>
                <a:lnTo>
                  <a:pt x="2295427" y="4688497"/>
                </a:lnTo>
                <a:lnTo>
                  <a:pt x="2332978" y="4663097"/>
                </a:lnTo>
                <a:lnTo>
                  <a:pt x="2367464" y="4624997"/>
                </a:lnTo>
                <a:lnTo>
                  <a:pt x="2398884" y="4599597"/>
                </a:lnTo>
                <a:lnTo>
                  <a:pt x="2427239" y="4561497"/>
                </a:lnTo>
                <a:lnTo>
                  <a:pt x="2452529" y="4536097"/>
                </a:lnTo>
                <a:lnTo>
                  <a:pt x="2474753" y="4497997"/>
                </a:lnTo>
                <a:lnTo>
                  <a:pt x="2493911" y="4472597"/>
                </a:lnTo>
                <a:lnTo>
                  <a:pt x="2512046" y="4434497"/>
                </a:lnTo>
                <a:lnTo>
                  <a:pt x="2526753" y="4396397"/>
                </a:lnTo>
                <a:lnTo>
                  <a:pt x="2538264" y="4345597"/>
                </a:lnTo>
                <a:lnTo>
                  <a:pt x="2539997" y="4345597"/>
                </a:lnTo>
                <a:lnTo>
                  <a:pt x="2539997" y="3862997"/>
                </a:lnTo>
                <a:close/>
              </a:path>
              <a:path w="2540000" h="6301740">
                <a:moveTo>
                  <a:pt x="2424978" y="2923197"/>
                </a:moveTo>
                <a:lnTo>
                  <a:pt x="2078944" y="2923197"/>
                </a:lnTo>
                <a:lnTo>
                  <a:pt x="2158641" y="2948597"/>
                </a:lnTo>
                <a:lnTo>
                  <a:pt x="2235574" y="2973997"/>
                </a:lnTo>
                <a:lnTo>
                  <a:pt x="2272105" y="2999397"/>
                </a:lnTo>
                <a:lnTo>
                  <a:pt x="2306864" y="3012097"/>
                </a:lnTo>
                <a:lnTo>
                  <a:pt x="2339493" y="3050197"/>
                </a:lnTo>
                <a:lnTo>
                  <a:pt x="2369632" y="3075597"/>
                </a:lnTo>
                <a:lnTo>
                  <a:pt x="2396920" y="3113697"/>
                </a:lnTo>
                <a:lnTo>
                  <a:pt x="2420997" y="3151797"/>
                </a:lnTo>
                <a:lnTo>
                  <a:pt x="2441504" y="3189897"/>
                </a:lnTo>
                <a:lnTo>
                  <a:pt x="2458080" y="3240697"/>
                </a:lnTo>
                <a:lnTo>
                  <a:pt x="2470366" y="3291497"/>
                </a:lnTo>
                <a:lnTo>
                  <a:pt x="2478002" y="3342297"/>
                </a:lnTo>
                <a:lnTo>
                  <a:pt x="2480627" y="3405797"/>
                </a:lnTo>
                <a:lnTo>
                  <a:pt x="2479182" y="3443897"/>
                </a:lnTo>
                <a:lnTo>
                  <a:pt x="2474760" y="3494697"/>
                </a:lnTo>
                <a:lnTo>
                  <a:pt x="2467231" y="3545497"/>
                </a:lnTo>
                <a:lnTo>
                  <a:pt x="2456463" y="3583597"/>
                </a:lnTo>
                <a:lnTo>
                  <a:pt x="2442325" y="3634397"/>
                </a:lnTo>
                <a:lnTo>
                  <a:pt x="2424688" y="3672497"/>
                </a:lnTo>
                <a:lnTo>
                  <a:pt x="2403421" y="3710597"/>
                </a:lnTo>
                <a:lnTo>
                  <a:pt x="2378391" y="3748697"/>
                </a:lnTo>
                <a:lnTo>
                  <a:pt x="2349470" y="3786797"/>
                </a:lnTo>
                <a:lnTo>
                  <a:pt x="2316526" y="3812197"/>
                </a:lnTo>
                <a:lnTo>
                  <a:pt x="2279428" y="3837597"/>
                </a:lnTo>
                <a:lnTo>
                  <a:pt x="2238046" y="3862997"/>
                </a:lnTo>
                <a:lnTo>
                  <a:pt x="2192248" y="3875697"/>
                </a:lnTo>
                <a:lnTo>
                  <a:pt x="2141905" y="3888397"/>
                </a:lnTo>
                <a:lnTo>
                  <a:pt x="2107296" y="3901097"/>
                </a:lnTo>
                <a:lnTo>
                  <a:pt x="2002123" y="3901097"/>
                </a:lnTo>
                <a:lnTo>
                  <a:pt x="1990812" y="3913797"/>
                </a:lnTo>
                <a:lnTo>
                  <a:pt x="1984480" y="3913797"/>
                </a:lnTo>
                <a:lnTo>
                  <a:pt x="1982508" y="3926497"/>
                </a:lnTo>
                <a:lnTo>
                  <a:pt x="1985674" y="3939197"/>
                </a:lnTo>
                <a:lnTo>
                  <a:pt x="1995379" y="3939197"/>
                </a:lnTo>
                <a:lnTo>
                  <a:pt x="2011933" y="3951897"/>
                </a:lnTo>
                <a:lnTo>
                  <a:pt x="2099617" y="3951897"/>
                </a:lnTo>
                <a:lnTo>
                  <a:pt x="2144211" y="3964597"/>
                </a:lnTo>
                <a:lnTo>
                  <a:pt x="2475647" y="3964597"/>
                </a:lnTo>
                <a:lnTo>
                  <a:pt x="2506310" y="3913797"/>
                </a:lnTo>
                <a:lnTo>
                  <a:pt x="2509266" y="3875697"/>
                </a:lnTo>
                <a:lnTo>
                  <a:pt x="2510510" y="3824897"/>
                </a:lnTo>
                <a:lnTo>
                  <a:pt x="2512223" y="3812197"/>
                </a:lnTo>
                <a:lnTo>
                  <a:pt x="2516739" y="3812197"/>
                </a:lnTo>
                <a:lnTo>
                  <a:pt x="2523122" y="3799497"/>
                </a:lnTo>
                <a:lnTo>
                  <a:pt x="2539997" y="3799497"/>
                </a:lnTo>
                <a:lnTo>
                  <a:pt x="2539997" y="3113697"/>
                </a:lnTo>
                <a:lnTo>
                  <a:pt x="2532602" y="3100997"/>
                </a:lnTo>
                <a:lnTo>
                  <a:pt x="2512558" y="3050197"/>
                </a:lnTo>
                <a:lnTo>
                  <a:pt x="2489730" y="3012097"/>
                </a:lnTo>
                <a:lnTo>
                  <a:pt x="2464028" y="2973997"/>
                </a:lnTo>
                <a:lnTo>
                  <a:pt x="2424978" y="2923197"/>
                </a:lnTo>
                <a:close/>
              </a:path>
              <a:path w="2540000" h="6301740">
                <a:moveTo>
                  <a:pt x="2539997" y="3799497"/>
                </a:moveTo>
                <a:lnTo>
                  <a:pt x="2523122" y="3799497"/>
                </a:lnTo>
                <a:lnTo>
                  <a:pt x="2516739" y="3812197"/>
                </a:lnTo>
                <a:lnTo>
                  <a:pt x="2512223" y="3812197"/>
                </a:lnTo>
                <a:lnTo>
                  <a:pt x="2510510" y="3824897"/>
                </a:lnTo>
                <a:lnTo>
                  <a:pt x="2510355" y="3850297"/>
                </a:lnTo>
                <a:lnTo>
                  <a:pt x="2509266" y="3875697"/>
                </a:lnTo>
                <a:lnTo>
                  <a:pt x="2506310" y="3913797"/>
                </a:lnTo>
                <a:lnTo>
                  <a:pt x="2502427" y="3939492"/>
                </a:lnTo>
                <a:lnTo>
                  <a:pt x="2513838" y="3913797"/>
                </a:lnTo>
                <a:lnTo>
                  <a:pt x="2534403" y="3875697"/>
                </a:lnTo>
                <a:lnTo>
                  <a:pt x="2539997" y="3862997"/>
                </a:lnTo>
                <a:lnTo>
                  <a:pt x="2539997" y="3799497"/>
                </a:lnTo>
                <a:close/>
              </a:path>
              <a:path w="2540000" h="6301740">
                <a:moveTo>
                  <a:pt x="147469" y="2745397"/>
                </a:moveTo>
                <a:lnTo>
                  <a:pt x="55205" y="2745397"/>
                </a:lnTo>
                <a:lnTo>
                  <a:pt x="51106" y="2758097"/>
                </a:lnTo>
                <a:lnTo>
                  <a:pt x="49809" y="2783497"/>
                </a:lnTo>
                <a:lnTo>
                  <a:pt x="49083" y="2796197"/>
                </a:lnTo>
                <a:lnTo>
                  <a:pt x="46491" y="2821597"/>
                </a:lnTo>
                <a:lnTo>
                  <a:pt x="41408" y="2846997"/>
                </a:lnTo>
                <a:lnTo>
                  <a:pt x="33210" y="2897797"/>
                </a:lnTo>
                <a:lnTo>
                  <a:pt x="23831" y="2935897"/>
                </a:lnTo>
                <a:lnTo>
                  <a:pt x="15744" y="2986697"/>
                </a:lnTo>
                <a:lnTo>
                  <a:pt x="9132" y="3024797"/>
                </a:lnTo>
                <a:lnTo>
                  <a:pt x="4182" y="3088297"/>
                </a:lnTo>
                <a:lnTo>
                  <a:pt x="1076" y="3139097"/>
                </a:lnTo>
                <a:lnTo>
                  <a:pt x="0" y="3202597"/>
                </a:lnTo>
                <a:lnTo>
                  <a:pt x="1490" y="3253397"/>
                </a:lnTo>
                <a:lnTo>
                  <a:pt x="5913" y="3316897"/>
                </a:lnTo>
                <a:lnTo>
                  <a:pt x="13194" y="3367697"/>
                </a:lnTo>
                <a:lnTo>
                  <a:pt x="23262" y="3418497"/>
                </a:lnTo>
                <a:lnTo>
                  <a:pt x="36044" y="3469297"/>
                </a:lnTo>
                <a:lnTo>
                  <a:pt x="51465" y="3507397"/>
                </a:lnTo>
                <a:lnTo>
                  <a:pt x="69454" y="3558197"/>
                </a:lnTo>
                <a:lnTo>
                  <a:pt x="89938" y="3596297"/>
                </a:lnTo>
                <a:lnTo>
                  <a:pt x="112842" y="3634397"/>
                </a:lnTo>
                <a:lnTo>
                  <a:pt x="138095" y="3672497"/>
                </a:lnTo>
                <a:lnTo>
                  <a:pt x="165623" y="3710597"/>
                </a:lnTo>
                <a:lnTo>
                  <a:pt x="195354" y="3735997"/>
                </a:lnTo>
                <a:lnTo>
                  <a:pt x="227214" y="3761397"/>
                </a:lnTo>
                <a:lnTo>
                  <a:pt x="261131" y="3786797"/>
                </a:lnTo>
                <a:lnTo>
                  <a:pt x="297031" y="3812197"/>
                </a:lnTo>
                <a:lnTo>
                  <a:pt x="334841" y="3837597"/>
                </a:lnTo>
                <a:lnTo>
                  <a:pt x="374489" y="3850297"/>
                </a:lnTo>
                <a:lnTo>
                  <a:pt x="415902" y="3862997"/>
                </a:lnTo>
                <a:lnTo>
                  <a:pt x="459006" y="3875697"/>
                </a:lnTo>
                <a:lnTo>
                  <a:pt x="503729" y="3888397"/>
                </a:lnTo>
                <a:lnTo>
                  <a:pt x="709462" y="3888397"/>
                </a:lnTo>
                <a:lnTo>
                  <a:pt x="934383" y="3812197"/>
                </a:lnTo>
                <a:lnTo>
                  <a:pt x="973296" y="3786797"/>
                </a:lnTo>
                <a:lnTo>
                  <a:pt x="1012900" y="3761397"/>
                </a:lnTo>
                <a:lnTo>
                  <a:pt x="1053300" y="3723297"/>
                </a:lnTo>
                <a:lnTo>
                  <a:pt x="1094602" y="3697897"/>
                </a:lnTo>
                <a:lnTo>
                  <a:pt x="1122808" y="3672497"/>
                </a:lnTo>
                <a:lnTo>
                  <a:pt x="451028" y="3672497"/>
                </a:lnTo>
                <a:lnTo>
                  <a:pt x="403766" y="3659797"/>
                </a:lnTo>
                <a:lnTo>
                  <a:pt x="359743" y="3647097"/>
                </a:lnTo>
                <a:lnTo>
                  <a:pt x="319053" y="3634397"/>
                </a:lnTo>
                <a:lnTo>
                  <a:pt x="281791" y="3608997"/>
                </a:lnTo>
                <a:lnTo>
                  <a:pt x="248050" y="3583597"/>
                </a:lnTo>
                <a:lnTo>
                  <a:pt x="217925" y="3558197"/>
                </a:lnTo>
                <a:lnTo>
                  <a:pt x="191511" y="3520097"/>
                </a:lnTo>
                <a:lnTo>
                  <a:pt x="168902" y="3481997"/>
                </a:lnTo>
                <a:lnTo>
                  <a:pt x="150191" y="3443897"/>
                </a:lnTo>
                <a:lnTo>
                  <a:pt x="135475" y="3405797"/>
                </a:lnTo>
                <a:lnTo>
                  <a:pt x="124846" y="3354997"/>
                </a:lnTo>
                <a:lnTo>
                  <a:pt x="118400" y="3316897"/>
                </a:lnTo>
                <a:lnTo>
                  <a:pt x="116230" y="3266097"/>
                </a:lnTo>
                <a:lnTo>
                  <a:pt x="120172" y="3177197"/>
                </a:lnTo>
                <a:lnTo>
                  <a:pt x="131027" y="3113697"/>
                </a:lnTo>
                <a:lnTo>
                  <a:pt x="147342" y="3050197"/>
                </a:lnTo>
                <a:lnTo>
                  <a:pt x="167661" y="2999397"/>
                </a:lnTo>
                <a:lnTo>
                  <a:pt x="190531" y="2948597"/>
                </a:lnTo>
                <a:lnTo>
                  <a:pt x="214497" y="2923197"/>
                </a:lnTo>
                <a:lnTo>
                  <a:pt x="238104" y="2897797"/>
                </a:lnTo>
                <a:lnTo>
                  <a:pt x="259897" y="2872397"/>
                </a:lnTo>
                <a:lnTo>
                  <a:pt x="278423" y="2859697"/>
                </a:lnTo>
                <a:lnTo>
                  <a:pt x="292226" y="2846997"/>
                </a:lnTo>
                <a:lnTo>
                  <a:pt x="327975" y="2834297"/>
                </a:lnTo>
                <a:lnTo>
                  <a:pt x="420646" y="2808897"/>
                </a:lnTo>
                <a:lnTo>
                  <a:pt x="476220" y="2808897"/>
                </a:lnTo>
                <a:lnTo>
                  <a:pt x="489813" y="2796197"/>
                </a:lnTo>
                <a:lnTo>
                  <a:pt x="498425" y="2796197"/>
                </a:lnTo>
                <a:lnTo>
                  <a:pt x="501434" y="2783497"/>
                </a:lnTo>
                <a:lnTo>
                  <a:pt x="496972" y="2770797"/>
                </a:lnTo>
                <a:lnTo>
                  <a:pt x="483171" y="2758097"/>
                </a:lnTo>
                <a:lnTo>
                  <a:pt x="196943" y="2758097"/>
                </a:lnTo>
                <a:lnTo>
                  <a:pt x="147469" y="2745397"/>
                </a:lnTo>
                <a:close/>
              </a:path>
              <a:path w="2540000" h="6301740">
                <a:moveTo>
                  <a:pt x="1983116" y="2694597"/>
                </a:moveTo>
                <a:lnTo>
                  <a:pt x="1790763" y="2694597"/>
                </a:lnTo>
                <a:lnTo>
                  <a:pt x="1712493" y="2719997"/>
                </a:lnTo>
                <a:lnTo>
                  <a:pt x="1673851" y="2719997"/>
                </a:lnTo>
                <a:lnTo>
                  <a:pt x="1635349" y="2745397"/>
                </a:lnTo>
                <a:lnTo>
                  <a:pt x="1558194" y="2770797"/>
                </a:lnTo>
                <a:lnTo>
                  <a:pt x="1479888" y="2821597"/>
                </a:lnTo>
                <a:lnTo>
                  <a:pt x="1439947" y="2859697"/>
                </a:lnTo>
                <a:lnTo>
                  <a:pt x="1399292" y="2885097"/>
                </a:lnTo>
                <a:lnTo>
                  <a:pt x="1357780" y="2923197"/>
                </a:lnTo>
                <a:lnTo>
                  <a:pt x="1315268" y="2961297"/>
                </a:lnTo>
                <a:lnTo>
                  <a:pt x="1271615" y="3012097"/>
                </a:lnTo>
                <a:lnTo>
                  <a:pt x="1226678" y="3062897"/>
                </a:lnTo>
                <a:lnTo>
                  <a:pt x="1180315" y="3113697"/>
                </a:lnTo>
                <a:lnTo>
                  <a:pt x="1132382" y="3177197"/>
                </a:lnTo>
                <a:lnTo>
                  <a:pt x="1059332" y="3266097"/>
                </a:lnTo>
                <a:lnTo>
                  <a:pt x="1011188" y="3329597"/>
                </a:lnTo>
                <a:lnTo>
                  <a:pt x="966143" y="3380397"/>
                </a:lnTo>
                <a:lnTo>
                  <a:pt x="923844" y="3431197"/>
                </a:lnTo>
                <a:lnTo>
                  <a:pt x="883935" y="3481997"/>
                </a:lnTo>
                <a:lnTo>
                  <a:pt x="846064" y="3520097"/>
                </a:lnTo>
                <a:lnTo>
                  <a:pt x="809874" y="3545497"/>
                </a:lnTo>
                <a:lnTo>
                  <a:pt x="775014" y="3583597"/>
                </a:lnTo>
                <a:lnTo>
                  <a:pt x="741127" y="3608997"/>
                </a:lnTo>
                <a:lnTo>
                  <a:pt x="573903" y="3672497"/>
                </a:lnTo>
                <a:lnTo>
                  <a:pt x="1122808" y="3672497"/>
                </a:lnTo>
                <a:lnTo>
                  <a:pt x="1136911" y="3659797"/>
                </a:lnTo>
                <a:lnTo>
                  <a:pt x="1180335" y="3608997"/>
                </a:lnTo>
                <a:lnTo>
                  <a:pt x="1224978" y="3570897"/>
                </a:lnTo>
                <a:lnTo>
                  <a:pt x="1270948" y="3520097"/>
                </a:lnTo>
                <a:lnTo>
                  <a:pt x="1318348" y="3456597"/>
                </a:lnTo>
                <a:lnTo>
                  <a:pt x="1441221" y="3304197"/>
                </a:lnTo>
                <a:lnTo>
                  <a:pt x="1487062" y="3253397"/>
                </a:lnTo>
                <a:lnTo>
                  <a:pt x="1530513" y="3202597"/>
                </a:lnTo>
                <a:lnTo>
                  <a:pt x="1571927" y="3164497"/>
                </a:lnTo>
                <a:lnTo>
                  <a:pt x="1611658" y="3113697"/>
                </a:lnTo>
                <a:lnTo>
                  <a:pt x="1650061" y="3088297"/>
                </a:lnTo>
                <a:lnTo>
                  <a:pt x="1687489" y="3050197"/>
                </a:lnTo>
                <a:lnTo>
                  <a:pt x="1797473" y="2973997"/>
                </a:lnTo>
                <a:lnTo>
                  <a:pt x="1872419" y="2948597"/>
                </a:lnTo>
                <a:lnTo>
                  <a:pt x="1911442" y="2935897"/>
                </a:lnTo>
                <a:lnTo>
                  <a:pt x="1951970" y="2935897"/>
                </a:lnTo>
                <a:lnTo>
                  <a:pt x="1994357" y="2923197"/>
                </a:lnTo>
                <a:lnTo>
                  <a:pt x="2424978" y="2923197"/>
                </a:lnTo>
                <a:lnTo>
                  <a:pt x="2383308" y="2885097"/>
                </a:lnTo>
                <a:lnTo>
                  <a:pt x="2339580" y="2846997"/>
                </a:lnTo>
                <a:lnTo>
                  <a:pt x="2294355" y="2808897"/>
                </a:lnTo>
                <a:lnTo>
                  <a:pt x="2155326" y="2732697"/>
                </a:lnTo>
                <a:lnTo>
                  <a:pt x="2065467" y="2707297"/>
                </a:lnTo>
                <a:lnTo>
                  <a:pt x="2023072" y="2707297"/>
                </a:lnTo>
                <a:lnTo>
                  <a:pt x="1983116" y="2694597"/>
                </a:lnTo>
                <a:close/>
              </a:path>
              <a:path w="2540000" h="6301740">
                <a:moveTo>
                  <a:pt x="81768" y="1676399"/>
                </a:moveTo>
                <a:lnTo>
                  <a:pt x="60494" y="1676399"/>
                </a:lnTo>
                <a:lnTo>
                  <a:pt x="52300" y="1689099"/>
                </a:lnTo>
                <a:lnTo>
                  <a:pt x="47841" y="1701799"/>
                </a:lnTo>
                <a:lnTo>
                  <a:pt x="46494" y="1727199"/>
                </a:lnTo>
                <a:lnTo>
                  <a:pt x="47232" y="1790699"/>
                </a:lnTo>
                <a:lnTo>
                  <a:pt x="49076" y="1854199"/>
                </a:lnTo>
                <a:lnTo>
                  <a:pt x="53870" y="1981199"/>
                </a:lnTo>
                <a:lnTo>
                  <a:pt x="55713" y="2031999"/>
                </a:lnTo>
                <a:lnTo>
                  <a:pt x="56451" y="2057399"/>
                </a:lnTo>
                <a:lnTo>
                  <a:pt x="56023" y="2082799"/>
                </a:lnTo>
                <a:lnTo>
                  <a:pt x="54895" y="2108199"/>
                </a:lnTo>
                <a:lnTo>
                  <a:pt x="53301" y="2158999"/>
                </a:lnTo>
                <a:lnTo>
                  <a:pt x="49645" y="2260599"/>
                </a:lnTo>
                <a:lnTo>
                  <a:pt x="48050" y="2324099"/>
                </a:lnTo>
                <a:lnTo>
                  <a:pt x="46922" y="2387599"/>
                </a:lnTo>
                <a:lnTo>
                  <a:pt x="46494" y="2438399"/>
                </a:lnTo>
                <a:lnTo>
                  <a:pt x="47841" y="2463799"/>
                </a:lnTo>
                <a:lnTo>
                  <a:pt x="52300" y="2476499"/>
                </a:lnTo>
                <a:lnTo>
                  <a:pt x="60494" y="2489199"/>
                </a:lnTo>
                <a:lnTo>
                  <a:pt x="87995" y="2489199"/>
                </a:lnTo>
                <a:lnTo>
                  <a:pt x="91731" y="2476499"/>
                </a:lnTo>
                <a:lnTo>
                  <a:pt x="92976" y="2463799"/>
                </a:lnTo>
                <a:lnTo>
                  <a:pt x="93600" y="2438399"/>
                </a:lnTo>
                <a:lnTo>
                  <a:pt x="95470" y="2412999"/>
                </a:lnTo>
                <a:lnTo>
                  <a:pt x="98586" y="2374899"/>
                </a:lnTo>
                <a:lnTo>
                  <a:pt x="102946" y="2362199"/>
                </a:lnTo>
                <a:lnTo>
                  <a:pt x="117196" y="2311399"/>
                </a:lnTo>
                <a:lnTo>
                  <a:pt x="137258" y="2273299"/>
                </a:lnTo>
                <a:lnTo>
                  <a:pt x="198139" y="2235199"/>
                </a:lnTo>
                <a:lnTo>
                  <a:pt x="240617" y="2222499"/>
                </a:lnTo>
                <a:lnTo>
                  <a:pt x="292226" y="2209799"/>
                </a:lnTo>
                <a:lnTo>
                  <a:pt x="1568839" y="2209799"/>
                </a:lnTo>
                <a:lnTo>
                  <a:pt x="1639279" y="2197099"/>
                </a:lnTo>
                <a:lnTo>
                  <a:pt x="1705833" y="2197099"/>
                </a:lnTo>
                <a:lnTo>
                  <a:pt x="1768653" y="2184399"/>
                </a:lnTo>
                <a:lnTo>
                  <a:pt x="1827895" y="2184399"/>
                </a:lnTo>
                <a:lnTo>
                  <a:pt x="1883712" y="2171699"/>
                </a:lnTo>
                <a:lnTo>
                  <a:pt x="1936258" y="2158999"/>
                </a:lnTo>
                <a:lnTo>
                  <a:pt x="1985687" y="2146299"/>
                </a:lnTo>
                <a:lnTo>
                  <a:pt x="2032153" y="2133599"/>
                </a:lnTo>
                <a:lnTo>
                  <a:pt x="2075810" y="2120899"/>
                </a:lnTo>
                <a:lnTo>
                  <a:pt x="2116812" y="2095499"/>
                </a:lnTo>
                <a:lnTo>
                  <a:pt x="2155313" y="2082799"/>
                </a:lnTo>
                <a:lnTo>
                  <a:pt x="2191467" y="2057399"/>
                </a:lnTo>
                <a:lnTo>
                  <a:pt x="2225427" y="2031999"/>
                </a:lnTo>
                <a:lnTo>
                  <a:pt x="2257349" y="2019299"/>
                </a:lnTo>
                <a:lnTo>
                  <a:pt x="2287386" y="1993899"/>
                </a:lnTo>
                <a:lnTo>
                  <a:pt x="2315691" y="1968499"/>
                </a:lnTo>
                <a:lnTo>
                  <a:pt x="2342419" y="1943099"/>
                </a:lnTo>
                <a:lnTo>
                  <a:pt x="2367724" y="1917699"/>
                </a:lnTo>
                <a:lnTo>
                  <a:pt x="314953" y="1917699"/>
                </a:lnTo>
                <a:lnTo>
                  <a:pt x="292226" y="1904999"/>
                </a:lnTo>
                <a:lnTo>
                  <a:pt x="229184" y="1904999"/>
                </a:lnTo>
                <a:lnTo>
                  <a:pt x="179214" y="1892299"/>
                </a:lnTo>
                <a:lnTo>
                  <a:pt x="141837" y="1866899"/>
                </a:lnTo>
                <a:lnTo>
                  <a:pt x="116574" y="1828799"/>
                </a:lnTo>
                <a:lnTo>
                  <a:pt x="102946" y="1790699"/>
                </a:lnTo>
                <a:lnTo>
                  <a:pt x="95470" y="1739899"/>
                </a:lnTo>
                <a:lnTo>
                  <a:pt x="93600" y="1727199"/>
                </a:lnTo>
                <a:lnTo>
                  <a:pt x="92976" y="1701799"/>
                </a:lnTo>
                <a:lnTo>
                  <a:pt x="91731" y="1689099"/>
                </a:lnTo>
                <a:lnTo>
                  <a:pt x="87995" y="1689099"/>
                </a:lnTo>
                <a:lnTo>
                  <a:pt x="81768" y="1676399"/>
                </a:lnTo>
                <a:close/>
              </a:path>
              <a:path w="2540000" h="6301740">
                <a:moveTo>
                  <a:pt x="2252738" y="457199"/>
                </a:moveTo>
                <a:lnTo>
                  <a:pt x="1655700" y="457199"/>
                </a:lnTo>
                <a:lnTo>
                  <a:pt x="1710063" y="469899"/>
                </a:lnTo>
                <a:lnTo>
                  <a:pt x="1762983" y="469899"/>
                </a:lnTo>
                <a:lnTo>
                  <a:pt x="1814418" y="482599"/>
                </a:lnTo>
                <a:lnTo>
                  <a:pt x="1864328" y="482599"/>
                </a:lnTo>
                <a:lnTo>
                  <a:pt x="1912673" y="495299"/>
                </a:lnTo>
                <a:lnTo>
                  <a:pt x="2004505" y="520699"/>
                </a:lnTo>
                <a:lnTo>
                  <a:pt x="2047910" y="533399"/>
                </a:lnTo>
                <a:lnTo>
                  <a:pt x="2089588" y="558799"/>
                </a:lnTo>
                <a:lnTo>
                  <a:pt x="2129497" y="571499"/>
                </a:lnTo>
                <a:lnTo>
                  <a:pt x="2167597" y="596899"/>
                </a:lnTo>
                <a:lnTo>
                  <a:pt x="2203848" y="622299"/>
                </a:lnTo>
                <a:lnTo>
                  <a:pt x="2272912" y="673099"/>
                </a:lnTo>
                <a:lnTo>
                  <a:pt x="2305504" y="711199"/>
                </a:lnTo>
                <a:lnTo>
                  <a:pt x="2335812" y="749299"/>
                </a:lnTo>
                <a:lnTo>
                  <a:pt x="2363665" y="787399"/>
                </a:lnTo>
                <a:lnTo>
                  <a:pt x="2388889" y="825499"/>
                </a:lnTo>
                <a:lnTo>
                  <a:pt x="2411310" y="876299"/>
                </a:lnTo>
                <a:lnTo>
                  <a:pt x="2430757" y="927099"/>
                </a:lnTo>
                <a:lnTo>
                  <a:pt x="2447056" y="965199"/>
                </a:lnTo>
                <a:lnTo>
                  <a:pt x="2460034" y="1015999"/>
                </a:lnTo>
                <a:lnTo>
                  <a:pt x="2469518" y="1066799"/>
                </a:lnTo>
                <a:lnTo>
                  <a:pt x="2475335" y="1117599"/>
                </a:lnTo>
                <a:lnTo>
                  <a:pt x="2477312" y="1168399"/>
                </a:lnTo>
                <a:lnTo>
                  <a:pt x="2476501" y="1219199"/>
                </a:lnTo>
                <a:lnTo>
                  <a:pt x="2473789" y="1269999"/>
                </a:lnTo>
                <a:lnTo>
                  <a:pt x="2468756" y="1308099"/>
                </a:lnTo>
                <a:lnTo>
                  <a:pt x="2460983" y="1358899"/>
                </a:lnTo>
                <a:lnTo>
                  <a:pt x="2450051" y="1409699"/>
                </a:lnTo>
                <a:lnTo>
                  <a:pt x="2435542" y="1447799"/>
                </a:lnTo>
                <a:lnTo>
                  <a:pt x="2417036" y="1498599"/>
                </a:lnTo>
                <a:lnTo>
                  <a:pt x="2394114" y="1536699"/>
                </a:lnTo>
                <a:lnTo>
                  <a:pt x="2366356" y="1574799"/>
                </a:lnTo>
                <a:lnTo>
                  <a:pt x="2333345" y="1625599"/>
                </a:lnTo>
                <a:lnTo>
                  <a:pt x="2294661" y="1663699"/>
                </a:lnTo>
                <a:lnTo>
                  <a:pt x="2271290" y="1689099"/>
                </a:lnTo>
                <a:lnTo>
                  <a:pt x="2246418" y="1714499"/>
                </a:lnTo>
                <a:lnTo>
                  <a:pt x="2219839" y="1739899"/>
                </a:lnTo>
                <a:lnTo>
                  <a:pt x="2191342" y="1752599"/>
                </a:lnTo>
                <a:lnTo>
                  <a:pt x="2160721" y="1777999"/>
                </a:lnTo>
                <a:lnTo>
                  <a:pt x="2127765" y="1790699"/>
                </a:lnTo>
                <a:lnTo>
                  <a:pt x="2092268" y="1816099"/>
                </a:lnTo>
                <a:lnTo>
                  <a:pt x="2054021" y="1828799"/>
                </a:lnTo>
                <a:lnTo>
                  <a:pt x="2012815" y="1841499"/>
                </a:lnTo>
                <a:lnTo>
                  <a:pt x="1968441" y="1866899"/>
                </a:lnTo>
                <a:lnTo>
                  <a:pt x="1920692" y="1879599"/>
                </a:lnTo>
                <a:lnTo>
                  <a:pt x="1869360" y="1879599"/>
                </a:lnTo>
                <a:lnTo>
                  <a:pt x="1814234" y="1892299"/>
                </a:lnTo>
                <a:lnTo>
                  <a:pt x="1755109" y="1904999"/>
                </a:lnTo>
                <a:lnTo>
                  <a:pt x="1691774" y="1904999"/>
                </a:lnTo>
                <a:lnTo>
                  <a:pt x="1624022" y="1917699"/>
                </a:lnTo>
                <a:lnTo>
                  <a:pt x="2367724" y="1917699"/>
                </a:lnTo>
                <a:lnTo>
                  <a:pt x="2409491" y="1866899"/>
                </a:lnTo>
                <a:lnTo>
                  <a:pt x="2446027" y="1816099"/>
                </a:lnTo>
                <a:lnTo>
                  <a:pt x="2477681" y="1765299"/>
                </a:lnTo>
                <a:lnTo>
                  <a:pt x="2504801" y="1714499"/>
                </a:lnTo>
                <a:lnTo>
                  <a:pt x="2527736" y="1663699"/>
                </a:lnTo>
                <a:lnTo>
                  <a:pt x="2539997" y="1625599"/>
                </a:lnTo>
                <a:lnTo>
                  <a:pt x="2539997" y="850899"/>
                </a:lnTo>
                <a:lnTo>
                  <a:pt x="2536072" y="838199"/>
                </a:lnTo>
                <a:lnTo>
                  <a:pt x="2515926" y="787399"/>
                </a:lnTo>
                <a:lnTo>
                  <a:pt x="2492297" y="736599"/>
                </a:lnTo>
                <a:lnTo>
                  <a:pt x="2464925" y="698499"/>
                </a:lnTo>
                <a:lnTo>
                  <a:pt x="2433551" y="647699"/>
                </a:lnTo>
                <a:lnTo>
                  <a:pt x="2397914" y="596899"/>
                </a:lnTo>
                <a:lnTo>
                  <a:pt x="2357754" y="546099"/>
                </a:lnTo>
                <a:lnTo>
                  <a:pt x="2324614" y="520699"/>
                </a:lnTo>
                <a:lnTo>
                  <a:pt x="2289570" y="482599"/>
                </a:lnTo>
                <a:lnTo>
                  <a:pt x="2252738" y="457199"/>
                </a:lnTo>
                <a:close/>
              </a:path>
              <a:path w="2540000" h="6301740">
                <a:moveTo>
                  <a:pt x="87995" y="12699"/>
                </a:moveTo>
                <a:lnTo>
                  <a:pt x="52300" y="12699"/>
                </a:lnTo>
                <a:lnTo>
                  <a:pt x="47841" y="38099"/>
                </a:lnTo>
                <a:lnTo>
                  <a:pt x="46494" y="63499"/>
                </a:lnTo>
                <a:lnTo>
                  <a:pt x="47530" y="126999"/>
                </a:lnTo>
                <a:lnTo>
                  <a:pt x="49999" y="190499"/>
                </a:lnTo>
                <a:lnTo>
                  <a:pt x="52946" y="253999"/>
                </a:lnTo>
                <a:lnTo>
                  <a:pt x="55415" y="304799"/>
                </a:lnTo>
                <a:lnTo>
                  <a:pt x="56451" y="342899"/>
                </a:lnTo>
                <a:lnTo>
                  <a:pt x="52532" y="431799"/>
                </a:lnTo>
                <a:lnTo>
                  <a:pt x="50413" y="495299"/>
                </a:lnTo>
                <a:lnTo>
                  <a:pt x="48468" y="558799"/>
                </a:lnTo>
                <a:lnTo>
                  <a:pt x="47046" y="622299"/>
                </a:lnTo>
                <a:lnTo>
                  <a:pt x="46494" y="685799"/>
                </a:lnTo>
                <a:lnTo>
                  <a:pt x="47841" y="711199"/>
                </a:lnTo>
                <a:lnTo>
                  <a:pt x="52300" y="723899"/>
                </a:lnTo>
                <a:lnTo>
                  <a:pt x="60494" y="736599"/>
                </a:lnTo>
                <a:lnTo>
                  <a:pt x="87995" y="736599"/>
                </a:lnTo>
                <a:lnTo>
                  <a:pt x="91731" y="723899"/>
                </a:lnTo>
                <a:lnTo>
                  <a:pt x="92976" y="711199"/>
                </a:lnTo>
                <a:lnTo>
                  <a:pt x="93600" y="685799"/>
                </a:lnTo>
                <a:lnTo>
                  <a:pt x="95470" y="660399"/>
                </a:lnTo>
                <a:lnTo>
                  <a:pt x="98586" y="622299"/>
                </a:lnTo>
                <a:lnTo>
                  <a:pt x="117196" y="558799"/>
                </a:lnTo>
                <a:lnTo>
                  <a:pt x="137258" y="520699"/>
                </a:lnTo>
                <a:lnTo>
                  <a:pt x="198139" y="469899"/>
                </a:lnTo>
                <a:lnTo>
                  <a:pt x="240617" y="469899"/>
                </a:lnTo>
                <a:lnTo>
                  <a:pt x="292226" y="457199"/>
                </a:lnTo>
                <a:lnTo>
                  <a:pt x="2252738" y="457199"/>
                </a:lnTo>
                <a:lnTo>
                  <a:pt x="2214230" y="431799"/>
                </a:lnTo>
                <a:lnTo>
                  <a:pt x="2174163" y="406399"/>
                </a:lnTo>
                <a:lnTo>
                  <a:pt x="2132648" y="380999"/>
                </a:lnTo>
                <a:lnTo>
                  <a:pt x="2089802" y="355599"/>
                </a:lnTo>
                <a:lnTo>
                  <a:pt x="2000569" y="330199"/>
                </a:lnTo>
                <a:lnTo>
                  <a:pt x="1954410" y="304799"/>
                </a:lnTo>
                <a:lnTo>
                  <a:pt x="1907376" y="292099"/>
                </a:lnTo>
                <a:lnTo>
                  <a:pt x="1859580" y="292099"/>
                </a:lnTo>
                <a:lnTo>
                  <a:pt x="1762160" y="266699"/>
                </a:lnTo>
                <a:lnTo>
                  <a:pt x="1712764" y="266699"/>
                </a:lnTo>
                <a:lnTo>
                  <a:pt x="1663063" y="253999"/>
                </a:lnTo>
                <a:lnTo>
                  <a:pt x="1563203" y="253999"/>
                </a:lnTo>
                <a:lnTo>
                  <a:pt x="1513272" y="241299"/>
                </a:lnTo>
                <a:lnTo>
                  <a:pt x="292226" y="241299"/>
                </a:lnTo>
                <a:lnTo>
                  <a:pt x="229822" y="228599"/>
                </a:lnTo>
                <a:lnTo>
                  <a:pt x="181127" y="215899"/>
                </a:lnTo>
                <a:lnTo>
                  <a:pt x="144706" y="190499"/>
                </a:lnTo>
                <a:lnTo>
                  <a:pt x="102946" y="114299"/>
                </a:lnTo>
                <a:lnTo>
                  <a:pt x="95470" y="63499"/>
                </a:lnTo>
                <a:lnTo>
                  <a:pt x="93600" y="50799"/>
                </a:lnTo>
                <a:lnTo>
                  <a:pt x="92976" y="25399"/>
                </a:lnTo>
                <a:lnTo>
                  <a:pt x="91731" y="25399"/>
                </a:lnTo>
                <a:lnTo>
                  <a:pt x="87995" y="12699"/>
                </a:lnTo>
                <a:close/>
              </a:path>
              <a:path w="2540000" h="6301740">
                <a:moveTo>
                  <a:pt x="73060" y="0"/>
                </a:moveTo>
                <a:lnTo>
                  <a:pt x="60494" y="12699"/>
                </a:lnTo>
                <a:lnTo>
                  <a:pt x="81768" y="12699"/>
                </a:lnTo>
                <a:lnTo>
                  <a:pt x="73060" y="0"/>
                </a:lnTo>
                <a:close/>
              </a:path>
            </a:pathLst>
          </a:custGeom>
          <a:solidFill>
            <a:srgbClr val="E4E5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4"/>
          <p:cNvSpPr/>
          <p:nvPr/>
        </p:nvSpPr>
        <p:spPr>
          <a:xfrm>
            <a:off x="983433" y="6172427"/>
            <a:ext cx="1528267" cy="280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12728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928343" y="1632363"/>
            <a:ext cx="8327800" cy="434413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lang="en-US" sz="8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Rīga</a:t>
            </a:r>
            <a:r>
              <a:rPr 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Stradiņš</a:t>
            </a:r>
            <a:r>
              <a:rPr 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marL="9525" marR="3810">
              <a:lnSpc>
                <a:spcPct val="100000"/>
              </a:lnSpc>
              <a:spcBef>
                <a:spcPts val="75"/>
              </a:spcBef>
            </a:pPr>
            <a:endParaRPr lang="en-US" sz="8000" b="1" spc="-8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lang="en-US" sz="4000" b="1" spc="-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</a:t>
            </a:r>
            <a:r>
              <a:rPr lang="lv-LV" sz="4000" b="1" spc="-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spc="-8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8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640A5B-14D3-4BE0-BC2D-4897060A6A6A}"/>
              </a:ext>
            </a:extLst>
          </p:cNvPr>
          <p:cNvSpPr/>
          <p:nvPr/>
        </p:nvSpPr>
        <p:spPr>
          <a:xfrm>
            <a:off x="9014398" y="0"/>
            <a:ext cx="3177602" cy="68580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object 6"/>
          <p:cNvSpPr txBox="1"/>
          <p:nvPr/>
        </p:nvSpPr>
        <p:spPr>
          <a:xfrm>
            <a:off x="1055440" y="908720"/>
            <a:ext cx="5544616" cy="576568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length: 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12800" lvl="1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years, 360 ECTS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type: 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12800" lvl="1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studies in English </a:t>
            </a:r>
          </a:p>
          <a:p>
            <a:pPr marL="355600" indent="-342900">
              <a:spcBef>
                <a:spcPts val="10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process: 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Basic/Theoretical (year 1-2)</a:t>
            </a: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Preclinical (year 3)</a:t>
            </a: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(years 4-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6)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conferred: 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12800" lvl="1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Doctor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opportunities: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600"/>
              </a:spcBef>
              <a:buClr>
                <a:srgbClr val="8E001C"/>
              </a:buClr>
              <a:buSzPct val="166000"/>
            </a:pP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600"/>
              </a:spcBef>
              <a:buClr>
                <a:srgbClr val="8E001C"/>
              </a:buClr>
              <a:buSzPct val="166000"/>
            </a:pPr>
            <a:endParaRPr lang="en-GB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055440" y="332656"/>
            <a:ext cx="585787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v-LV" sz="20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lv-LV" sz="20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lv-LV" sz="20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lv-LV" sz="26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4C85C87-1521-4AD2-B0F0-23A1DDEBD0B8}"/>
              </a:ext>
            </a:extLst>
          </p:cNvPr>
          <p:cNvSpPr txBox="1"/>
          <p:nvPr/>
        </p:nvSpPr>
        <p:spPr>
          <a:xfrm>
            <a:off x="6479556" y="980728"/>
            <a:ext cx="5414186" cy="54194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length: 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12800" lvl="1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years, 3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ECTS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type: 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12800" lvl="1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studies in English </a:t>
            </a:r>
          </a:p>
          <a:p>
            <a:pPr marL="355600" indent="-342900">
              <a:spcBef>
                <a:spcPts val="10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process: 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Basic/Theoretical (year 1)</a:t>
            </a: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Preclinical (year 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(years 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conferred: 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12800" lvl="1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opportunities:</a:t>
            </a: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8E001C"/>
              </a:buClr>
              <a:buSzPct val="166000"/>
            </a:pP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Orthodontics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Paediatric</a:t>
            </a: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dentistry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Periodontology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Endodontics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Prosthodontics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8E001C"/>
              </a:buClr>
              <a:buSzPct val="166000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F7B5616-1E14-43A2-BDE8-353BEDF052EF}"/>
              </a:ext>
            </a:extLst>
          </p:cNvPr>
          <p:cNvSpPr txBox="1">
            <a:spLocks/>
          </p:cNvSpPr>
          <p:nvPr/>
        </p:nvSpPr>
        <p:spPr>
          <a:xfrm>
            <a:off x="6479555" y="332656"/>
            <a:ext cx="585787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v-LV" sz="20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lv-LV" sz="20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lv-LV" sz="20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lv-LV" sz="26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Dentistry</a:t>
            </a: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92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60" t="19381" r="18912" b="8907"/>
          <a:stretch/>
        </p:blipFill>
        <p:spPr>
          <a:xfrm>
            <a:off x="47328" y="955204"/>
            <a:ext cx="9505056" cy="5328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75" t="13043" r="28707" b="6523"/>
          <a:stretch/>
        </p:blipFill>
        <p:spPr>
          <a:xfrm>
            <a:off x="47328" y="927658"/>
            <a:ext cx="9505056" cy="5328593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1055440" y="302148"/>
            <a:ext cx="585787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</a:t>
            </a:r>
            <a:r>
              <a:rPr lang="lv-LV" sz="26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6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Riga</a:t>
            </a:r>
            <a:endParaRPr lang="en-US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75820" y="2618296"/>
            <a:ext cx="792088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al 5"/>
          <p:cNvSpPr/>
          <p:nvPr/>
        </p:nvSpPr>
        <p:spPr>
          <a:xfrm>
            <a:off x="7392144" y="2137792"/>
            <a:ext cx="792088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2135560" y="1963316"/>
            <a:ext cx="792088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889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9DA375-239D-4A06-BB62-3CB1D2707666}"/>
              </a:ext>
            </a:extLst>
          </p:cNvPr>
          <p:cNvSpPr/>
          <p:nvPr/>
        </p:nvSpPr>
        <p:spPr>
          <a:xfrm>
            <a:off x="9014398" y="0"/>
            <a:ext cx="3177602" cy="68580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1055440" y="980728"/>
            <a:ext cx="6804705" cy="49295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application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diploma + transcript </a:t>
            </a: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language </a:t>
            </a: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translation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proficiency certificate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 </a:t>
            </a:r>
            <a:r>
              <a:rPr lang="lv-LV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etter</a:t>
            </a:r>
            <a:r>
              <a:rPr lang="en-GB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otivation</a:t>
            </a:r>
            <a:endParaRPr lang="en-GB" sz="28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passport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</a:t>
            </a:r>
            <a:endParaRPr lang="en-GB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EUR payment slip</a:t>
            </a:r>
          </a:p>
          <a:p>
            <a:pPr>
              <a:spcBef>
                <a:spcPts val="30"/>
              </a:spcBef>
            </a:pP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055440" y="332656"/>
            <a:ext cx="585787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v-LV" sz="26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Documents</a:t>
            </a:r>
            <a:endParaRPr lang="en-US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D0635D-F6DD-4541-9E20-FE78B14E3415}"/>
              </a:ext>
            </a:extLst>
          </p:cNvPr>
          <p:cNvSpPr/>
          <p:nvPr/>
        </p:nvSpPr>
        <p:spPr>
          <a:xfrm>
            <a:off x="6263210" y="3185962"/>
            <a:ext cx="5759903" cy="32008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>
              <a:spcBef>
                <a:spcPts val="600"/>
              </a:spcBef>
              <a:buClr>
                <a:srgbClr val="8E001C"/>
              </a:buClr>
              <a:buSzPct val="166000"/>
            </a:pPr>
            <a:endParaRPr lang="lv-LV" b="1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buClr>
                <a:srgbClr val="8E001C"/>
              </a:buClr>
              <a:buSzPct val="166000"/>
            </a:pPr>
            <a:endParaRPr lang="lv-LV" sz="2000" b="1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buClr>
                <a:srgbClr val="8E001C"/>
              </a:buClr>
              <a:buSzPct val="166000"/>
            </a:pPr>
            <a:r>
              <a:rPr lang="en-US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deadlines</a:t>
            </a:r>
            <a:endParaRPr lang="en-US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buClr>
                <a:srgbClr val="8E001C"/>
              </a:buClr>
              <a:buSzPct val="166000"/>
            </a:pPr>
            <a:r>
              <a:rPr lang="en-US" sz="3200" b="1" spc="-20" dirty="0">
                <a:solidFill>
                  <a:srgbClr val="8E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July 2023</a:t>
            </a:r>
            <a:r>
              <a:rPr lang="en-US" sz="32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2023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buClr>
                <a:srgbClr val="8E001C"/>
              </a:buClr>
              <a:buSzPct val="166000"/>
            </a:pP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(&gt;3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Medicine + &gt;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Dentistry)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buClr>
                <a:srgbClr val="8E001C"/>
              </a:buClr>
              <a:buSzPct val="166000"/>
            </a:pP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buClr>
                <a:srgbClr val="8E001C"/>
              </a:buClr>
              <a:buSzPct val="166000"/>
            </a:pPr>
            <a:r>
              <a:rPr lang="en-US" sz="3200" b="1" spc="-20" dirty="0">
                <a:solidFill>
                  <a:srgbClr val="8E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December 202</a:t>
            </a:r>
            <a:r>
              <a:rPr lang="lv-LV" sz="3200" b="1" spc="-20" dirty="0">
                <a:solidFill>
                  <a:srgbClr val="8E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February 202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12700" algn="r">
              <a:buClr>
                <a:srgbClr val="8E001C"/>
              </a:buClr>
              <a:buSzPct val="166000"/>
            </a:pP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(240 Medicine +28 Dentistry)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buClr>
                <a:srgbClr val="8E001C"/>
              </a:buClr>
              <a:buSzPct val="166000"/>
            </a:pP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20" dirty="0">
              <a:solidFill>
                <a:srgbClr val="8E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557A1-800B-43EA-8FD2-8B122DAA5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97" y="206261"/>
            <a:ext cx="4463616" cy="29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3DC2CE-B08F-417D-933F-682FED16AAF6}"/>
              </a:ext>
            </a:extLst>
          </p:cNvPr>
          <p:cNvSpPr/>
          <p:nvPr/>
        </p:nvSpPr>
        <p:spPr>
          <a:xfrm>
            <a:off x="9014398" y="0"/>
            <a:ext cx="3177602" cy="68580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1055440" y="965557"/>
            <a:ext cx="7979803" cy="47218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application submitted by the deadline</a:t>
            </a:r>
            <a:endParaRPr lang="lv-LV" sz="28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secondary education 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 </a:t>
            </a:r>
            <a:r>
              <a:rPr lang="en-US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higher grade in </a:t>
            </a:r>
            <a:r>
              <a:rPr lang="lv-LV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programme-specific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lv-LV" sz="200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000" b="1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b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8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certificates</a:t>
            </a:r>
            <a:r>
              <a:rPr lang="lv-LV" sz="28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12800" lvl="1" indent="-342900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ractices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en-US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nternships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lv-LV" sz="200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</a:t>
            </a:r>
            <a:r>
              <a:rPr lang="en-US" sz="2000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rses</a:t>
            </a:r>
            <a:endParaRPr lang="lv-LV" sz="200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055440" y="332656"/>
            <a:ext cx="585787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</a:t>
            </a:r>
            <a:r>
              <a:rPr lang="lv-LV" sz="26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en-US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9926F-6666-433B-AF78-D91CE8C624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298" y="218368"/>
            <a:ext cx="2817801" cy="3564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FCBD3-5B5D-4928-8791-C14C97DBE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126" y="4003058"/>
            <a:ext cx="4975973" cy="26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055440" y="332656"/>
            <a:ext cx="585787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Main Building</a:t>
            </a:r>
            <a:endParaRPr lang="en-GB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4D8C4-1117-46EC-97EC-3D7D99784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8" y="894434"/>
            <a:ext cx="7686348" cy="5778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E17A3-A483-403A-BB30-8B8EE403A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45" y="539123"/>
            <a:ext cx="4019215" cy="3119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385A56-1667-49BB-9A2D-6B4597DC3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63" y="3743966"/>
            <a:ext cx="4016381" cy="29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965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253D4-CD4D-4B3A-B291-62839DFF1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" y="155327"/>
            <a:ext cx="5516662" cy="3456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7FBFC5-41AC-4AB5-B03B-DF315449B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32" y="155327"/>
            <a:ext cx="6441705" cy="3456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2823A4-638C-4A9C-ADA3-087C1D077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" y="3765145"/>
            <a:ext cx="3907276" cy="29375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A8AEF5-CC14-4E27-B970-14D734674A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40" y="3765145"/>
            <a:ext cx="3214425" cy="2937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0100D2-9A4D-40E4-90D4-03D9CF373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66" y="3765145"/>
            <a:ext cx="4561771" cy="29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75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055440" y="332656"/>
            <a:ext cx="692835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Main Building </a:t>
            </a:r>
            <a:r>
              <a:rPr lang="en-GB" sz="20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(Dentistry Pre-clinic</a:t>
            </a:r>
            <a:r>
              <a:rPr lang="lv-LV" sz="20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0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ADFEF-5A51-4488-8254-CCE11F6BA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4" y="834795"/>
            <a:ext cx="5682922" cy="5714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0FDCA5-E730-449B-AF96-3DDA8F2D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4795"/>
            <a:ext cx="5737835" cy="57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507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37940" y="304800"/>
            <a:ext cx="585787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Institute of Dentistry </a:t>
            </a:r>
            <a:endParaRPr lang="en-GB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38AF0-7301-4DFA-91F7-D558007AA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" y="841144"/>
            <a:ext cx="4542066" cy="57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05FD31-B756-4593-BFEE-2F4E94321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98" y="841143"/>
            <a:ext cx="6997376" cy="57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486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055440" y="332656"/>
            <a:ext cx="939666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Medical Education and Technology Centre (METC</a:t>
            </a: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:\25.01.2015. no KD\RSU vide\f64_131008_aninmuizas_01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"/>
          <a:stretch/>
        </p:blipFill>
        <p:spPr bwMode="auto">
          <a:xfrm>
            <a:off x="279059" y="829438"/>
            <a:ext cx="5083216" cy="295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8FC37-187C-4694-85F6-2189474D2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9" y="3864880"/>
            <a:ext cx="5097959" cy="2718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F288D2-6326-403C-A87F-8A9AC1173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44" y="829439"/>
            <a:ext cx="6487820" cy="57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69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055440" y="332656"/>
            <a:ext cx="683986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Anatomy Centre </a:t>
            </a:r>
            <a:r>
              <a:rPr lang="en-GB" sz="20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Theatrum</a:t>
            </a:r>
            <a:r>
              <a:rPr lang="en-GB" sz="20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Anatomicum</a:t>
            </a:r>
            <a:r>
              <a:rPr lang="en-GB" sz="20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sz="20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6FE72-53BB-43D3-A7CA-AAEEF5A04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0" y="835518"/>
            <a:ext cx="4673190" cy="3096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9269F-2BB1-4F19-A422-43E91C375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0" y="4021602"/>
            <a:ext cx="4673190" cy="2605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3FDDF0-4AE3-482C-9E17-0920D8228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53" y="833004"/>
            <a:ext cx="6921228" cy="57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02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E2BDB0-47B0-4D4A-9142-AE3EA40A3BAB}"/>
              </a:ext>
            </a:extLst>
          </p:cNvPr>
          <p:cNvSpPr/>
          <p:nvPr/>
        </p:nvSpPr>
        <p:spPr>
          <a:xfrm>
            <a:off x="9014398" y="0"/>
            <a:ext cx="3177602" cy="68580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12" descr="Attēlu rezultāti vaicājumam “riga”">
            <a:extLst>
              <a:ext uri="{FF2B5EF4-FFF2-40B4-BE49-F238E27FC236}">
                <a16:creationId xmlns:a16="http://schemas.microsoft.com/office/drawing/2014/main" id="{C09FCEF7-C7AD-424B-A894-8F7291FFE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7139" y="3284984"/>
            <a:ext cx="5108610" cy="35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ttēlu rezultāti vaicājumam “riga”">
            <a:extLst>
              <a:ext uri="{FF2B5EF4-FFF2-40B4-BE49-F238E27FC236}">
                <a16:creationId xmlns:a16="http://schemas.microsoft.com/office/drawing/2014/main" id="{3569C7D7-3BB7-4BDB-89D4-922D67F25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821" y="3284984"/>
            <a:ext cx="411957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-19821" y="6021288"/>
            <a:ext cx="9139619" cy="836712"/>
          </a:xfrm>
          <a:prstGeom prst="rect">
            <a:avLst/>
          </a:prstGeom>
          <a:solidFill>
            <a:srgbClr val="000000">
              <a:alpha val="4196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C85A0A"/>
                </a:solidFill>
                <a:latin typeface="Cambria" pitchFamily="18" charset="0"/>
                <a:ea typeface="ヒラギノ角ゴ Pro W3" pitchFamily="-112" charset="-128"/>
                <a:cs typeface="ヒラギノ角ゴ Pro W3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C85A0A"/>
                </a:solidFill>
                <a:latin typeface="Cambria" pitchFamily="18" charset="0"/>
                <a:ea typeface="ヒラギノ角ゴ Pro W3" pitchFamily="-112" charset="-128"/>
                <a:cs typeface="ヒラギノ角ゴ Pro W3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C85A0A"/>
                </a:solidFill>
                <a:latin typeface="Cambria" pitchFamily="18" charset="0"/>
                <a:ea typeface="ヒラギノ角ゴ Pro W3" pitchFamily="-112" charset="-128"/>
                <a:cs typeface="ヒラギノ角ゴ Pro W3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C85A0A"/>
                </a:solidFill>
                <a:latin typeface="Cambria" pitchFamily="18" charset="0"/>
                <a:ea typeface="ヒラギノ角ゴ Pro W3" pitchFamily="-112" charset="-128"/>
                <a:cs typeface="ヒラギノ角ゴ Pro W3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marL="444500"/>
            <a:r>
              <a:rPr lang="lv-LV" sz="4400" b="1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lv-LV" sz="4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 to RSU &amp; Latvia!</a:t>
            </a:r>
            <a:endParaRPr lang="en-GB" sz="44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Attēlu rezultāti vaicājumam “riga”">
            <a:extLst>
              <a:ext uri="{FF2B5EF4-FFF2-40B4-BE49-F238E27FC236}">
                <a16:creationId xmlns:a16="http://schemas.microsoft.com/office/drawing/2014/main" id="{AE885551-EBA8-47A7-B3DD-59714EBB3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18" cy="330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ttēlu rezultāti vaicājumam “riga”">
            <a:extLst>
              <a:ext uri="{FF2B5EF4-FFF2-40B4-BE49-F238E27FC236}">
                <a16:creationId xmlns:a16="http://schemas.microsoft.com/office/drawing/2014/main" id="{0940E75F-D451-4309-8033-33690A21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18" y="12600"/>
            <a:ext cx="4921831" cy="32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DA1F4558-C401-4F95-8A6D-3D65FD67218B}"/>
              </a:ext>
            </a:extLst>
          </p:cNvPr>
          <p:cNvSpPr txBox="1"/>
          <p:nvPr/>
        </p:nvSpPr>
        <p:spPr>
          <a:xfrm>
            <a:off x="9339117" y="301693"/>
            <a:ext cx="2783912" cy="4498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200"/>
              </a:spcBef>
              <a:buClr>
                <a:srgbClr val="8E001C"/>
              </a:buClr>
              <a:buSzPct val="166000"/>
            </a:pPr>
            <a:r>
              <a:rPr lang="lv-LV" sz="3200" b="1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200" b="1" spc="-20" dirty="0">
                <a:solidFill>
                  <a:srgbClr val="8E0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</a:t>
            </a:r>
            <a:endParaRPr lang="lv-LV" sz="1650" b="1" spc="-20" dirty="0">
              <a:solidFill>
                <a:srgbClr val="8E0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endParaRPr lang="lv-LV" sz="165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Area: 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64.589 </a:t>
            </a:r>
            <a:r>
              <a:rPr lang="en-US" sz="1650" b="1" spc="-20" dirty="0" err="1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lv-LV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Density: </a:t>
            </a:r>
            <a:r>
              <a:rPr lang="lv-LV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29.6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r>
              <a:rPr lang="lv-LV" sz="1650" b="1" spc="-20" baseline="3000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50" b="1" spc="-20" baseline="3000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endParaRPr lang="lv-LV" sz="1650" spc="-20" dirty="0">
              <a:solidFill>
                <a:srgbClr val="515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Language:</a:t>
            </a:r>
            <a:r>
              <a:rPr lang="lv-LV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Latvian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languages:</a:t>
            </a:r>
            <a:r>
              <a:rPr lang="lv-LV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en-US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English</a:t>
            </a:r>
            <a:r>
              <a:rPr lang="en-US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 is a member of the 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Union </a:t>
            </a:r>
            <a:r>
              <a:rPr lang="en-US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</a:t>
            </a:r>
          </a:p>
          <a:p>
            <a:pPr marL="355600" indent="-34290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US" sz="1650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Currency: </a:t>
            </a:r>
            <a:r>
              <a:rPr lang="en-US" sz="1650" b="1" spc="-20" dirty="0">
                <a:solidFill>
                  <a:srgbClr val="515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</a:p>
        </p:txBody>
      </p:sp>
      <p:pic>
        <p:nvPicPr>
          <p:cNvPr id="12" name="Picture 7" descr="http://i2.tiesraides.lv/540x540s/galleries/booyaka619/1816/8086_latviaf.jpg">
            <a:extLst>
              <a:ext uri="{FF2B5EF4-FFF2-40B4-BE49-F238E27FC236}">
                <a16:creationId xmlns:a16="http://schemas.microsoft.com/office/drawing/2014/main" id="{CD3807D8-6A88-4D9C-A91E-62C660C4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613434" y="5024366"/>
            <a:ext cx="1344035" cy="89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topnews.in/files/EU_7.jpg">
            <a:extLst>
              <a:ext uri="{FF2B5EF4-FFF2-40B4-BE49-F238E27FC236}">
                <a16:creationId xmlns:a16="http://schemas.microsoft.com/office/drawing/2014/main" id="{63F3EC57-9EDC-4321-A380-B91817C3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823" y="5472377"/>
            <a:ext cx="1353491" cy="8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55390" y="246931"/>
            <a:ext cx="585787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Name</a:t>
            </a:r>
            <a:endParaRPr lang="en-GB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1055440" y="1056102"/>
            <a:ext cx="8136904" cy="4567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2400" spc="-20" dirty="0">
                <a:solidFill>
                  <a:srgbClr val="515C5F"/>
                </a:solidFill>
                <a:latin typeface="Arial"/>
                <a:cs typeface="Arial"/>
              </a:rPr>
              <a:t>Professor</a:t>
            </a:r>
            <a:r>
              <a:rPr lang="en-GB" sz="2400" b="1" spc="-20" dirty="0">
                <a:solidFill>
                  <a:srgbClr val="515C5F"/>
                </a:solidFill>
                <a:latin typeface="Arial"/>
                <a:cs typeface="Arial"/>
              </a:rPr>
              <a:t> Pauls </a:t>
            </a:r>
            <a:r>
              <a:rPr lang="en-GB" sz="2400" b="1" spc="-20" dirty="0" err="1">
                <a:solidFill>
                  <a:srgbClr val="515C5F"/>
                </a:solidFill>
                <a:latin typeface="Arial"/>
                <a:cs typeface="Arial"/>
              </a:rPr>
              <a:t>Stradiņš</a:t>
            </a:r>
            <a:r>
              <a:rPr lang="en-GB" sz="2400" b="1" spc="-20" dirty="0">
                <a:solidFill>
                  <a:srgbClr val="515C5F"/>
                </a:solidFill>
                <a:latin typeface="Arial"/>
                <a:cs typeface="Arial"/>
              </a:rPr>
              <a:t> </a:t>
            </a:r>
            <a:r>
              <a:rPr lang="en-GB" sz="2400" spc="-20" dirty="0">
                <a:solidFill>
                  <a:srgbClr val="515C5F"/>
                </a:solidFill>
                <a:latin typeface="Arial"/>
                <a:cs typeface="Arial"/>
              </a:rPr>
              <a:t>(1896-1958) was the leading and most prominent figure in medicine and medical education in Latvia.</a:t>
            </a:r>
          </a:p>
          <a:p>
            <a:pPr marL="12700">
              <a:spcBef>
                <a:spcPts val="100"/>
              </a:spcBef>
            </a:pPr>
            <a:endParaRPr lang="en-GB" sz="1450" spc="-20" dirty="0">
              <a:solidFill>
                <a:srgbClr val="515C5F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en-GB" sz="2400" b="1" spc="-20" dirty="0">
                <a:solidFill>
                  <a:srgbClr val="8E001C"/>
                </a:solidFill>
                <a:latin typeface="Arial"/>
                <a:cs typeface="Arial"/>
              </a:rPr>
              <a:t>The founder of </a:t>
            </a:r>
            <a:r>
              <a:rPr lang="en-GB" sz="2400" b="1" spc="-20" dirty="0" err="1">
                <a:solidFill>
                  <a:srgbClr val="8E001C"/>
                </a:solidFill>
                <a:latin typeface="Arial"/>
                <a:cs typeface="Arial"/>
              </a:rPr>
              <a:t>Rīga</a:t>
            </a:r>
            <a:r>
              <a:rPr lang="en-GB" sz="2400" b="1" spc="-20" dirty="0">
                <a:solidFill>
                  <a:srgbClr val="8E001C"/>
                </a:solidFill>
                <a:latin typeface="Arial"/>
                <a:cs typeface="Arial"/>
              </a:rPr>
              <a:t> Medical Institute (RMI) </a:t>
            </a:r>
          </a:p>
          <a:p>
            <a:pPr marL="12700">
              <a:spcBef>
                <a:spcPts val="100"/>
              </a:spcBef>
            </a:pPr>
            <a:endParaRPr lang="en-GB" sz="2100" b="1" spc="-20" dirty="0">
              <a:solidFill>
                <a:srgbClr val="8E001C"/>
              </a:solidFill>
              <a:latin typeface="Arial"/>
              <a:cs typeface="Arial"/>
            </a:endParaRPr>
          </a:p>
          <a:p>
            <a:pPr marL="298450" marR="163195" indent="-28575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15C5F"/>
                </a:solidFill>
                <a:latin typeface="Arial"/>
                <a:cs typeface="Arial"/>
              </a:rPr>
              <a:t>1923, 1927: Doctor of medicine </a:t>
            </a:r>
          </a:p>
          <a:p>
            <a:pPr marL="298450" marR="163195" indent="-28575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15C5F"/>
                </a:solidFill>
                <a:latin typeface="Arial"/>
                <a:cs typeface="Arial"/>
              </a:rPr>
              <a:t>1931-1941: Director of Riga 2. Hospital </a:t>
            </a:r>
          </a:p>
          <a:p>
            <a:pPr marL="298450" marR="163195" indent="-28575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15C5F"/>
                </a:solidFill>
                <a:latin typeface="Arial"/>
                <a:cs typeface="Arial"/>
              </a:rPr>
              <a:t>1938: The founder of Cancer Hospital</a:t>
            </a:r>
          </a:p>
          <a:p>
            <a:pPr marL="298450" marR="163195" indent="-28575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15C5F"/>
                </a:solidFill>
                <a:latin typeface="Arial"/>
                <a:cs typeface="Arial"/>
              </a:rPr>
              <a:t>After WWII: Reorganisation of medical education in Latvia </a:t>
            </a:r>
          </a:p>
          <a:p>
            <a:pPr marL="298450" marR="163195" indent="-28575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15C5F"/>
                </a:solidFill>
                <a:latin typeface="Arial"/>
                <a:cs typeface="Arial"/>
              </a:rPr>
              <a:t>1950: Director of RMI Surgery Department</a:t>
            </a:r>
          </a:p>
          <a:p>
            <a:pPr marL="298450" marR="163195" indent="-285750">
              <a:spcBef>
                <a:spcPts val="6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15C5F"/>
                </a:solidFill>
                <a:latin typeface="Arial"/>
                <a:cs typeface="Arial"/>
              </a:rPr>
              <a:t>Since 1953: Head of the Union of Medical Historians in Latvia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EB65A-2E87-4196-907E-F44ED0E11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38" y="1760626"/>
            <a:ext cx="2988962" cy="38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3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745EC-0525-4707-B21D-39DDB10B464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9232" y="954722"/>
            <a:ext cx="6263860" cy="47031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rgbClr val="8E001C"/>
                </a:solidFill>
                <a:ea typeface="Helvetica"/>
                <a:cs typeface="Arial" panose="020B0604020202020204" pitchFamily="34" charset="0"/>
              </a:rPr>
              <a:t>9 6</a:t>
            </a:r>
            <a:r>
              <a:rPr lang="lv-LV" sz="2800" kern="1200" dirty="0">
                <a:solidFill>
                  <a:srgbClr val="8E001C"/>
                </a:solidFill>
                <a:ea typeface="Helvetica"/>
                <a:cs typeface="Arial" panose="020B0604020202020204" pitchFamily="34" charset="0"/>
              </a:rPr>
              <a:t>5</a:t>
            </a:r>
            <a:r>
              <a:rPr lang="en-GB" sz="2800" kern="1200" dirty="0">
                <a:solidFill>
                  <a:srgbClr val="8E001C"/>
                </a:solidFill>
                <a:ea typeface="Helvetica"/>
                <a:cs typeface="Arial" panose="020B0604020202020204" pitchFamily="34" charset="0"/>
              </a:rPr>
              <a:t>9 </a:t>
            </a:r>
            <a:r>
              <a:rPr lang="en-GB" sz="2800" b="0" kern="1200" dirty="0">
                <a:solidFill>
                  <a:schemeClr val="tx1"/>
                </a:solidFill>
                <a:cs typeface="Arial" panose="020B0604020202020204" pitchFamily="34" charset="0"/>
              </a:rPr>
              <a:t>students in total</a:t>
            </a: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800" kern="1200" dirty="0">
                <a:solidFill>
                  <a:srgbClr val="8E001C"/>
                </a:solidFill>
                <a:ea typeface="Helvetica"/>
                <a:cs typeface="Arial" panose="020B0604020202020204" pitchFamily="34" charset="0"/>
              </a:rPr>
              <a:t>65</a:t>
            </a:r>
            <a:r>
              <a:rPr lang="en-GB" sz="2800" b="0" kern="1200" dirty="0">
                <a:solidFill>
                  <a:srgbClr val="8E001C"/>
                </a:solidFill>
                <a:ea typeface="Helvetica"/>
                <a:cs typeface="Arial" panose="020B0604020202020204" pitchFamily="34" charset="0"/>
              </a:rPr>
              <a:t> </a:t>
            </a:r>
            <a:r>
              <a:rPr lang="en-GB" sz="2800" b="0" kern="1200" dirty="0">
                <a:solidFill>
                  <a:schemeClr val="tx1"/>
                </a:solidFill>
                <a:ea typeface="Helvetica"/>
                <a:cs typeface="Arial" panose="020B0604020202020204" pitchFamily="34" charset="0"/>
              </a:rPr>
              <a:t>s</a:t>
            </a:r>
            <a:r>
              <a:rPr lang="en-GB" sz="2800" b="0" kern="1200" dirty="0">
                <a:solidFill>
                  <a:schemeClr val="tx1"/>
                </a:solidFill>
                <a:cs typeface="Arial" panose="020B0604020202020204" pitchFamily="34" charset="0"/>
              </a:rPr>
              <a:t>tudy</a:t>
            </a:r>
            <a:r>
              <a:rPr lang="en-GB" sz="2800" b="0" kern="1200" dirty="0">
                <a:cs typeface="Arial" panose="020B0604020202020204" pitchFamily="34" charset="0"/>
              </a:rPr>
              <a:t> </a:t>
            </a:r>
            <a:r>
              <a:rPr lang="en-GB" sz="2800" b="0" kern="1200" dirty="0">
                <a:solidFill>
                  <a:schemeClr val="tx1"/>
                </a:solidFill>
                <a:cs typeface="Arial" panose="020B0604020202020204" pitchFamily="34" charset="0"/>
              </a:rPr>
              <a:t>programmes</a:t>
            </a:r>
            <a:r>
              <a:rPr lang="en-GB" sz="2800" b="0" kern="1200" dirty="0">
                <a:cs typeface="Arial" panose="020B0604020202020204" pitchFamily="34" charset="0"/>
              </a:rPr>
              <a:t> </a:t>
            </a:r>
            <a:r>
              <a:rPr lang="en-GB" sz="2800" b="0" kern="120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lv-LV" sz="2800" kern="1200" dirty="0">
                <a:solidFill>
                  <a:srgbClr val="8E001C"/>
                </a:solidFill>
                <a:cs typeface="Arial" panose="020B0604020202020204" pitchFamily="34" charset="0"/>
              </a:rPr>
              <a:t>9</a:t>
            </a:r>
            <a:r>
              <a:rPr lang="en-GB" sz="2800" b="0" kern="1200" dirty="0">
                <a:cs typeface="Arial" panose="020B0604020202020204" pitchFamily="34" charset="0"/>
              </a:rPr>
              <a:t> </a:t>
            </a:r>
            <a:r>
              <a:rPr lang="en-GB" sz="2800" b="0" kern="1200" dirty="0">
                <a:solidFill>
                  <a:schemeClr val="tx1"/>
                </a:solidFill>
                <a:cs typeface="Arial" panose="020B0604020202020204" pitchFamily="34" charset="0"/>
              </a:rPr>
              <a:t>in English)</a:t>
            </a: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8E001C"/>
                </a:solidFill>
                <a:cs typeface="Arial" panose="020B0604020202020204" pitchFamily="34" charset="0"/>
              </a:rPr>
              <a:t>2 6</a:t>
            </a:r>
            <a:r>
              <a:rPr lang="lv-LV" sz="2800" dirty="0">
                <a:solidFill>
                  <a:srgbClr val="8E001C"/>
                </a:solidFill>
                <a:cs typeface="Arial" panose="020B0604020202020204" pitchFamily="34" charset="0"/>
              </a:rPr>
              <a:t>74</a:t>
            </a:r>
            <a:r>
              <a:rPr lang="en-GB" sz="2800" dirty="0">
                <a:solidFill>
                  <a:srgbClr val="8E001C"/>
                </a:solidFill>
                <a:cs typeface="Arial" panose="020B0604020202020204" pitchFamily="34" charset="0"/>
              </a:rPr>
              <a:t> </a:t>
            </a:r>
            <a:r>
              <a:rPr lang="en-GB" sz="2800" b="0" dirty="0">
                <a:solidFill>
                  <a:schemeClr val="tx1"/>
                </a:solidFill>
                <a:cs typeface="Arial" panose="020B0604020202020204" pitchFamily="34" charset="0"/>
              </a:rPr>
              <a:t>international students</a:t>
            </a:r>
            <a:endParaRPr lang="lv-LV" sz="28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8E001C"/>
                </a:solidFill>
                <a:cs typeface="Arial" panose="020B0604020202020204" pitchFamily="34" charset="0"/>
              </a:rPr>
              <a:t>27.7% </a:t>
            </a:r>
            <a:r>
              <a:rPr lang="lv-LV" sz="2800" b="0" dirty="0" err="1">
                <a:solidFill>
                  <a:schemeClr val="tx1"/>
                </a:solidFill>
                <a:cs typeface="Arial" panose="020B0604020202020204" pitchFamily="34" charset="0"/>
              </a:rPr>
              <a:t>of</a:t>
            </a:r>
            <a:r>
              <a:rPr lang="lv-LV" sz="28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lv-LV" sz="2800" b="0" dirty="0" err="1">
                <a:solidFill>
                  <a:schemeClr val="tx1"/>
                </a:solidFill>
                <a:cs typeface="Arial" panose="020B0604020202020204" pitchFamily="34" charset="0"/>
              </a:rPr>
              <a:t>the</a:t>
            </a:r>
            <a:r>
              <a:rPr lang="lv-LV" sz="2800" b="0" dirty="0">
                <a:solidFill>
                  <a:schemeClr val="tx1"/>
                </a:solidFill>
                <a:cs typeface="Arial" panose="020B0604020202020204" pitchFamily="34" charset="0"/>
              </a:rPr>
              <a:t> student </a:t>
            </a:r>
            <a:r>
              <a:rPr lang="lv-LV" sz="2800" b="0" dirty="0" err="1">
                <a:solidFill>
                  <a:schemeClr val="tx1"/>
                </a:solidFill>
                <a:cs typeface="Arial" panose="020B0604020202020204" pitchFamily="34" charset="0"/>
              </a:rPr>
              <a:t>body</a:t>
            </a:r>
            <a:endParaRPr lang="en-GB" sz="28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8E001C"/>
                </a:solidFill>
                <a:cs typeface="Arial" panose="020B0604020202020204" pitchFamily="34" charset="0"/>
              </a:rPr>
              <a:t>7</a:t>
            </a:r>
            <a:r>
              <a:rPr lang="lv-LV" sz="2800" dirty="0">
                <a:solidFill>
                  <a:srgbClr val="8E001C"/>
                </a:solidFill>
                <a:cs typeface="Arial" panose="020B0604020202020204" pitchFamily="34" charset="0"/>
              </a:rPr>
              <a:t>5</a:t>
            </a:r>
            <a:r>
              <a:rPr lang="en-GB" sz="2800" dirty="0">
                <a:solidFill>
                  <a:srgbClr val="8E001C"/>
                </a:solidFill>
                <a:cs typeface="Arial" panose="020B0604020202020204" pitchFamily="34" charset="0"/>
              </a:rPr>
              <a:t> </a:t>
            </a:r>
            <a:r>
              <a:rPr lang="en-GB" sz="2800" b="0" dirty="0">
                <a:solidFill>
                  <a:schemeClr val="tx1"/>
                </a:solidFill>
                <a:cs typeface="Arial" panose="020B0604020202020204" pitchFamily="34" charset="0"/>
              </a:rPr>
              <a:t>countries represented</a:t>
            </a: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State owned public university</a:t>
            </a: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800" b="0" dirty="0">
                <a:solidFill>
                  <a:schemeClr val="tx1"/>
                </a:solidFill>
              </a:rPr>
              <a:t>D</a:t>
            </a:r>
            <a:r>
              <a:rPr lang="en-GB" sz="2800" b="0" dirty="0" err="1">
                <a:solidFill>
                  <a:schemeClr val="tx1"/>
                </a:solidFill>
              </a:rPr>
              <a:t>iplomas</a:t>
            </a:r>
            <a:r>
              <a:rPr lang="en-GB" sz="2800" b="0" dirty="0">
                <a:solidFill>
                  <a:schemeClr val="tx1"/>
                </a:solidFill>
              </a:rPr>
              <a:t> recognised in the </a:t>
            </a:r>
            <a:r>
              <a:rPr lang="en-GB" sz="2800" dirty="0">
                <a:solidFill>
                  <a:srgbClr val="920000"/>
                </a:solidFill>
              </a:rPr>
              <a:t>EU/EEA</a:t>
            </a: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Small study groups (</a:t>
            </a:r>
            <a:r>
              <a:rPr lang="en-GB" sz="2800" dirty="0">
                <a:solidFill>
                  <a:srgbClr val="920000"/>
                </a:solidFill>
              </a:rPr>
              <a:t>8-14 students</a:t>
            </a:r>
            <a:r>
              <a:rPr lang="en-GB" sz="2800" b="0" dirty="0">
                <a:solidFill>
                  <a:schemeClr val="tx1"/>
                </a:solidFill>
              </a:rPr>
              <a:t>)</a:t>
            </a:r>
            <a:endParaRPr lang="lv-LV" sz="2800" b="0" dirty="0">
              <a:solidFill>
                <a:schemeClr val="tx1"/>
              </a:solidFill>
            </a:endParaRP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920000"/>
                </a:solidFill>
              </a:rPr>
              <a:t>2000</a:t>
            </a:r>
            <a:r>
              <a:rPr lang="lv-LV" sz="2800" b="0" dirty="0">
                <a:solidFill>
                  <a:schemeClr val="tx1"/>
                </a:solidFill>
              </a:rPr>
              <a:t> </a:t>
            </a:r>
            <a:r>
              <a:rPr lang="lv-LV" sz="2800" b="0" dirty="0" err="1">
                <a:solidFill>
                  <a:schemeClr val="tx1"/>
                </a:solidFill>
              </a:rPr>
              <a:t>international</a:t>
            </a:r>
            <a:r>
              <a:rPr lang="lv-LV" sz="2800" b="0" dirty="0">
                <a:solidFill>
                  <a:schemeClr val="tx1"/>
                </a:solidFill>
              </a:rPr>
              <a:t> </a:t>
            </a:r>
            <a:r>
              <a:rPr lang="lv-LV" sz="2800" b="0" dirty="0" err="1">
                <a:solidFill>
                  <a:schemeClr val="tx1"/>
                </a:solidFill>
              </a:rPr>
              <a:t>graduates</a:t>
            </a:r>
            <a:endParaRPr lang="lv-LV" sz="28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E7024C-8E38-407C-8337-E196AC030A9A}"/>
              </a:ext>
            </a:extLst>
          </p:cNvPr>
          <p:cNvSpPr txBox="1">
            <a:spLocks/>
          </p:cNvSpPr>
          <p:nvPr/>
        </p:nvSpPr>
        <p:spPr>
          <a:xfrm>
            <a:off x="639232" y="253558"/>
            <a:ext cx="5456768" cy="1036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8E001C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8E001C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8E001C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8E001C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8E001C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8E001C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8E001C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8E001C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8E001C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600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in Figures</a:t>
            </a:r>
            <a:r>
              <a:rPr lang="lv-LV" sz="2600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#1</a:t>
            </a:r>
            <a:r>
              <a:rPr lang="en-GB" sz="2600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600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514E9-6E94-45A1-AF80-D30F72CE1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50" y="3529931"/>
            <a:ext cx="4999326" cy="3328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43DF1-A275-4EF5-9A47-E63D0E57D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50" y="88479"/>
            <a:ext cx="4999326" cy="33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546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772356" y="274359"/>
            <a:ext cx="5857875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in Figures</a:t>
            </a: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v-LV" sz="2000" b="1" spc="-11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Students</a:t>
            </a:r>
            <a:endParaRPr lang="en-US" sz="2000" b="1" spc="-8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F3D54C4-E4E6-4AB9-9CE7-7AC830FDB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654727"/>
              </p:ext>
            </p:extLst>
          </p:nvPr>
        </p:nvGraphicFramePr>
        <p:xfrm>
          <a:off x="1219200" y="1095374"/>
          <a:ext cx="7742582" cy="5266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27909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96529337"/>
              </p:ext>
            </p:extLst>
          </p:nvPr>
        </p:nvGraphicFramePr>
        <p:xfrm>
          <a:off x="914400" y="1054655"/>
          <a:ext cx="8020878" cy="474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5CC79C06-A20E-4CA4-86D1-28A9D48612B5}"/>
              </a:ext>
            </a:extLst>
          </p:cNvPr>
          <p:cNvSpPr txBox="1">
            <a:spLocks/>
          </p:cNvSpPr>
          <p:nvPr/>
        </p:nvSpPr>
        <p:spPr>
          <a:xfrm>
            <a:off x="683662" y="200886"/>
            <a:ext cx="5820937" cy="7303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lang="lv-LV" sz="2600" b="1" spc="-11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in </a:t>
            </a:r>
            <a:r>
              <a:rPr lang="lv-LV" sz="2600" b="1" spc="-11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lv-LV" sz="2600" b="1" spc="-11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#3</a:t>
            </a:r>
          </a:p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lang="lv-LV" sz="2000" b="1" spc="-11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Students</a:t>
            </a:r>
            <a:endParaRPr lang="en-US" sz="2000" b="1" spc="-8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1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55390" y="224042"/>
            <a:ext cx="585787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Centeredness</a:t>
            </a:r>
            <a:endParaRPr lang="en-US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1024525" y="1083319"/>
            <a:ext cx="8527859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15C5F"/>
                </a:solidFill>
                <a:latin typeface="Arial"/>
                <a:cs typeface="Arial"/>
              </a:rPr>
              <a:t>Individual work in practical classes</a:t>
            </a: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15C5F"/>
                </a:solidFill>
                <a:latin typeface="Arial"/>
                <a:cs typeface="Arial"/>
              </a:rPr>
              <a:t>Easy access to library, study materials, presentations, </a:t>
            </a:r>
            <a:r>
              <a:rPr lang="en-GB" sz="2400" dirty="0" err="1">
                <a:solidFill>
                  <a:srgbClr val="515C5F"/>
                </a:solidFill>
                <a:latin typeface="Arial"/>
                <a:cs typeface="Arial"/>
              </a:rPr>
              <a:t>WiFi</a:t>
            </a:r>
            <a:endParaRPr lang="en-GB" sz="2400" dirty="0">
              <a:solidFill>
                <a:srgbClr val="515C5F"/>
              </a:solidFill>
              <a:latin typeface="Arial"/>
              <a:cs typeface="Arial"/>
            </a:endParaRP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15C5F"/>
                </a:solidFill>
                <a:latin typeface="Arial"/>
                <a:cs typeface="Arial"/>
              </a:rPr>
              <a:t>Extracurricular events and activities</a:t>
            </a: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15C5F"/>
                </a:solidFill>
                <a:latin typeface="Arial"/>
                <a:cs typeface="Arial"/>
              </a:rPr>
              <a:t>Academic activities</a:t>
            </a: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15C5F"/>
                </a:solidFill>
                <a:latin typeface="Arial"/>
                <a:cs typeface="Arial"/>
              </a:rPr>
              <a:t>Scholarships, ERASMUS exchange</a:t>
            </a: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15C5F"/>
                </a:solidFill>
                <a:latin typeface="Arial"/>
                <a:cs typeface="Arial"/>
              </a:rPr>
              <a:t>17 International student organisations </a:t>
            </a:r>
            <a:r>
              <a:rPr lang="en-GB" dirty="0">
                <a:solidFill>
                  <a:srgbClr val="515C5F"/>
                </a:solidFill>
                <a:latin typeface="Arial"/>
                <a:cs typeface="Arial"/>
              </a:rPr>
              <a:t>(German, Swedish, Asian Society, Dutch, Italian, Portuguese, Norwegian, Finnish, British, Kurdish, etc.)</a:t>
            </a:r>
            <a:endParaRPr lang="en-GB" sz="2400" dirty="0">
              <a:solidFill>
                <a:srgbClr val="515C5F"/>
              </a:solidFill>
              <a:latin typeface="Arial"/>
              <a:cs typeface="Arial"/>
            </a:endParaRPr>
          </a:p>
          <a:p>
            <a:pPr marL="298450" marR="12065" indent="-285750">
              <a:spcBef>
                <a:spcPts val="1200"/>
              </a:spcBef>
              <a:buClr>
                <a:srgbClr val="8E001C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15C5F"/>
                </a:solidFill>
                <a:latin typeface="Arial"/>
                <a:cs typeface="Arial"/>
              </a:rPr>
              <a:t>International Student Association</a:t>
            </a:r>
            <a:endParaRPr lang="en-GB" sz="1400" dirty="0">
              <a:latin typeface="Arial"/>
              <a:cs typeface="Arial"/>
            </a:endParaRPr>
          </a:p>
        </p:txBody>
      </p:sp>
      <p:pic>
        <p:nvPicPr>
          <p:cNvPr id="4" name="Picture 6" descr="RSU ISA | R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45" y="5085010"/>
            <a:ext cx="1962218" cy="156977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Platshållare för innehåll 2" descr="En bild som visar text, person, står, grupp&#10;&#10;Automatiskt genererad beskrivning">
            <a:extLst>
              <a:ext uri="{FF2B5EF4-FFF2-40B4-BE49-F238E27FC236}">
                <a16:creationId xmlns:a16="http://schemas.microsoft.com/office/drawing/2014/main" id="{73360C81-0366-47B4-8AEF-78AF8CBB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1800" y="4628548"/>
            <a:ext cx="5870200" cy="22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9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7" y="892691"/>
            <a:ext cx="4548834" cy="1335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427" y="212548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# 801-1000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13008" y="2137476"/>
            <a:ext cx="101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# 119</a:t>
            </a:r>
            <a:endParaRPr lang="en-GB" sz="2400" b="1" dirty="0"/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664427" y="200789"/>
            <a:ext cx="347894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</a:t>
            </a:r>
            <a:r>
              <a:rPr lang="en-GB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Rankings</a:t>
            </a:r>
            <a:endParaRPr lang="en-GB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54" y="582256"/>
            <a:ext cx="1496776" cy="15104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47253" y="2137476"/>
            <a:ext cx="162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# 501-550</a:t>
            </a:r>
            <a:endParaRPr lang="en-GB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F11E7-51FE-4CF6-8A80-4DECBDB70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53" y="495000"/>
            <a:ext cx="2354802" cy="1684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A776A2-DD7A-49A3-B8F7-020B618A2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98" y="4719329"/>
            <a:ext cx="2488002" cy="13312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992510-F366-40E7-8AA5-F7DBEBFF9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7" y="2890732"/>
            <a:ext cx="2873122" cy="28731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1E7C12-2FC5-4BA2-BA85-1BD4160E98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1" y="2837573"/>
            <a:ext cx="3100793" cy="31257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CB2E94-7CC0-41D2-B469-40C12265CD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98" y="2774955"/>
            <a:ext cx="1885733" cy="18962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B35B6B-2D94-485C-8E6A-DAF661D6D694}"/>
              </a:ext>
            </a:extLst>
          </p:cNvPr>
          <p:cNvSpPr txBox="1"/>
          <p:nvPr/>
        </p:nvSpPr>
        <p:spPr>
          <a:xfrm>
            <a:off x="6362611" y="5963372"/>
            <a:ext cx="269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# 641, 1</a:t>
            </a:r>
            <a:r>
              <a:rPr lang="lv-LV" sz="2400" b="1" baseline="30000" dirty="0"/>
              <a:t>st</a:t>
            </a:r>
            <a:r>
              <a:rPr lang="lv-LV" sz="2400" b="1" dirty="0"/>
              <a:t> in Latvia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876258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055440" y="332656"/>
            <a:ext cx="585787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lv-LV" sz="26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6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v-LV" sz="2600" b="1" spc="-15" dirty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600" b="1" spc="-15" dirty="0" err="1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2600" b="1" spc="-10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7408" y="1085416"/>
          <a:ext cx="8426635" cy="4635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75567416"/>
                    </a:ext>
                  </a:extLst>
                </a:gridCol>
                <a:gridCol w="4250171">
                  <a:extLst>
                    <a:ext uri="{9D8B030D-6E8A-4147-A177-3AD203B41FA5}">
                      <a16:colId xmlns:a16="http://schemas.microsoft.com/office/drawing/2014/main" val="1756682503"/>
                    </a:ext>
                  </a:extLst>
                </a:gridCol>
              </a:tblGrid>
              <a:tr h="458636"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latin typeface="+mj-lt"/>
                        </a:rPr>
                        <a:t>Health/Life</a:t>
                      </a:r>
                      <a:r>
                        <a:rPr lang="en-US" sz="2400" b="1" baseline="0" noProof="0" dirty="0">
                          <a:latin typeface="+mj-lt"/>
                        </a:rPr>
                        <a:t> </a:t>
                      </a:r>
                      <a:r>
                        <a:rPr lang="en-US" sz="2400" b="1" noProof="0" dirty="0">
                          <a:latin typeface="+mj-lt"/>
                        </a:rPr>
                        <a:t>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latin typeface="+mj-lt"/>
                        </a:rPr>
                        <a:t>Social Sciences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25982"/>
                  </a:ext>
                </a:extLst>
              </a:tr>
              <a:tr h="458636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kern="1200" noProof="0" dirty="0">
                          <a:solidFill>
                            <a:srgbClr val="8E001C"/>
                          </a:solidFill>
                          <a:latin typeface="+mj-lt"/>
                          <a:ea typeface="+mn-ea"/>
                          <a:cs typeface="+mn-cs"/>
                        </a:rPr>
                        <a:t>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kern="1200" noProof="0" dirty="0">
                          <a:solidFill>
                            <a:srgbClr val="8E001C"/>
                          </a:solidFill>
                          <a:latin typeface="+mj-lt"/>
                          <a:ea typeface="+mn-ea"/>
                          <a:cs typeface="+mn-cs"/>
                        </a:rPr>
                        <a:t>Bachelor’s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741927"/>
                  </a:ext>
                </a:extLst>
              </a:tr>
              <a:tr h="825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Medicine (MD)</a:t>
                      </a:r>
                    </a:p>
                    <a:p>
                      <a:pPr algn="l"/>
                      <a:endParaRPr lang="en-US" sz="2400" b="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International Business and Start-up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799244"/>
                  </a:ext>
                </a:extLst>
              </a:tr>
              <a:tr h="458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Dentistry (DDS)</a:t>
                      </a:r>
                      <a:endParaRPr lang="lv-LV" sz="2400" b="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90004"/>
                  </a:ext>
                </a:extLst>
              </a:tr>
              <a:tr h="198742">
                <a:tc>
                  <a:txBody>
                    <a:bodyPr/>
                    <a:lstStyle/>
                    <a:p>
                      <a:pPr algn="l"/>
                      <a:endParaRPr lang="en-US" sz="7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7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80102"/>
                  </a:ext>
                </a:extLst>
              </a:tr>
              <a:tr h="458636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kern="1200" noProof="0" dirty="0">
                          <a:solidFill>
                            <a:srgbClr val="8E001C"/>
                          </a:solidFill>
                          <a:latin typeface="+mj-lt"/>
                          <a:ea typeface="+mn-ea"/>
                          <a:cs typeface="+mn-cs"/>
                        </a:rPr>
                        <a:t>Master’s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noProof="0" dirty="0">
                          <a:solidFill>
                            <a:srgbClr val="8E001C"/>
                          </a:solidFill>
                          <a:latin typeface="+mj-lt"/>
                          <a:ea typeface="+mn-ea"/>
                          <a:cs typeface="+mn-cs"/>
                        </a:rPr>
                        <a:t>Master’s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671377"/>
                  </a:ext>
                </a:extLst>
              </a:tr>
              <a:tr h="825544">
                <a:tc>
                  <a:txBody>
                    <a:bodyPr/>
                    <a:lstStyle/>
                    <a:p>
                      <a:pPr algn="l"/>
                      <a:r>
                        <a:rPr lang="lv-LV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Social Work With Children and Youth</a:t>
                      </a:r>
                      <a:r>
                        <a:rPr lang="lv-LV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2400" b="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International Governance and Diplomacy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359315"/>
                  </a:ext>
                </a:extLst>
              </a:tr>
              <a:tr h="492090">
                <a:tc>
                  <a:txBody>
                    <a:bodyPr/>
                    <a:lstStyle/>
                    <a:p>
                      <a:pPr algn="l"/>
                      <a:r>
                        <a:rPr lang="lv-LV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Health Management</a:t>
                      </a:r>
                      <a:endParaRPr lang="lv-LV" sz="2400" b="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</a:t>
                      </a:r>
                      <a:r>
                        <a:rPr lang="lv-LV" sz="2400" b="0" kern="1200" baseline="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Russia and Eurasia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088534"/>
                  </a:ext>
                </a:extLst>
              </a:tr>
              <a:tr h="458636">
                <a:tc>
                  <a:txBody>
                    <a:bodyPr/>
                    <a:lstStyle/>
                    <a:p>
                      <a:pPr algn="l"/>
                      <a:r>
                        <a:rPr lang="lv-LV" sz="2400" b="0" noProof="0" dirty="0">
                          <a:latin typeface="+mj-lt"/>
                        </a:rPr>
                        <a:t>3. </a:t>
                      </a:r>
                      <a:r>
                        <a:rPr lang="en-US" sz="2400" b="0" noProof="0" dirty="0">
                          <a:latin typeface="+mj-lt"/>
                        </a:rPr>
                        <a:t>Biostatistics</a:t>
                      </a:r>
                      <a:endParaRPr lang="lv-LV" sz="2400" b="0" noProof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98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558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T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530_RED_Presentation_16_9_TEMPLATE-ENG" id="{A3CEC246-11A4-4E12-926F-24F2363D5855}" vid="{7C65FEAE-75AB-492D-BB8D-530AE6715359}"/>
    </a:ext>
  </a:extLst>
</a:theme>
</file>

<file path=ppt/theme/theme2.xml><?xml version="1.0" encoding="utf-8"?>
<a:theme xmlns:a="http://schemas.openxmlformats.org/drawingml/2006/main" name="NOBEIG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530_RED_Presentation_16_9_TEMPLATE-ENG" id="{A3CEC246-11A4-4E12-926F-24F2363D5855}" vid="{3622D82B-3ADA-493E-B7EC-2565309C7BBD}"/>
    </a:ext>
  </a:extLst>
</a:theme>
</file>

<file path=ppt/theme/theme3.xml><?xml version="1.0" encoding="utf-8"?>
<a:theme xmlns:a="http://schemas.openxmlformats.org/drawingml/2006/main" name="18-244_RED_Presentation_16_9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C4FBC7B-A92C-45EE-9854-1D5A7AE0DC15}" vid="{5E01C880-D0BD-4B66-858B-A784AFA13586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C4FBC7B-A92C-45EE-9854-1D5A7AE0DC15}" vid="{A03CF5DE-B445-44F9-8481-B970A523EA8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RED_Presentation_16_9_TEMPLATE-ENG</Template>
  <TotalTime>1086</TotalTime>
  <Words>647</Words>
  <Application>Microsoft Office PowerPoint</Application>
  <PresentationFormat>Widescreen</PresentationFormat>
  <Paragraphs>140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Times New Roman</vt:lpstr>
      <vt:lpstr>SATURS</vt:lpstr>
      <vt:lpstr>NOBEIGUMS</vt:lpstr>
      <vt:lpstr>18-244_RED_Presentation_16_9_TEMPLATE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 Zvēra</dc:creator>
  <cp:lastModifiedBy>Māris Ginters</cp:lastModifiedBy>
  <cp:revision>94</cp:revision>
  <cp:lastPrinted>2019-07-30T11:10:31Z</cp:lastPrinted>
  <dcterms:created xsi:type="dcterms:W3CDTF">2022-01-31T10:15:27Z</dcterms:created>
  <dcterms:modified xsi:type="dcterms:W3CDTF">2023-03-31T07:17:45Z</dcterms:modified>
</cp:coreProperties>
</file>