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0" r:id="rId4"/>
    <p:sldId id="269" r:id="rId5"/>
    <p:sldId id="267" r:id="rId6"/>
    <p:sldId id="271" r:id="rId7"/>
    <p:sldId id="275" r:id="rId8"/>
    <p:sldId id="258" r:id="rId9"/>
    <p:sldId id="274" r:id="rId10"/>
    <p:sldId id="265" r:id="rId11"/>
    <p:sldId id="272" r:id="rId12"/>
    <p:sldId id="277" r:id="rId13"/>
    <p:sldId id="278" r:id="rId14"/>
    <p:sldId id="260" r:id="rId15"/>
    <p:sldId id="264" r:id="rId16"/>
    <p:sldId id="276" r:id="rId17"/>
    <p:sldId id="262" r:id="rId18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61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Sheet1!$J$1:$J$3</c:f>
              <c:strCache>
                <c:ptCount val="3"/>
                <c:pt idx="0">
                  <c:v>2017.gads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10B1-4C05-8CB4-27F353110D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val>
            <c:numRef>
              <c:f>Sheet1!$J$6</c:f>
              <c:numCache>
                <c:formatCode>0.00%</c:formatCode>
                <c:ptCount val="1"/>
                <c:pt idx="0">
                  <c:v>0.39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Sheet1!$A$6:$I$6</c15:sqref>
                        </c15:formulaRef>
                      </c:ext>
                    </c:extLst>
                    <c:strCache>
                      <c:ptCount val="9"/>
                      <c:pt idx="0">
                        <c:v>Izmeklējumu veikušo personu skaits periodā /izsūtīto uzaicinājuma vēstuļu skaits, %</c:v>
                      </c:pt>
                      <c:pt idx="1">
                        <c:v>14,9%</c:v>
                      </c:pt>
                      <c:pt idx="2">
                        <c:v>15,3%</c:v>
                      </c:pt>
                      <c:pt idx="3">
                        <c:v>34,5%</c:v>
                      </c:pt>
                      <c:pt idx="4">
                        <c:v>26,7%</c:v>
                      </c:pt>
                      <c:pt idx="5">
                        <c:v>27,4%</c:v>
                      </c:pt>
                      <c:pt idx="6">
                        <c:v>27,8%</c:v>
                      </c:pt>
                      <c:pt idx="7">
                        <c:v>25,0%</c:v>
                      </c:pt>
                      <c:pt idx="8">
                        <c:v>25,2%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10B1-4C05-8CB4-27F353110DBD}"/>
            </c:ext>
          </c:extLst>
        </c:ser>
        <c:ser>
          <c:idx val="1"/>
          <c:order val="1"/>
          <c:tx>
            <c:strRef>
              <c:f>Sheet1!$K$1:$K$3</c:f>
              <c:strCache>
                <c:ptCount val="3"/>
                <c:pt idx="0">
                  <c:v>2018.gads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10B1-4C05-8CB4-27F353110D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Sheet1!$K$6</c:f>
              <c:numCache>
                <c:formatCode>0.00%</c:formatCode>
                <c:ptCount val="1"/>
                <c:pt idx="0">
                  <c:v>0.438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Sheet1!$A$6:$I$6</c15:sqref>
                        </c15:formulaRef>
                      </c:ext>
                    </c:extLst>
                    <c:strCache>
                      <c:ptCount val="9"/>
                      <c:pt idx="0">
                        <c:v>Izmeklējumu veikušo personu skaits periodā /izsūtīto uzaicinājuma vēstuļu skaits, %</c:v>
                      </c:pt>
                      <c:pt idx="1">
                        <c:v>14,9%</c:v>
                      </c:pt>
                      <c:pt idx="2">
                        <c:v>15,3%</c:v>
                      </c:pt>
                      <c:pt idx="3">
                        <c:v>34,5%</c:v>
                      </c:pt>
                      <c:pt idx="4">
                        <c:v>26,7%</c:v>
                      </c:pt>
                      <c:pt idx="5">
                        <c:v>27,4%</c:v>
                      </c:pt>
                      <c:pt idx="6">
                        <c:v>27,8%</c:v>
                      </c:pt>
                      <c:pt idx="7">
                        <c:v>25,0%</c:v>
                      </c:pt>
                      <c:pt idx="8">
                        <c:v>25,2%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3-10B1-4C05-8CB4-27F353110DBD}"/>
            </c:ext>
          </c:extLst>
        </c:ser>
        <c:ser>
          <c:idx val="2"/>
          <c:order val="2"/>
          <c:tx>
            <c:strRef>
              <c:f>Sheet1!$L$1:$L$3</c:f>
              <c:strCache>
                <c:ptCount val="3"/>
                <c:pt idx="0">
                  <c:v>2019.gads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10B1-4C05-8CB4-27F353110D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Sheet1!$L$6</c:f>
              <c:numCache>
                <c:formatCode>0.00%</c:formatCode>
                <c:ptCount val="1"/>
                <c:pt idx="0">
                  <c:v>0.39700000000000002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Sheet1!$A$6:$I$6</c15:sqref>
                        </c15:formulaRef>
                      </c:ext>
                    </c:extLst>
                    <c:strCache>
                      <c:ptCount val="9"/>
                      <c:pt idx="0">
                        <c:v>Izmeklējumu veikušo personu skaits periodā /izsūtīto uzaicinājuma vēstuļu skaits, %</c:v>
                      </c:pt>
                      <c:pt idx="1">
                        <c:v>14,9%</c:v>
                      </c:pt>
                      <c:pt idx="2">
                        <c:v>15,3%</c:v>
                      </c:pt>
                      <c:pt idx="3">
                        <c:v>34,5%</c:v>
                      </c:pt>
                      <c:pt idx="4">
                        <c:v>26,7%</c:v>
                      </c:pt>
                      <c:pt idx="5">
                        <c:v>27,4%</c:v>
                      </c:pt>
                      <c:pt idx="6">
                        <c:v>27,8%</c:v>
                      </c:pt>
                      <c:pt idx="7">
                        <c:v>25,0%</c:v>
                      </c:pt>
                      <c:pt idx="8">
                        <c:v>25,2%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10B1-4C05-8CB4-27F353110DBD}"/>
            </c:ext>
          </c:extLst>
        </c:ser>
        <c:ser>
          <c:idx val="3"/>
          <c:order val="3"/>
          <c:tx>
            <c:strRef>
              <c:f>Sheet1!$M$1:$M$3</c:f>
              <c:strCache>
                <c:ptCount val="3"/>
                <c:pt idx="0">
                  <c:v>2020.gads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10B1-4C05-8CB4-27F353110D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Sheet1!$M$6</c:f>
              <c:numCache>
                <c:formatCode>0.00%</c:formatCode>
                <c:ptCount val="1"/>
                <c:pt idx="0">
                  <c:v>0.33800000000000002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Sheet1!$A$6:$I$6</c15:sqref>
                        </c15:formulaRef>
                      </c:ext>
                    </c:extLst>
                    <c:strCache>
                      <c:ptCount val="9"/>
                      <c:pt idx="0">
                        <c:v>Izmeklējumu veikušo personu skaits periodā /izsūtīto uzaicinājuma vēstuļu skaits, %</c:v>
                      </c:pt>
                      <c:pt idx="1">
                        <c:v>14,9%</c:v>
                      </c:pt>
                      <c:pt idx="2">
                        <c:v>15,3%</c:v>
                      </c:pt>
                      <c:pt idx="3">
                        <c:v>34,5%</c:v>
                      </c:pt>
                      <c:pt idx="4">
                        <c:v>26,7%</c:v>
                      </c:pt>
                      <c:pt idx="5">
                        <c:v>27,4%</c:v>
                      </c:pt>
                      <c:pt idx="6">
                        <c:v>27,8%</c:v>
                      </c:pt>
                      <c:pt idx="7">
                        <c:v>25,0%</c:v>
                      </c:pt>
                      <c:pt idx="8">
                        <c:v>25,2%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5-10B1-4C05-8CB4-27F353110DBD}"/>
            </c:ext>
          </c:extLst>
        </c:ser>
        <c:ser>
          <c:idx val="4"/>
          <c:order val="4"/>
          <c:tx>
            <c:strRef>
              <c:f>Sheet1!$N$1:$N$3</c:f>
              <c:strCache>
                <c:ptCount val="3"/>
                <c:pt idx="0">
                  <c:v>2021.gads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10B1-4C05-8CB4-27F353110D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Sheet1!$N$6</c:f>
              <c:numCache>
                <c:formatCode>0.00%</c:formatCode>
                <c:ptCount val="1"/>
                <c:pt idx="0">
                  <c:v>0.35099999999999998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Sheet1!$A$6:$I$6</c15:sqref>
                        </c15:formulaRef>
                      </c:ext>
                    </c:extLst>
                    <c:strCache>
                      <c:ptCount val="9"/>
                      <c:pt idx="0">
                        <c:v>Izmeklējumu veikušo personu skaits periodā /izsūtīto uzaicinājuma vēstuļu skaits, %</c:v>
                      </c:pt>
                      <c:pt idx="1">
                        <c:v>14,9%</c:v>
                      </c:pt>
                      <c:pt idx="2">
                        <c:v>15,3%</c:v>
                      </c:pt>
                      <c:pt idx="3">
                        <c:v>34,5%</c:v>
                      </c:pt>
                      <c:pt idx="4">
                        <c:v>26,7%</c:v>
                      </c:pt>
                      <c:pt idx="5">
                        <c:v>27,4%</c:v>
                      </c:pt>
                      <c:pt idx="6">
                        <c:v>27,8%</c:v>
                      </c:pt>
                      <c:pt idx="7">
                        <c:v>25,0%</c:v>
                      </c:pt>
                      <c:pt idx="8">
                        <c:v>25,2%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6-10B1-4C05-8CB4-27F353110DBD}"/>
            </c:ext>
          </c:extLst>
        </c:ser>
        <c:ser>
          <c:idx val="5"/>
          <c:order val="5"/>
          <c:tx>
            <c:strRef>
              <c:f>Sheet1!$O$1:$O$3</c:f>
              <c:strCache>
                <c:ptCount val="3"/>
                <c:pt idx="0">
                  <c:v>2022.gads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10B1-4C05-8CB4-27F353110D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Sheet1!$O$6</c:f>
              <c:numCache>
                <c:formatCode>0.00%</c:formatCode>
                <c:ptCount val="1"/>
                <c:pt idx="0">
                  <c:v>0.46700000000000003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Sheet1!$A$6:$I$6</c15:sqref>
                        </c15:formulaRef>
                      </c:ext>
                    </c:extLst>
                    <c:strCache>
                      <c:ptCount val="9"/>
                      <c:pt idx="0">
                        <c:v>Izmeklējumu veikušo personu skaits periodā /izsūtīto uzaicinājuma vēstuļu skaits, %</c:v>
                      </c:pt>
                      <c:pt idx="1">
                        <c:v>14,9%</c:v>
                      </c:pt>
                      <c:pt idx="2">
                        <c:v>15,3%</c:v>
                      </c:pt>
                      <c:pt idx="3">
                        <c:v>34,5%</c:v>
                      </c:pt>
                      <c:pt idx="4">
                        <c:v>26,7%</c:v>
                      </c:pt>
                      <c:pt idx="5">
                        <c:v>27,4%</c:v>
                      </c:pt>
                      <c:pt idx="6">
                        <c:v>27,8%</c:v>
                      </c:pt>
                      <c:pt idx="7">
                        <c:v>25,0%</c:v>
                      </c:pt>
                      <c:pt idx="8">
                        <c:v>25,2%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7-10B1-4C05-8CB4-27F353110DBD}"/>
            </c:ext>
          </c:extLst>
        </c:ser>
        <c:ser>
          <c:idx val="6"/>
          <c:order val="6"/>
          <c:tx>
            <c:strRef>
              <c:f>Sheet1!$P$1:$P$3</c:f>
              <c:strCache>
                <c:ptCount val="3"/>
                <c:pt idx="0">
                  <c:v>2022.gads</c:v>
                </c:pt>
                <c:pt idx="2">
                  <c:v>2023.gads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10B1-4C05-8CB4-27F353110D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Sheet1!$P$6</c:f>
              <c:numCache>
                <c:formatCode>0.00%</c:formatCode>
                <c:ptCount val="1"/>
                <c:pt idx="0">
                  <c:v>0.55200000000000005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Sheet1!$A$6:$I$6</c15:sqref>
                        </c15:formulaRef>
                      </c:ext>
                    </c:extLst>
                    <c:strCache>
                      <c:ptCount val="9"/>
                      <c:pt idx="0">
                        <c:v>Izmeklējumu veikušo personu skaits periodā /izsūtīto uzaicinājuma vēstuļu skaits, %</c:v>
                      </c:pt>
                      <c:pt idx="1">
                        <c:v>14,9%</c:v>
                      </c:pt>
                      <c:pt idx="2">
                        <c:v>15,3%</c:v>
                      </c:pt>
                      <c:pt idx="3">
                        <c:v>34,5%</c:v>
                      </c:pt>
                      <c:pt idx="4">
                        <c:v>26,7%</c:v>
                      </c:pt>
                      <c:pt idx="5">
                        <c:v>27,4%</c:v>
                      </c:pt>
                      <c:pt idx="6">
                        <c:v>27,8%</c:v>
                      </c:pt>
                      <c:pt idx="7">
                        <c:v>25,0%</c:v>
                      </c:pt>
                      <c:pt idx="8">
                        <c:v>25,2%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8-10B1-4C05-8CB4-27F353110DBD}"/>
            </c:ext>
          </c:extLst>
        </c:ser>
        <c:ser>
          <c:idx val="7"/>
          <c:order val="7"/>
          <c:tx>
            <c:strRef>
              <c:f>Sheet1!$Q$1:$Q$3</c:f>
              <c:strCache>
                <c:ptCount val="3"/>
                <c:pt idx="0">
                  <c:v>2022.gads</c:v>
                </c:pt>
                <c:pt idx="1">
                  <c:v>2024. gads 6 mēn.</c:v>
                </c:pt>
                <c:pt idx="2">
                  <c:v>2023.gads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10B1-4C05-8CB4-27F353110D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Sheet1!$Q$6</c:f>
              <c:numCache>
                <c:formatCode>0.00%</c:formatCode>
                <c:ptCount val="1"/>
                <c:pt idx="0">
                  <c:v>0.75600000000000001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Sheet1!$A$6:$I$6</c15:sqref>
                        </c15:formulaRef>
                      </c:ext>
                    </c:extLst>
                    <c:strCache>
                      <c:ptCount val="9"/>
                      <c:pt idx="0">
                        <c:v>Izmeklējumu veikušo personu skaits periodā /izsūtīto uzaicinājuma vēstuļu skaits, %</c:v>
                      </c:pt>
                      <c:pt idx="1">
                        <c:v>14,9%</c:v>
                      </c:pt>
                      <c:pt idx="2">
                        <c:v>15,3%</c:v>
                      </c:pt>
                      <c:pt idx="3">
                        <c:v>34,5%</c:v>
                      </c:pt>
                      <c:pt idx="4">
                        <c:v>26,7%</c:v>
                      </c:pt>
                      <c:pt idx="5">
                        <c:v>27,4%</c:v>
                      </c:pt>
                      <c:pt idx="6">
                        <c:v>27,8%</c:v>
                      </c:pt>
                      <c:pt idx="7">
                        <c:v>25,0%</c:v>
                      </c:pt>
                      <c:pt idx="8">
                        <c:v>25,2%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9-10B1-4C05-8CB4-27F353110D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4070207"/>
        <c:axId val="1884066847"/>
      </c:barChart>
      <c:catAx>
        <c:axId val="18840702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84066847"/>
        <c:crossesAt val="0"/>
        <c:auto val="1"/>
        <c:lblAlgn val="ctr"/>
        <c:lblOffset val="100"/>
        <c:noMultiLvlLbl val="0"/>
      </c:catAx>
      <c:valAx>
        <c:axId val="1884066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400"/>
                  <a:t>Izmeklējumu veikušo personu skaits, %</a:t>
                </a:r>
              </a:p>
            </c:rich>
          </c:tx>
          <c:layout>
            <c:manualLayout>
              <c:xMode val="edge"/>
              <c:yMode val="edge"/>
              <c:x val="5.6182978243884312E-4"/>
              <c:y val="0.160755233075021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4070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D0C39-1869-46D5-ADD8-F506D01902BF}" type="datetimeFigureOut">
              <a:rPr lang="lv-LV" smtClean="0"/>
              <a:t>24.10.2024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B000A-0127-419F-A528-8AD43BC15F2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55054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A6B7-8B40-127C-B00B-226A00D95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A3A74C-0EAD-4693-1AEB-573EA57BF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96E6E-AAD3-F289-1AAD-805C47262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7FB80-07EC-4954-A174-76D816DDD67D}" type="datetimeFigureOut">
              <a:rPr lang="lv-LV" smtClean="0"/>
              <a:t>24.10.2024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61CF3-DABB-CBAB-CD48-42F688556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2F596-B087-3379-2872-BC29E277B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2538-D067-456F-9F61-D9B5874BA4D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4494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24C78-8CF2-551F-9ADC-239D65D20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7DFA0C-1C30-953F-25AF-ABBA2FF15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3F523-62C4-2C9A-0E77-CC25C52C9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7FB80-07EC-4954-A174-76D816DDD67D}" type="datetimeFigureOut">
              <a:rPr lang="lv-LV" smtClean="0"/>
              <a:t>24.10.2024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AF12C-E680-BA35-2879-FE56226DB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A70DD-3879-81E7-E0DD-EF4C219D7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2538-D067-456F-9F61-D9B5874BA4D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2551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6B1C91-D156-CC69-7C24-3B7C9DEEEB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2FD917-4A6D-31BE-3E1F-14C370CE1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3FD9B-193F-A1F4-DB40-1161B7E99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7FB80-07EC-4954-A174-76D816DDD67D}" type="datetimeFigureOut">
              <a:rPr lang="lv-LV" smtClean="0"/>
              <a:t>24.10.2024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FBE5D-1974-9D0C-7AE0-526A84BA4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B1F70-EBFC-8172-2F0A-12CBBCD3F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2538-D067-456F-9F61-D9B5874BA4D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6873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D80F3-3BF9-2DA1-14D6-C5BA58977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24961-2368-1362-5C17-C84B9CEAD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82854-6C7D-3144-9205-F8FE8204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7FB80-07EC-4954-A174-76D816DDD67D}" type="datetimeFigureOut">
              <a:rPr lang="lv-LV" smtClean="0"/>
              <a:t>24.10.2024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1CDF4-FB46-A9D6-684F-47EBBBFE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904BC-39BA-54CF-73E6-0733585C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2538-D067-456F-9F61-D9B5874BA4D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28151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6FFA6-4764-2642-3302-8D0A4444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3C35E-E2CA-56B4-3CFD-350735154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5C3F4-C4F5-17C2-6ACE-138162A75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7FB80-07EC-4954-A174-76D816DDD67D}" type="datetimeFigureOut">
              <a:rPr lang="lv-LV" smtClean="0"/>
              <a:t>24.10.2024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43B24-1A2C-5D09-C1A8-846B7AA24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8E1E7-C3BD-C1E3-5ABB-3E9863BB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2538-D067-456F-9F61-D9B5874BA4D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3305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303C6-C375-4B95-00FE-3FB56228B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E2B1D-EC6C-51ED-C197-860A864F57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CCC7B-BB07-FE44-4A59-9DB753F0A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A467C7-E1B6-5A61-FF3F-F03C47C0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7FB80-07EC-4954-A174-76D816DDD67D}" type="datetimeFigureOut">
              <a:rPr lang="lv-LV" smtClean="0"/>
              <a:t>24.10.2024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12565-3103-9FB5-0EBA-D2FF38FF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4937A-4DD8-98C9-FC63-2788E236C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2538-D067-456F-9F61-D9B5874BA4D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5692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77D3-EEBC-F951-FEE2-5AA94A91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4B1CC-EB11-CBDC-F43F-A9810658E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DA515-1826-8BA2-15A1-ADD699C26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BE9405-74DD-C76C-BE71-C30219AF37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C7C8E9-0741-A3A4-2C91-1202928314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B1A5BA-01E8-57AF-FC7B-53DCCA60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7FB80-07EC-4954-A174-76D816DDD67D}" type="datetimeFigureOut">
              <a:rPr lang="lv-LV" smtClean="0"/>
              <a:t>24.10.2024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419A68-0D48-713B-2085-3056F2CB2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88AFB2-DD46-6A79-91AA-A978B61B0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2538-D067-456F-9F61-D9B5874BA4D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2840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E2D8-B58D-5ECB-61C1-B562403E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D7EEBB-2701-83F6-603D-2045A5FA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7FB80-07EC-4954-A174-76D816DDD67D}" type="datetimeFigureOut">
              <a:rPr lang="lv-LV" smtClean="0"/>
              <a:t>24.10.2024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AA7F9-5089-0FF5-4B9F-80CBB95F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C71FF-286F-EBFA-A9BC-EA3018C5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2538-D067-456F-9F61-D9B5874BA4D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99426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DE7E7-02C4-448B-A392-5486BE67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7FB80-07EC-4954-A174-76D816DDD67D}" type="datetimeFigureOut">
              <a:rPr lang="lv-LV" smtClean="0"/>
              <a:t>24.10.2024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BEE575-92B3-1B99-7574-8F6BE72CF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93D4E-B81D-3A87-E477-4A89DC78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2538-D067-456F-9F61-D9B5874BA4D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59937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D5F12-5F84-24BA-3209-DD415B1BF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FB171-B12B-2EE5-F8A2-183AD4A47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19A20-FB12-8673-253F-D3C0FA5FD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214DF-1856-BB82-8F59-9B4163A25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7FB80-07EC-4954-A174-76D816DDD67D}" type="datetimeFigureOut">
              <a:rPr lang="lv-LV" smtClean="0"/>
              <a:t>24.10.2024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A32C2-6F82-CDDC-37FB-91C9124AC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4CA38-D9A7-1302-0890-2F5C2FE49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2538-D067-456F-9F61-D9B5874BA4D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77385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9B1AA-C750-ECDB-2E4E-0968CA3DC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C1BCB9-C40D-D33F-3D97-4438A0DBD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82875-F5DE-424E-3018-8D0C2C638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88C738-2649-3D0E-596A-BD345C7A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7FB80-07EC-4954-A174-76D816DDD67D}" type="datetimeFigureOut">
              <a:rPr lang="lv-LV" smtClean="0"/>
              <a:t>24.10.2024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20608-5F89-2A44-68E9-C537F3AD8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61ACDE-46A1-0C1C-798D-2771DC27E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2538-D067-456F-9F61-D9B5874BA4D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61301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2FCDFE-9FBD-AF96-D5E8-1605137C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F4357-25E1-8D4E-AAE2-3D599623B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F9D01-1453-DA61-7CBF-5C8853F38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37FB80-07EC-4954-A174-76D816DDD67D}" type="datetimeFigureOut">
              <a:rPr lang="lv-LV" smtClean="0"/>
              <a:t>24.10.2024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FB76E-9AB1-88FC-523F-493CD53505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6368B-0A3A-999D-8885-EBA72AA71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D42538-D067-456F-9F61-D9B5874BA4D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9550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44E61-0F5E-4A06-FCD1-7A73DDC2C6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58" b="3604"/>
          <a:stretch/>
        </p:blipFill>
        <p:spPr>
          <a:xfrm>
            <a:off x="243156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FDD4B-173E-7CE6-88AE-CDC14C176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726" y="882029"/>
            <a:ext cx="4153083" cy="3161152"/>
          </a:xfrm>
          <a:noFill/>
        </p:spPr>
        <p:txBody>
          <a:bodyPr>
            <a:normAutofit/>
          </a:bodyPr>
          <a:lstStyle/>
          <a:p>
            <a:r>
              <a:rPr lang="lv-LV" sz="4000" dirty="0"/>
              <a:t>Cilvēka </a:t>
            </a:r>
            <a:r>
              <a:rPr lang="lv-LV" sz="4000" dirty="0" err="1"/>
              <a:t>papilomas</a:t>
            </a:r>
            <a:r>
              <a:rPr lang="lv-LV" sz="4000" dirty="0"/>
              <a:t> vīrusa (CPV) testēšanas aizkulises: laboratorijas loma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BAC790-2B6A-156E-F4B7-3E4C7B7E5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3591" y="4925209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lv-LV" sz="1900" dirty="0" err="1"/>
              <a:t>Msc</a:t>
            </a:r>
            <a:r>
              <a:rPr lang="lv-LV" sz="1900" dirty="0"/>
              <a:t>. biol. Beatrise Orlova</a:t>
            </a:r>
          </a:p>
          <a:p>
            <a:pPr algn="l"/>
            <a:r>
              <a:rPr lang="lv-LV" sz="1900" dirty="0"/>
              <a:t>SIA «Centrālās laboratorijas» Molekulāras nodaļas vadītāja</a:t>
            </a:r>
          </a:p>
          <a:p>
            <a:pPr algn="l"/>
            <a:r>
              <a:rPr lang="lv-LV" sz="1900" dirty="0"/>
              <a:t>RSU Infektoloģijas katedras lektore</a:t>
            </a:r>
          </a:p>
          <a:p>
            <a:pPr algn="l"/>
            <a:endParaRPr lang="lv-LV" sz="1900" dirty="0"/>
          </a:p>
        </p:txBody>
      </p:sp>
    </p:spTree>
    <p:extLst>
      <p:ext uri="{BB962C8B-B14F-4D97-AF65-F5344CB8AC3E}">
        <p14:creationId xmlns:p14="http://schemas.microsoft.com/office/powerpoint/2010/main" val="3933310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purple cells&#10;&#10;Description automatically generated">
            <a:extLst>
              <a:ext uri="{FF2B5EF4-FFF2-40B4-BE49-F238E27FC236}">
                <a16:creationId xmlns:a16="http://schemas.microsoft.com/office/drawing/2014/main" id="{FE6C6F4D-E1E1-1A66-C092-E9FFB64B8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1" b="32983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7" name="Picture 6" descr="Blue and pink cells under a microscope&#10;&#10;Description automatically generated">
            <a:extLst>
              <a:ext uri="{FF2B5EF4-FFF2-40B4-BE49-F238E27FC236}">
                <a16:creationId xmlns:a16="http://schemas.microsoft.com/office/drawing/2014/main" id="{E782B368-1A2E-1D50-E792-8C0BE559D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2" r="2" b="27622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DFA67-861C-E2E0-661E-35AC54801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369206"/>
            <a:ext cx="3992700" cy="1012077"/>
          </a:xfrm>
        </p:spPr>
        <p:txBody>
          <a:bodyPr>
            <a:normAutofit/>
          </a:bodyPr>
          <a:lstStyle/>
          <a:p>
            <a:pPr algn="l"/>
            <a:r>
              <a:rPr lang="lv-LV" sz="3600" dirty="0"/>
              <a:t>Citoloģija</a:t>
            </a:r>
            <a:endParaRPr lang="lv-LV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46EE66-007D-36FE-9024-6CB4ED3D2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850" y="2100268"/>
            <a:ext cx="4445510" cy="3538532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v-LV" sz="2000" dirty="0" err="1"/>
              <a:t>Citoloģisko</a:t>
            </a:r>
            <a:r>
              <a:rPr lang="lv-LV" sz="2000" dirty="0"/>
              <a:t> izmeklējumu gadījumā tiek analizētas virsējās kārtas  epitēlija šūnas mikroskopiski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v-LV" sz="2000" dirty="0"/>
              <a:t>Paraugs tiek apstrādāts, pārnests uz stikliņa, nokrāsots un analizēts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v-LV" sz="2000" dirty="0"/>
              <a:t>Rezultātā tiek apskatītas un izvērtētas šūnas</a:t>
            </a:r>
          </a:p>
          <a:p>
            <a:pPr algn="l"/>
            <a:endParaRPr lang="lv-LV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2750449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9337-C2B5-746A-31D6-A95A6E732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117" y="61820"/>
            <a:ext cx="9144000" cy="1148900"/>
          </a:xfrm>
        </p:spPr>
        <p:txBody>
          <a:bodyPr>
            <a:normAutofit/>
          </a:bodyPr>
          <a:lstStyle/>
          <a:p>
            <a:r>
              <a:rPr lang="lv-LV" sz="3600" dirty="0"/>
              <a:t>Molekulāra testēšana</a:t>
            </a:r>
          </a:p>
        </p:txBody>
      </p:sp>
      <p:pic>
        <p:nvPicPr>
          <p:cNvPr id="7" name="Picture 6" descr="A machine with a computer">
            <a:extLst>
              <a:ext uri="{FF2B5EF4-FFF2-40B4-BE49-F238E27FC236}">
                <a16:creationId xmlns:a16="http://schemas.microsoft.com/office/drawing/2014/main" id="{FAF6BB16-0125-CACA-1597-021794946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254" y="1842200"/>
            <a:ext cx="5214221" cy="3910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1B63FC-25D4-70D7-2C78-8C2690401F0D}"/>
              </a:ext>
            </a:extLst>
          </p:cNvPr>
          <p:cNvSpPr txBox="1"/>
          <p:nvPr/>
        </p:nvSpPr>
        <p:spPr>
          <a:xfrm>
            <a:off x="559117" y="1577553"/>
            <a:ext cx="60041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Molekulāro izmeklējumu gadījumā tiek analizēta CPV esamība vai neesamība atbilstošā paraugā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Materiāls tiek ievietots instrumentā, kur notiek automatizēta DNS izdalīšana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Izdalītais materiāls tiek sajaukts ar reaģentiem, pārlikts uz citu instrumentu, kur, pateicoties fluorescences signāliem tiek iegūti rezultāti - līknes</a:t>
            </a:r>
          </a:p>
        </p:txBody>
      </p:sp>
      <p:pic>
        <p:nvPicPr>
          <p:cNvPr id="10" name="Picture 2" descr="Ct Value - an overview | ScienceDirect Topics">
            <a:extLst>
              <a:ext uri="{FF2B5EF4-FFF2-40B4-BE49-F238E27FC236}">
                <a16:creationId xmlns:a16="http://schemas.microsoft.com/office/drawing/2014/main" id="{046D5830-CDB4-B1BA-E41A-B27B254AF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58" y="3975710"/>
            <a:ext cx="3871208" cy="254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524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37BE8-AAB4-7486-8366-E5D36CBBB2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82730D-BA1D-04FC-AEF2-A984C1E413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hatsApp Video 2024-10-24 at 21.27.05">
            <a:hlinkClick r:id="" action="ppaction://media"/>
            <a:extLst>
              <a:ext uri="{FF2B5EF4-FFF2-40B4-BE49-F238E27FC236}">
                <a16:creationId xmlns:a16="http://schemas.microsoft.com/office/drawing/2014/main" id="{9BB38006-7975-11E6-B02C-14D90E8B2A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3369182" y="-2510723"/>
            <a:ext cx="5604063" cy="118794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773422-23E7-6A49-90D7-A11C701237CF}"/>
              </a:ext>
            </a:extLst>
          </p:cNvPr>
          <p:cNvSpPr txBox="1"/>
          <p:nvPr/>
        </p:nvSpPr>
        <p:spPr>
          <a:xfrm>
            <a:off x="10668000" y="6488668"/>
            <a:ext cx="157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Seegene.com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17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2245F03-66D5-45EC-A0B5-90E656B11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139FB9-44D1-013F-029B-A7A070D72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9494" y="4289947"/>
            <a:ext cx="9144000" cy="1152663"/>
          </a:xfrm>
        </p:spPr>
        <p:txBody>
          <a:bodyPr anchor="ctr">
            <a:normAutofit/>
          </a:bodyPr>
          <a:lstStyle/>
          <a:p>
            <a:r>
              <a:rPr lang="lv-LV" sz="4400" dirty="0"/>
              <a:t>Molekulārie rezultāti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4BF19-13C0-8EB5-A613-8D80DC094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7120" y="5654998"/>
            <a:ext cx="9144000" cy="646785"/>
          </a:xfrm>
        </p:spPr>
        <p:txBody>
          <a:bodyPr>
            <a:normAutofit/>
          </a:bodyPr>
          <a:lstStyle/>
          <a:p>
            <a:r>
              <a:rPr lang="lv-LV" dirty="0"/>
              <a:t>Šāda veida rezultātus izvērtē speciālists</a:t>
            </a:r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B2DCC78-9962-49FE-9691-A391B5AA82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1" cy="3962402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9CAE6-A4EB-1543-177E-32EA1853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869" y="-838"/>
            <a:ext cx="6382528" cy="1579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47154F-6D50-DACB-8E15-52804F426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428" y="497369"/>
            <a:ext cx="5657572" cy="3182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8F1C25-755B-CE99-DEAA-5EBB828AD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7" y="2326866"/>
            <a:ext cx="5655739" cy="318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78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6BE47C-9F73-DF32-4B0E-75BD349C3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608" y="23803"/>
            <a:ext cx="4660959" cy="6810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CBFE88-D97C-E4DD-55C6-4FF594FA62BF}"/>
              </a:ext>
            </a:extLst>
          </p:cNvPr>
          <p:cNvSpPr txBox="1"/>
          <p:nvPr/>
        </p:nvSpPr>
        <p:spPr>
          <a:xfrm>
            <a:off x="8978630" y="5535038"/>
            <a:ext cx="3365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Šāda veida rezultātu saņem ārsts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6980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D0204-D468-3C97-DA9E-0B66966C1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8668" y="2355162"/>
            <a:ext cx="7505132" cy="700836"/>
          </a:xfrm>
        </p:spPr>
        <p:txBody>
          <a:bodyPr>
            <a:normAutofit/>
          </a:bodyPr>
          <a:lstStyle/>
          <a:p>
            <a:pPr algn="l"/>
            <a:r>
              <a:rPr lang="lv-LV" sz="3600" dirty="0"/>
              <a:t>Par laboratoriju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B497B0-755B-E447-0079-D84CE2E89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8668" y="3280686"/>
            <a:ext cx="7505132" cy="620400"/>
          </a:xfrm>
        </p:spPr>
        <p:txBody>
          <a:bodyPr>
            <a:noAutofit/>
          </a:bodyPr>
          <a:lstStyle/>
          <a:p>
            <a:r>
              <a:rPr lang="lv-LV" sz="2000" b="0" i="0" dirty="0">
                <a:effectLst/>
                <a:latin typeface="+mj-lt"/>
              </a:rPr>
              <a:t>SIA "Centrālā laboratorija" ir Latvijā akreditēta privāta laboratorija, kas dibināta 1994. gadā un šobrīd aptver 79 filiāles un nodarbina vairāk kā 771 darbiniekus visā Latvijā</a:t>
            </a:r>
            <a:endParaRPr lang="lv-LV" sz="20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F1FB98-D1ED-B2CE-FF94-86C02EAA53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369" r="1" b="13211"/>
          <a:stretch/>
        </p:blipFill>
        <p:spPr>
          <a:xfrm>
            <a:off x="3649318" y="1"/>
            <a:ext cx="854268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4" name="Picture 3" descr="A person in white lab coat standing in front of a computer&#10;&#10;Description automatically generated">
            <a:extLst>
              <a:ext uri="{FF2B5EF4-FFF2-40B4-BE49-F238E27FC236}">
                <a16:creationId xmlns:a16="http://schemas.microsoft.com/office/drawing/2014/main" id="{82F08D3C-9932-E324-0E48-B3ECA63C34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51" r="2" b="15795"/>
          <a:stretch/>
        </p:blipFill>
        <p:spPr>
          <a:xfrm>
            <a:off x="20" y="-6955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026" name="Picture 2" descr="Centrālā laboratorija&quot; iepazīstinās skolēnus ar biomedicīnu : Latvijas  veselības portāls | medicīnas uzņēmumi | medicine.lv">
            <a:extLst>
              <a:ext uri="{FF2B5EF4-FFF2-40B4-BE49-F238E27FC236}">
                <a16:creationId xmlns:a16="http://schemas.microsoft.com/office/drawing/2014/main" id="{80CC92C7-7058-AE02-A3EC-C95C71A12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138"/>
          <a:stretch/>
        </p:blipFill>
        <p:spPr bwMode="auto">
          <a:xfrm>
            <a:off x="20" y="2279768"/>
            <a:ext cx="3484262" cy="22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laboratory&#10;&#10;Description automatically generated">
            <a:extLst>
              <a:ext uri="{FF2B5EF4-FFF2-40B4-BE49-F238E27FC236}">
                <a16:creationId xmlns:a16="http://schemas.microsoft.com/office/drawing/2014/main" id="{D676B119-176B-7F6D-E8AA-E9E5704A38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199" r="1" b="1"/>
          <a:stretch/>
        </p:blipFill>
        <p:spPr>
          <a:xfrm>
            <a:off x="7716860" y="4683320"/>
            <a:ext cx="4475140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5" name="Picture 4" descr="A large white room with white walls&#10;&#10;Description automatically generated">
            <a:extLst>
              <a:ext uri="{FF2B5EF4-FFF2-40B4-BE49-F238E27FC236}">
                <a16:creationId xmlns:a16="http://schemas.microsoft.com/office/drawing/2014/main" id="{78EE46DE-5784-4B48-101E-DB9C13D200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329" r="-2" b="29474"/>
          <a:stretch/>
        </p:blipFill>
        <p:spPr>
          <a:xfrm>
            <a:off x="20" y="4682839"/>
            <a:ext cx="8563356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5076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90406-3687-BC38-8947-B16E608A5B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D9A96-BB8B-1687-1E5A-5CE63BCCCB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">
            <a:hlinkClick r:id="" action="ppaction://media"/>
            <a:extLst>
              <a:ext uri="{FF2B5EF4-FFF2-40B4-BE49-F238E27FC236}">
                <a16:creationId xmlns:a16="http://schemas.microsoft.com/office/drawing/2014/main" id="{4A691E07-C603-232A-AAC6-7082974002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4339"/>
            <a:ext cx="11958002" cy="564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7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ink spheres&#10;&#10;Description automatically generated">
            <a:extLst>
              <a:ext uri="{FF2B5EF4-FFF2-40B4-BE49-F238E27FC236}">
                <a16:creationId xmlns:a16="http://schemas.microsoft.com/office/drawing/2014/main" id="{9966EEB4-A570-5C2A-F376-37D4E1616E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60" r="2129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F497A9-62FC-BC48-7737-A04DD2813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lv-LV" sz="5200"/>
              <a:t>Paldies par uzmanību!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412BB-5DF6-85F4-1329-C43DE3901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665" y="4904078"/>
            <a:ext cx="3973386" cy="1485319"/>
          </a:xfrm>
          <a:noFill/>
        </p:spPr>
        <p:txBody>
          <a:bodyPr>
            <a:normAutofit/>
          </a:bodyPr>
          <a:lstStyle/>
          <a:p>
            <a:r>
              <a:rPr lang="lv-LV" dirty="0"/>
              <a:t>«Spēks un veselība ir cilvēka lielākā laime»</a:t>
            </a:r>
          </a:p>
        </p:txBody>
      </p:sp>
    </p:spTree>
    <p:extLst>
      <p:ext uri="{BB962C8B-B14F-4D97-AF65-F5344CB8AC3E}">
        <p14:creationId xmlns:p14="http://schemas.microsoft.com/office/powerpoint/2010/main" val="380485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A7CD2-B2E7-34A8-87D1-C182A0EBA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225" y="175676"/>
            <a:ext cx="5167311" cy="9967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600" dirty="0"/>
              <a:t>Par CPV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A17B5-732E-246B-5F64-75D5D0AD2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491" y="1278360"/>
            <a:ext cx="5167311" cy="4438037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</a:rPr>
              <a:t>CPV </a:t>
            </a:r>
            <a:r>
              <a:rPr lang="en-US" sz="1800" b="0" i="0" dirty="0" err="1">
                <a:effectLst/>
              </a:rPr>
              <a:t>ir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vīruss</a:t>
            </a:r>
            <a:r>
              <a:rPr lang="en-US" sz="1800" b="0" i="0" dirty="0">
                <a:effectLst/>
              </a:rPr>
              <a:t>, kas </a:t>
            </a:r>
            <a:r>
              <a:rPr lang="en-US" sz="1800" b="0" i="0" dirty="0" err="1">
                <a:effectLst/>
              </a:rPr>
              <a:t>inficē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ādas</a:t>
            </a:r>
            <a:r>
              <a:rPr lang="en-US" sz="1800" b="0" i="0" dirty="0">
                <a:effectLst/>
              </a:rPr>
              <a:t> un </a:t>
            </a:r>
            <a:r>
              <a:rPr lang="en-US" sz="1800" b="0" i="0" dirty="0" err="1">
                <a:effectLst/>
              </a:rPr>
              <a:t>gļotādu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dziļākos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slāņus</a:t>
            </a:r>
            <a:endParaRPr lang="en-US" sz="1800" b="0" i="0" dirty="0">
              <a:effectLst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800" dirty="0" err="1"/>
              <a:t>S</a:t>
            </a:r>
            <a:r>
              <a:rPr lang="en-US" sz="1800" b="0" i="0" dirty="0" err="1">
                <a:effectLst/>
              </a:rPr>
              <a:t>astopami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vairāk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nekā</a:t>
            </a:r>
            <a:r>
              <a:rPr lang="en-US" sz="1800" b="0" i="0" dirty="0">
                <a:effectLst/>
              </a:rPr>
              <a:t> </a:t>
            </a:r>
            <a:r>
              <a:rPr lang="lv-LV" sz="1800" b="0" i="0" dirty="0">
                <a:effectLst/>
              </a:rPr>
              <a:t>2</a:t>
            </a:r>
            <a:r>
              <a:rPr lang="en-US" sz="1800" b="0" i="0" dirty="0">
                <a:effectLst/>
              </a:rPr>
              <a:t>00 CPV </a:t>
            </a:r>
            <a:r>
              <a:rPr lang="lv-LV" sz="1800" dirty="0"/>
              <a:t>veidi, vismaz 40 skar dzimumorgānus</a:t>
            </a:r>
            <a:r>
              <a:rPr lang="en-US" sz="1800" b="0" i="0" dirty="0">
                <a:effectLst/>
              </a:rPr>
              <a:t>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800" b="0" i="0" dirty="0" err="1">
                <a:effectLst/>
              </a:rPr>
              <a:t>Vairums</a:t>
            </a:r>
            <a:r>
              <a:rPr lang="en-US" sz="1800" b="0" i="0" dirty="0">
                <a:effectLst/>
              </a:rPr>
              <a:t> no </a:t>
            </a:r>
            <a:r>
              <a:rPr lang="en-US" sz="1800" b="0" i="0" dirty="0" err="1">
                <a:effectLst/>
              </a:rPr>
              <a:t>tiem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ir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zema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riska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vīrusa</a:t>
            </a:r>
            <a:r>
              <a:rPr lang="en-US" sz="1800" b="0" i="0" dirty="0">
                <a:effectLst/>
              </a:rPr>
              <a:t> tipi, kas </a:t>
            </a:r>
            <a:r>
              <a:rPr lang="en-US" sz="1800" b="0" i="0" dirty="0" err="1">
                <a:effectLst/>
              </a:rPr>
              <a:t>rada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labdabīgus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ādas</a:t>
            </a:r>
            <a:r>
              <a:rPr lang="en-US" sz="1800" b="0" i="0" dirty="0">
                <a:effectLst/>
              </a:rPr>
              <a:t> un </a:t>
            </a:r>
            <a:r>
              <a:rPr lang="en-US" sz="1800" b="0" i="0" dirty="0" err="1">
                <a:effectLst/>
              </a:rPr>
              <a:t>gļotādu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veidojumus</a:t>
            </a:r>
            <a:r>
              <a:rPr lang="en-US" sz="1800" b="0" i="0" dirty="0">
                <a:effectLst/>
              </a:rPr>
              <a:t>, </a:t>
            </a:r>
            <a:r>
              <a:rPr lang="en-US" sz="1800" b="0" i="0" dirty="0" err="1">
                <a:effectLst/>
              </a:rPr>
              <a:t>piemēram</a:t>
            </a:r>
            <a:r>
              <a:rPr lang="en-US" sz="1800" b="0" i="0" dirty="0">
                <a:effectLst/>
              </a:rPr>
              <a:t>, </a:t>
            </a:r>
            <a:r>
              <a:rPr lang="en-US" sz="1800" b="0" i="0" dirty="0" err="1">
                <a:effectLst/>
              </a:rPr>
              <a:t>kārpas</a:t>
            </a:r>
            <a:endParaRPr lang="en-US" sz="1800" b="0" i="0" dirty="0">
              <a:effectLst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800" dirty="0" err="1"/>
              <a:t>A</a:t>
            </a:r>
            <a:r>
              <a:rPr lang="en-US" sz="1800" b="0" i="0" dirty="0" err="1">
                <a:effectLst/>
              </a:rPr>
              <a:t>ugsta</a:t>
            </a:r>
            <a:r>
              <a:rPr lang="en-US" sz="1800" b="0" i="0" dirty="0">
                <a:effectLst/>
              </a:rPr>
              <a:t> </a:t>
            </a:r>
            <a:r>
              <a:rPr lang="en-US" sz="1800" b="0" i="0" dirty="0" err="1">
                <a:effectLst/>
              </a:rPr>
              <a:t>riska</a:t>
            </a:r>
            <a:r>
              <a:rPr lang="en-US" sz="1800" b="0" i="0" dirty="0">
                <a:effectLst/>
              </a:rPr>
              <a:t> tipi var </a:t>
            </a:r>
            <a:r>
              <a:rPr lang="en-US" sz="1800" b="0" i="0" dirty="0" err="1">
                <a:effectLst/>
              </a:rPr>
              <a:t>veicināt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dzemdes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kakla</a:t>
            </a:r>
            <a:r>
              <a:rPr lang="en-US" sz="1800" b="0" i="0" dirty="0">
                <a:effectLst/>
              </a:rPr>
              <a:t>, </a:t>
            </a:r>
            <a:r>
              <a:rPr lang="en-US" sz="1800" b="0" i="0" dirty="0" err="1">
                <a:effectLst/>
              </a:rPr>
              <a:t>maksts</a:t>
            </a:r>
            <a:r>
              <a:rPr lang="en-US" sz="1800" b="0" i="0" dirty="0">
                <a:effectLst/>
              </a:rPr>
              <a:t>, vulvas </a:t>
            </a:r>
            <a:r>
              <a:rPr lang="en-US" sz="1800" b="0" i="0" dirty="0" err="1">
                <a:effectLst/>
              </a:rPr>
              <a:t>vēža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attīstību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sievietēm</a:t>
            </a:r>
            <a:r>
              <a:rPr lang="en-US" sz="1800" b="0" i="0" dirty="0">
                <a:effectLst/>
              </a:rPr>
              <a:t>, </a:t>
            </a:r>
            <a:r>
              <a:rPr lang="en-US" sz="1800" b="0" i="0" dirty="0" err="1">
                <a:effectLst/>
              </a:rPr>
              <a:t>dzimumlocekļa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vēža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attīstību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vīriešiem</a:t>
            </a:r>
            <a:r>
              <a:rPr lang="en-US" sz="1800" b="0" i="0" dirty="0">
                <a:effectLst/>
              </a:rPr>
              <a:t>, </a:t>
            </a:r>
            <a:r>
              <a:rPr lang="en-US" sz="1800" b="0" i="0" dirty="0" err="1">
                <a:effectLst/>
              </a:rPr>
              <a:t>anālā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kanāla</a:t>
            </a:r>
            <a:r>
              <a:rPr lang="en-US" sz="1800" b="0" i="0" dirty="0">
                <a:effectLst/>
              </a:rPr>
              <a:t>, </a:t>
            </a:r>
            <a:r>
              <a:rPr lang="en-US" sz="1800" b="0" i="0" dirty="0" err="1">
                <a:effectLst/>
              </a:rPr>
              <a:t>kā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arī</a:t>
            </a:r>
            <a:r>
              <a:rPr lang="en-US" sz="1800" b="0" i="0" dirty="0">
                <a:effectLst/>
              </a:rPr>
              <a:t> mutes un </a:t>
            </a:r>
            <a:r>
              <a:rPr lang="en-US" sz="1800" b="0" i="0" dirty="0" err="1">
                <a:effectLst/>
              </a:rPr>
              <a:t>rīkles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vēža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attīstību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gan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sievietēm</a:t>
            </a:r>
            <a:r>
              <a:rPr lang="en-US" sz="1800" b="0" i="0" dirty="0">
                <a:effectLst/>
              </a:rPr>
              <a:t>, </a:t>
            </a:r>
            <a:r>
              <a:rPr lang="en-US" sz="1800" b="0" i="0" dirty="0" err="1">
                <a:effectLst/>
              </a:rPr>
              <a:t>gan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vīriešiem</a:t>
            </a:r>
            <a:endParaRPr lang="lv-LV" sz="1800" b="0" i="0" dirty="0">
              <a:effectLst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lv-LV" sz="1800" i="0" dirty="0">
                <a:solidFill>
                  <a:srgbClr val="212529"/>
                </a:solidFill>
                <a:effectLst/>
              </a:rPr>
              <a:t>Tā kā cilvēka imūnā sistēma aktīvi darbojas pret CPV, vairums CPV infekciju (50%–70%) izzūd pašas no sevis – laika periodā no dažiem mēnešiem līdz pat pāris gadiem, neatstājot negatīvu ietekmi uz cilvēku veselību un neliekot pat nojaust par savu esamību</a:t>
            </a:r>
            <a:endParaRPr lang="en-US" sz="1800" i="0" dirty="0">
              <a:effectLst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4" name="Picture 3" descr="A purple and pink spheres&#10;&#10;Description automatically generated with medium confidence">
            <a:extLst>
              <a:ext uri="{FF2B5EF4-FFF2-40B4-BE49-F238E27FC236}">
                <a16:creationId xmlns:a16="http://schemas.microsoft.com/office/drawing/2014/main" id="{46B9562B-72CB-131F-3E65-10CD4F04B3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06" r="33500" b="-2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3745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255E262-7500-9EDE-0C6C-109FBBC69E1C}"/>
              </a:ext>
            </a:extLst>
          </p:cNvPr>
          <p:cNvSpPr txBox="1">
            <a:spLocks/>
          </p:cNvSpPr>
          <p:nvPr/>
        </p:nvSpPr>
        <p:spPr>
          <a:xfrm>
            <a:off x="781680" y="498199"/>
            <a:ext cx="3919043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CPV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izplatība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Latvijā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5D9C4-681E-48E1-F416-564F6BD89C25}"/>
              </a:ext>
            </a:extLst>
          </p:cNvPr>
          <p:cNvSpPr txBox="1"/>
          <p:nvPr/>
        </p:nvSpPr>
        <p:spPr>
          <a:xfrm>
            <a:off x="876693" y="2533476"/>
            <a:ext cx="3455821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BC9C6B-43FC-A02E-B536-A6E57C11F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72" y="790063"/>
            <a:ext cx="6389346" cy="528718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07F2CAC-5302-7FA3-5671-AA846CADD793}"/>
              </a:ext>
            </a:extLst>
          </p:cNvPr>
          <p:cNvSpPr txBox="1"/>
          <p:nvPr/>
        </p:nvSpPr>
        <p:spPr>
          <a:xfrm>
            <a:off x="494732" y="2690336"/>
            <a:ext cx="44929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/>
              <a:t>Latvijā dzemdes kakla vēzis ir otrs biežāk sastopamais audzējs sievietēm līdz 45 gadu vecumam un trešais izplatītākais vēža izraisītas nāves cēlonis sievietēm pēc krūts un plaušu vēža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057A8A-80C6-E7A6-D11A-56E87DECEF62}"/>
              </a:ext>
            </a:extLst>
          </p:cNvPr>
          <p:cNvSpPr txBox="1"/>
          <p:nvPr/>
        </p:nvSpPr>
        <p:spPr>
          <a:xfrm>
            <a:off x="7733490" y="6449438"/>
            <a:ext cx="2441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https://cpv-info.lv/</a:t>
            </a:r>
          </a:p>
        </p:txBody>
      </p:sp>
    </p:spTree>
    <p:extLst>
      <p:ext uri="{BB962C8B-B14F-4D97-AF65-F5344CB8AC3E}">
        <p14:creationId xmlns:p14="http://schemas.microsoft.com/office/powerpoint/2010/main" val="607794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31CEB16-D397-7217-658B-2BACACD359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4682456"/>
              </p:ext>
            </p:extLst>
          </p:nvPr>
        </p:nvGraphicFramePr>
        <p:xfrm>
          <a:off x="4474724" y="1119196"/>
          <a:ext cx="7472014" cy="4619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C569128-CD1A-C261-29A9-C5CD5D387A05}"/>
              </a:ext>
            </a:extLst>
          </p:cNvPr>
          <p:cNvSpPr txBox="1"/>
          <p:nvPr/>
        </p:nvSpPr>
        <p:spPr>
          <a:xfrm>
            <a:off x="5191892" y="288199"/>
            <a:ext cx="6493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400" dirty="0"/>
              <a:t>Dzemdes kakla vēža </a:t>
            </a:r>
            <a:r>
              <a:rPr lang="lv-LV" sz="2400" dirty="0" err="1"/>
              <a:t>skrīninga</a:t>
            </a:r>
            <a:r>
              <a:rPr lang="lv-LV" sz="2400" dirty="0"/>
              <a:t> atsaucība 2017.-2024. gadi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986D1E-99B1-568A-5FE1-E6EADC889DD9}"/>
              </a:ext>
            </a:extLst>
          </p:cNvPr>
          <p:cNvSpPr txBox="1"/>
          <p:nvPr/>
        </p:nvSpPr>
        <p:spPr>
          <a:xfrm>
            <a:off x="5891718" y="5689285"/>
            <a:ext cx="66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/>
              <a:t>2017.        2018.       2019.      2020.       2021.       2022.       2023.      2024.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C233FB-B4A0-FABE-8501-12E4770DEC33}"/>
              </a:ext>
            </a:extLst>
          </p:cNvPr>
          <p:cNvSpPr txBox="1"/>
          <p:nvPr/>
        </p:nvSpPr>
        <p:spPr>
          <a:xfrm>
            <a:off x="9239633" y="6497441"/>
            <a:ext cx="54142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900" dirty="0"/>
              <a:t>https://www.vmnvd.gov.lv/lv/programmas-rezultati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E34E5D-516C-D163-0EA9-2F080005360D}"/>
              </a:ext>
            </a:extLst>
          </p:cNvPr>
          <p:cNvSpPr txBox="1">
            <a:spLocks/>
          </p:cNvSpPr>
          <p:nvPr/>
        </p:nvSpPr>
        <p:spPr>
          <a:xfrm>
            <a:off x="644965" y="0"/>
            <a:ext cx="275560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600" dirty="0" err="1"/>
              <a:t>Skrīnings</a:t>
            </a:r>
            <a:endParaRPr lang="lv-LV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57B08A-52E1-76FD-B7BA-03B2382A9C94}"/>
              </a:ext>
            </a:extLst>
          </p:cNvPr>
          <p:cNvSpPr txBox="1"/>
          <p:nvPr/>
        </p:nvSpPr>
        <p:spPr>
          <a:xfrm>
            <a:off x="142484" y="1703187"/>
            <a:ext cx="3795163" cy="42205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Latvijā</a:t>
            </a:r>
            <a:r>
              <a:rPr lang="en-US" sz="2400" dirty="0"/>
              <a:t> </a:t>
            </a:r>
            <a:r>
              <a:rPr lang="en-US" sz="2400" dirty="0" err="1"/>
              <a:t>kopš</a:t>
            </a:r>
            <a:r>
              <a:rPr lang="en-US" sz="2400" dirty="0"/>
              <a:t> 2009. gada </a:t>
            </a:r>
            <a:r>
              <a:rPr lang="en-US" sz="2400" dirty="0" err="1"/>
              <a:t>tiek</a:t>
            </a:r>
            <a:r>
              <a:rPr lang="en-US" sz="2400" dirty="0"/>
              <a:t> </a:t>
            </a:r>
            <a:r>
              <a:rPr lang="en-US" sz="2400" dirty="0" err="1"/>
              <a:t>organizēta</a:t>
            </a:r>
            <a:r>
              <a:rPr lang="en-US" sz="2400" dirty="0"/>
              <a:t> </a:t>
            </a:r>
            <a:r>
              <a:rPr lang="en-US" sz="2400" dirty="0" err="1"/>
              <a:t>valsts</a:t>
            </a:r>
            <a:r>
              <a:rPr lang="en-US" sz="2400" dirty="0"/>
              <a:t> </a:t>
            </a:r>
            <a:r>
              <a:rPr lang="en-US" sz="2400" dirty="0" err="1"/>
              <a:t>apmaksāta</a:t>
            </a:r>
            <a:r>
              <a:rPr lang="en-US" sz="2400" dirty="0"/>
              <a:t> </a:t>
            </a:r>
            <a:r>
              <a:rPr lang="en-US" sz="2400" dirty="0" err="1"/>
              <a:t>dzemdes</a:t>
            </a:r>
            <a:r>
              <a:rPr lang="en-US" sz="2400" dirty="0"/>
              <a:t> </a:t>
            </a:r>
            <a:r>
              <a:rPr lang="en-US" sz="2400" dirty="0" err="1"/>
              <a:t>kakla</a:t>
            </a:r>
            <a:r>
              <a:rPr lang="en-US" sz="2400" dirty="0"/>
              <a:t> </a:t>
            </a:r>
            <a:r>
              <a:rPr lang="en-US" sz="2400" dirty="0" err="1"/>
              <a:t>vēža</a:t>
            </a:r>
            <a:r>
              <a:rPr lang="en-US" sz="2400" dirty="0"/>
              <a:t> </a:t>
            </a:r>
            <a:r>
              <a:rPr lang="en-US" sz="2400" dirty="0" err="1"/>
              <a:t>profilakses</a:t>
            </a:r>
            <a:r>
              <a:rPr lang="en-US" sz="2400" dirty="0"/>
              <a:t> </a:t>
            </a:r>
            <a:r>
              <a:rPr lang="en-US" sz="2400" dirty="0" err="1"/>
              <a:t>programma</a:t>
            </a:r>
            <a:endParaRPr lang="en-US" sz="2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Katra</a:t>
            </a:r>
            <a:r>
              <a:rPr lang="en-US" sz="2400" dirty="0"/>
              <a:t> </a:t>
            </a:r>
            <a:r>
              <a:rPr lang="en-US" sz="2400" dirty="0" err="1"/>
              <a:t>sieviete</a:t>
            </a:r>
            <a:r>
              <a:rPr lang="en-US" sz="2400" dirty="0"/>
              <a:t> 25, 28, 31, 34, 37, 40, 43, 46, 49, 52, 55, 58, 61, 64, 67 </a:t>
            </a:r>
            <a:r>
              <a:rPr lang="en-US" sz="2400" dirty="0" err="1"/>
              <a:t>gados</a:t>
            </a:r>
            <a:r>
              <a:rPr lang="en-US" sz="2400" dirty="0"/>
              <a:t> </a:t>
            </a:r>
            <a:r>
              <a:rPr lang="en-US" sz="2400" dirty="0" err="1"/>
              <a:t>saņem</a:t>
            </a:r>
            <a:r>
              <a:rPr lang="en-US" sz="2400" dirty="0"/>
              <a:t> </a:t>
            </a:r>
            <a:r>
              <a:rPr lang="en-US" sz="2400" dirty="0" err="1"/>
              <a:t>Nacionālā</a:t>
            </a:r>
            <a:r>
              <a:rPr lang="en-US" sz="2400" dirty="0"/>
              <a:t> </a:t>
            </a:r>
            <a:r>
              <a:rPr lang="en-US" sz="2400" dirty="0" err="1"/>
              <a:t>veselības</a:t>
            </a:r>
            <a:r>
              <a:rPr lang="en-US" sz="2400" dirty="0"/>
              <a:t> </a:t>
            </a:r>
            <a:r>
              <a:rPr lang="en-US" sz="2400" dirty="0" err="1"/>
              <a:t>dienesta</a:t>
            </a:r>
            <a:r>
              <a:rPr lang="en-US" sz="2400" dirty="0"/>
              <a:t> </a:t>
            </a:r>
            <a:r>
              <a:rPr lang="en-US" sz="2400" dirty="0" err="1"/>
              <a:t>uzaicinājuma</a:t>
            </a:r>
            <a:r>
              <a:rPr lang="en-US" sz="2400" dirty="0"/>
              <a:t> </a:t>
            </a:r>
            <a:r>
              <a:rPr lang="en-US" sz="2400" dirty="0" err="1"/>
              <a:t>vēstuli</a:t>
            </a:r>
            <a:r>
              <a:rPr lang="en-US" sz="2400" dirty="0"/>
              <a:t> </a:t>
            </a:r>
            <a:r>
              <a:rPr lang="en-US" sz="2400" dirty="0" err="1"/>
              <a:t>ierasties</a:t>
            </a:r>
            <a:r>
              <a:rPr lang="en-US" sz="2400" dirty="0"/>
              <a:t> </a:t>
            </a:r>
            <a:r>
              <a:rPr lang="en-US" sz="2400" dirty="0" err="1"/>
              <a:t>uz</a:t>
            </a:r>
            <a:r>
              <a:rPr lang="en-US" sz="2400" dirty="0"/>
              <a:t> </a:t>
            </a:r>
            <a:r>
              <a:rPr lang="en-US" sz="2400" dirty="0" err="1"/>
              <a:t>dzemdes</a:t>
            </a:r>
            <a:r>
              <a:rPr lang="en-US" sz="2400" dirty="0"/>
              <a:t> </a:t>
            </a:r>
            <a:r>
              <a:rPr lang="en-US" sz="2400" dirty="0" err="1"/>
              <a:t>kakla</a:t>
            </a:r>
            <a:r>
              <a:rPr lang="en-US" sz="2400" dirty="0"/>
              <a:t> </a:t>
            </a:r>
            <a:r>
              <a:rPr lang="en-US" sz="2400" dirty="0" err="1"/>
              <a:t>profilaktisko</a:t>
            </a:r>
            <a:r>
              <a:rPr lang="en-US" sz="2400" dirty="0"/>
              <a:t> </a:t>
            </a:r>
            <a:r>
              <a:rPr lang="en-US" sz="2400" dirty="0" err="1"/>
              <a:t>izmeklējumu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7291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985D7-6E24-28C9-45EF-0A396EBA9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498" y="526773"/>
            <a:ext cx="3616913" cy="2604497"/>
          </a:xfrm>
        </p:spPr>
        <p:txBody>
          <a:bodyPr>
            <a:normAutofit fontScale="90000"/>
          </a:bodyPr>
          <a:lstStyle/>
          <a:p>
            <a:r>
              <a:rPr lang="en-US" sz="3100" b="1" i="0" dirty="0">
                <a:effectLst/>
                <a:latin typeface="+mn-lt"/>
              </a:rPr>
              <a:t>XVII Baltic Congress of Laboratory Medicine</a:t>
            </a:r>
            <a:br>
              <a:rPr lang="lv-LV" sz="3100" b="1" dirty="0">
                <a:latin typeface="+mn-lt"/>
              </a:rPr>
            </a:br>
            <a:r>
              <a:rPr lang="lv-LV" sz="3100" b="1" dirty="0">
                <a:latin typeface="+mn-lt"/>
              </a:rPr>
              <a:t>Viļņa, Lietuva</a:t>
            </a:r>
            <a:br>
              <a:rPr lang="en-US" sz="3100" b="1" i="0" dirty="0">
                <a:effectLst/>
                <a:latin typeface="+mn-lt"/>
              </a:rPr>
            </a:br>
            <a:endParaRPr lang="lv-LV" sz="31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2ADC7-A29D-19D2-2D03-CD346BBCF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600" y="3414012"/>
            <a:ext cx="4311864" cy="1829096"/>
          </a:xfrm>
        </p:spPr>
        <p:txBody>
          <a:bodyPr>
            <a:noAutofit/>
          </a:bodyPr>
          <a:lstStyle/>
          <a:p>
            <a:pPr algn="l"/>
            <a:r>
              <a:rPr lang="lv-LV" dirty="0"/>
              <a:t>No 2023. gada 58 911 veiktiem austa riska CPV DNS analīzēm: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v-LV" dirty="0"/>
              <a:t>11,5% ir pozitīvs ar vismaz vienu augsta riska CPV tipu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4DB64-B871-293A-BD2D-65FC3AE02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751" y="1273269"/>
            <a:ext cx="5708649" cy="428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2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People working in the laboratory Stock Photo 02 free download">
            <a:extLst>
              <a:ext uri="{FF2B5EF4-FFF2-40B4-BE49-F238E27FC236}">
                <a16:creationId xmlns:a16="http://schemas.microsoft.com/office/drawing/2014/main" id="{ED7E8D4C-8F76-6183-680A-841C420A4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 bwMode="auto">
          <a:xfrm>
            <a:off x="-3049" y="71939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Rectangle 308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F9F5F4-869D-FEE1-2EED-BADC9BF0F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157" y="924127"/>
            <a:ext cx="10058400" cy="9917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Kas </a:t>
            </a:r>
            <a:r>
              <a:rPr lang="en-US" sz="5200" dirty="0" err="1"/>
              <a:t>notiek</a:t>
            </a:r>
            <a:r>
              <a:rPr lang="en-US" sz="5200" dirty="0"/>
              <a:t> </a:t>
            </a:r>
            <a:r>
              <a:rPr lang="en-US" sz="5200" dirty="0" err="1"/>
              <a:t>aiz</a:t>
            </a:r>
            <a:r>
              <a:rPr lang="en-US" sz="5200" dirty="0"/>
              <a:t> </a:t>
            </a:r>
            <a:r>
              <a:rPr lang="en-US" sz="5200" dirty="0" err="1"/>
              <a:t>statistikas</a:t>
            </a:r>
            <a:r>
              <a:rPr lang="en-US" sz="5200" dirty="0"/>
              <a:t> </a:t>
            </a:r>
            <a:r>
              <a:rPr lang="en-US" sz="5200" dirty="0" err="1"/>
              <a:t>datiem</a:t>
            </a:r>
            <a:r>
              <a:rPr lang="en-US" sz="52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613DF-F3BA-6186-9113-85A742F731F9}"/>
              </a:ext>
            </a:extLst>
          </p:cNvPr>
          <p:cNvSpPr txBox="1"/>
          <p:nvPr/>
        </p:nvSpPr>
        <p:spPr>
          <a:xfrm>
            <a:off x="516392" y="2505968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800" dirty="0" err="1"/>
              <a:t>Citu</a:t>
            </a:r>
            <a:r>
              <a:rPr lang="en-US" sz="2800" dirty="0"/>
              <a:t> </a:t>
            </a:r>
            <a:r>
              <a:rPr lang="en-US" sz="2800" dirty="0" err="1"/>
              <a:t>cilvēku</a:t>
            </a:r>
            <a:r>
              <a:rPr lang="en-US" sz="2800" dirty="0"/>
              <a:t> </a:t>
            </a:r>
            <a:r>
              <a:rPr lang="en-US" sz="2800" dirty="0" err="1"/>
              <a:t>ieguldītais</a:t>
            </a:r>
            <a:r>
              <a:rPr lang="en-US" sz="2800" dirty="0"/>
              <a:t> </a:t>
            </a:r>
            <a:r>
              <a:rPr lang="en-US" sz="2800" dirty="0" err="1"/>
              <a:t>darbs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8283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9B27F-54E5-400A-C9D1-4D73D33CFA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16388" r="13113"/>
          <a:stretch/>
        </p:blipFill>
        <p:spPr>
          <a:xfrm>
            <a:off x="2519295" y="51313"/>
            <a:ext cx="9669656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D7E87C-EDCD-CE3A-4509-63157391C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216" y="391780"/>
            <a:ext cx="4923278" cy="1485320"/>
          </a:xfrm>
          <a:noFill/>
        </p:spPr>
        <p:txBody>
          <a:bodyPr>
            <a:normAutofit/>
          </a:bodyPr>
          <a:lstStyle/>
          <a:p>
            <a:r>
              <a:rPr lang="lv-LV" sz="4000" dirty="0"/>
              <a:t>No savākšanas brīža līdz rezultātam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33493-F692-FC30-5C1E-E07B98730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1306" y="2362690"/>
            <a:ext cx="5304366" cy="1485319"/>
          </a:xfrm>
          <a:noFill/>
        </p:spPr>
        <p:txBody>
          <a:bodyPr>
            <a:no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lv-LV" dirty="0"/>
              <a:t>Parauga savākšana</a:t>
            </a:r>
          </a:p>
          <a:p>
            <a:pPr marL="457200" indent="-457200" algn="l">
              <a:buFont typeface="+mj-lt"/>
              <a:buAutoNum type="arabicPeriod"/>
            </a:pPr>
            <a:r>
              <a:rPr lang="lv-LV" dirty="0"/>
              <a:t>Nogādāšana uz laboratoriju</a:t>
            </a:r>
          </a:p>
          <a:p>
            <a:pPr marL="457200" indent="-457200" algn="l">
              <a:buFont typeface="+mj-lt"/>
              <a:buAutoNum type="arabicPeriod"/>
            </a:pPr>
            <a:r>
              <a:rPr lang="lv-LV" dirty="0"/>
              <a:t>Parauga reģistrēšana un nodošana atbilstošai nodaļai</a:t>
            </a:r>
          </a:p>
          <a:p>
            <a:pPr marL="457200" indent="-457200" algn="l">
              <a:buFont typeface="+mj-lt"/>
              <a:buAutoNum type="arabicPeriod"/>
            </a:pPr>
            <a:r>
              <a:rPr lang="lv-LV" dirty="0"/>
              <a:t>Tiek veikta testēšana</a:t>
            </a:r>
          </a:p>
          <a:p>
            <a:pPr marL="457200" indent="-457200" algn="l">
              <a:buFont typeface="+mj-lt"/>
              <a:buAutoNum type="arabicPeriod"/>
            </a:pPr>
            <a:r>
              <a:rPr lang="lv-LV" dirty="0"/>
              <a:t>Rezultāts ir ziņots ārstam, pacientam</a:t>
            </a:r>
          </a:p>
          <a:p>
            <a:pPr marL="457200" indent="-457200" algn="l">
              <a:buFont typeface="+mj-lt"/>
              <a:buAutoNum type="arabicPeriod"/>
            </a:pPr>
            <a:r>
              <a:rPr lang="lv-LV" dirty="0"/>
              <a:t>Balstoties uz saņemta rezultāta tiek izstrādāta turpmākā rīcība</a:t>
            </a:r>
          </a:p>
          <a:p>
            <a:pPr marL="457200" indent="-457200" algn="l">
              <a:buFont typeface="+mj-lt"/>
              <a:buAutoNum type="arabicPeriod"/>
            </a:pPr>
            <a:endParaRPr lang="lv-LV" dirty="0"/>
          </a:p>
          <a:p>
            <a:pPr marL="457200" indent="-457200" algn="l">
              <a:buFont typeface="+mj-lt"/>
              <a:buAutoNum type="arabicPeriod"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465359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DC09A0A-5EF7-45F4-B8EE-54903540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7C5F86-5D3C-B0A3-158B-D5D15BC6DE78}"/>
              </a:ext>
            </a:extLst>
          </p:cNvPr>
          <p:cNvSpPr txBox="1"/>
          <p:nvPr/>
        </p:nvSpPr>
        <p:spPr>
          <a:xfrm>
            <a:off x="5588684" y="985393"/>
            <a:ext cx="6017562" cy="1544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latin typeface="+mj-lt"/>
                <a:ea typeface="+mj-ea"/>
                <a:cs typeface="+mj-cs"/>
              </a:rPr>
              <a:t>Paraugs</a:t>
            </a:r>
            <a:r>
              <a:rPr lang="en-US" sz="2800" dirty="0"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latin typeface="+mj-lt"/>
                <a:ea typeface="+mj-ea"/>
                <a:cs typeface="+mj-cs"/>
              </a:rPr>
              <a:t>ir</a:t>
            </a:r>
            <a:r>
              <a:rPr lang="en-US" sz="2800" dirty="0"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latin typeface="+mj-lt"/>
                <a:ea typeface="+mj-ea"/>
                <a:cs typeface="+mj-cs"/>
              </a:rPr>
              <a:t>savāks</a:t>
            </a:r>
            <a:r>
              <a:rPr lang="en-US" sz="2800" dirty="0"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latin typeface="+mj-lt"/>
                <a:ea typeface="+mj-ea"/>
                <a:cs typeface="+mj-cs"/>
              </a:rPr>
              <a:t>stobriņā</a:t>
            </a:r>
            <a:r>
              <a:rPr lang="en-US" sz="2800" dirty="0">
                <a:latin typeface="+mj-lt"/>
                <a:ea typeface="+mj-ea"/>
                <a:cs typeface="+mj-cs"/>
              </a:rPr>
              <a:t>, kas </a:t>
            </a:r>
            <a:r>
              <a:rPr lang="en-US" sz="2800" dirty="0" err="1">
                <a:latin typeface="+mj-lt"/>
                <a:ea typeface="+mj-ea"/>
                <a:cs typeface="+mj-cs"/>
              </a:rPr>
              <a:t>satur</a:t>
            </a:r>
            <a:r>
              <a:rPr lang="en-US" sz="2800" dirty="0"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latin typeface="+mj-lt"/>
                <a:ea typeface="+mj-ea"/>
                <a:cs typeface="+mj-cs"/>
              </a:rPr>
              <a:t>konservantu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person's body with a medical instrument&#10;&#10;Description automatically generated with medium confidence">
            <a:extLst>
              <a:ext uri="{FF2B5EF4-FFF2-40B4-BE49-F238E27FC236}">
                <a16:creationId xmlns:a16="http://schemas.microsoft.com/office/drawing/2014/main" id="{71E6EFCB-F0AD-A552-7CA4-F43A97234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0" y="408751"/>
            <a:ext cx="4795285" cy="2697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DC33E-BE8C-2415-B1B6-8737AAE0C0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28173"/>
          <a:stretch/>
        </p:blipFill>
        <p:spPr>
          <a:xfrm>
            <a:off x="195335" y="3593996"/>
            <a:ext cx="2331720" cy="2453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AD06B7-0F54-8ED9-5EF9-3A46F708F4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714" r="-1" b="7759"/>
          <a:stretch/>
        </p:blipFill>
        <p:spPr>
          <a:xfrm>
            <a:off x="2674260" y="4152297"/>
            <a:ext cx="2331720" cy="1337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185C87-8F8B-A534-AF32-2A82F3D9C7C9}"/>
              </a:ext>
            </a:extLst>
          </p:cNvPr>
          <p:cNvSpPr txBox="1"/>
          <p:nvPr/>
        </p:nvSpPr>
        <p:spPr>
          <a:xfrm>
            <a:off x="5588684" y="4152297"/>
            <a:ext cx="6017562" cy="3946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/>
              <a:t>Ārsts</a:t>
            </a:r>
            <a:r>
              <a:rPr lang="en-US" sz="2800" dirty="0"/>
              <a:t> </a:t>
            </a:r>
            <a:r>
              <a:rPr lang="en-US" sz="2800" dirty="0" err="1"/>
              <a:t>aizpilda</a:t>
            </a:r>
            <a:r>
              <a:rPr lang="en-US" sz="2800" dirty="0"/>
              <a:t> </a:t>
            </a:r>
            <a:r>
              <a:rPr lang="en-US" sz="2800" dirty="0" err="1"/>
              <a:t>datus</a:t>
            </a:r>
            <a:r>
              <a:rPr lang="en-US" sz="2800" dirty="0"/>
              <a:t> par </a:t>
            </a:r>
            <a:r>
              <a:rPr lang="en-US" sz="2800" dirty="0" err="1"/>
              <a:t>pacientu</a:t>
            </a:r>
            <a:r>
              <a:rPr lang="en-US" sz="2800" dirty="0"/>
              <a:t> – </a:t>
            </a:r>
            <a:r>
              <a:rPr lang="en-US" sz="2800" dirty="0" err="1"/>
              <a:t>atbilstoši</a:t>
            </a:r>
            <a:r>
              <a:rPr lang="en-US" sz="2800" dirty="0"/>
              <a:t> </a:t>
            </a:r>
            <a:r>
              <a:rPr lang="en-US" sz="2800" dirty="0" err="1"/>
              <a:t>vecumam</a:t>
            </a:r>
            <a:r>
              <a:rPr lang="en-US" sz="2800" dirty="0"/>
              <a:t> </a:t>
            </a:r>
            <a:r>
              <a:rPr lang="en-US" sz="2800" dirty="0" err="1"/>
              <a:t>vai</a:t>
            </a:r>
            <a:r>
              <a:rPr lang="en-US" sz="2800" dirty="0"/>
              <a:t> </a:t>
            </a:r>
            <a:r>
              <a:rPr lang="en-US" sz="2800" dirty="0" err="1"/>
              <a:t>iepriekšējai</a:t>
            </a:r>
            <a:r>
              <a:rPr lang="en-US" sz="2800" dirty="0"/>
              <a:t> </a:t>
            </a:r>
            <a:r>
              <a:rPr lang="en-US" sz="2800" dirty="0" err="1"/>
              <a:t>diagnozei</a:t>
            </a:r>
            <a:r>
              <a:rPr lang="en-US" sz="2800" dirty="0"/>
              <a:t> </a:t>
            </a:r>
            <a:r>
              <a:rPr lang="en-US" sz="2800" dirty="0" err="1"/>
              <a:t>atzīmē</a:t>
            </a:r>
            <a:r>
              <a:rPr lang="en-US" sz="2800" dirty="0"/>
              <a:t> </a:t>
            </a:r>
            <a:r>
              <a:rPr lang="en-US" sz="2800" dirty="0" err="1"/>
              <a:t>atbilstošus</a:t>
            </a:r>
            <a:r>
              <a:rPr lang="en-US" sz="2800" dirty="0"/>
              <a:t> </a:t>
            </a:r>
            <a:r>
              <a:rPr lang="en-US" sz="2800" dirty="0" err="1"/>
              <a:t>izmeklējumus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4074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95EC04-5FE5-A3CE-90E0-B908431F5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99" y="4199444"/>
            <a:ext cx="4501842" cy="2454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D4842F-5FC3-9C5A-0C2B-9AA04A4431A0}"/>
              </a:ext>
            </a:extLst>
          </p:cNvPr>
          <p:cNvSpPr txBox="1"/>
          <p:nvPr/>
        </p:nvSpPr>
        <p:spPr>
          <a:xfrm>
            <a:off x="796155" y="763607"/>
            <a:ext cx="55851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/>
              <a:t>Paraugs tiek nogādāts laboratorijā atbilstoši pārvešanas nosacījumiem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/>
              <a:t>Nosūtījuma dati tiek ievadīti laboratorijas sistēmā – LIS </a:t>
            </a:r>
            <a:r>
              <a:rPr lang="lv-LV" sz="2400" i="1" dirty="0"/>
              <a:t>(</a:t>
            </a:r>
            <a:r>
              <a:rPr lang="lv-LV" sz="2400" i="1" dirty="0" err="1"/>
              <a:t>Laboratory</a:t>
            </a:r>
            <a:r>
              <a:rPr lang="lv-LV" sz="2400" i="1" dirty="0"/>
              <a:t> </a:t>
            </a:r>
            <a:r>
              <a:rPr lang="lv-LV" sz="2400" i="1" dirty="0" err="1"/>
              <a:t>Internal</a:t>
            </a:r>
            <a:r>
              <a:rPr lang="lv-LV" sz="2400" i="1" dirty="0"/>
              <a:t> </a:t>
            </a:r>
            <a:r>
              <a:rPr lang="lv-LV" sz="2400" i="1" dirty="0" err="1"/>
              <a:t>System</a:t>
            </a:r>
            <a:r>
              <a:rPr lang="lv-LV" sz="2400" i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/>
              <a:t>Kad dati ir ievadīti sistēmā, to redz arī atbilstošas nodaļas speciālisti</a:t>
            </a:r>
            <a:endParaRPr lang="en-US" sz="2400" dirty="0"/>
          </a:p>
        </p:txBody>
      </p:sp>
      <p:pic>
        <p:nvPicPr>
          <p:cNvPr id="8" name="Picture 7" descr="A stack of small bottles&#10;&#10;Description automatically generated">
            <a:extLst>
              <a:ext uri="{FF2B5EF4-FFF2-40B4-BE49-F238E27FC236}">
                <a16:creationId xmlns:a16="http://schemas.microsoft.com/office/drawing/2014/main" id="{90EE8BEC-B6BB-C136-448F-B511245B6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689" y="238980"/>
            <a:ext cx="3930611" cy="5240813"/>
          </a:xfrm>
          <a:prstGeom prst="rect">
            <a:avLst/>
          </a:prstGeom>
        </p:spPr>
      </p:pic>
      <p:pic>
        <p:nvPicPr>
          <p:cNvPr id="5122" name="Picture 2" descr="BD SurePath™">
            <a:extLst>
              <a:ext uri="{FF2B5EF4-FFF2-40B4-BE49-F238E27FC236}">
                <a16:creationId xmlns:a16="http://schemas.microsoft.com/office/drawing/2014/main" id="{36538E2B-0D00-D3B3-E6FC-7857CFAAC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9" y="4432999"/>
            <a:ext cx="3279032" cy="218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986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567</Words>
  <Application>Microsoft Office PowerPoint</Application>
  <PresentationFormat>Widescreen</PresentationFormat>
  <Paragraphs>61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Cilvēka papilomas vīrusa (CPV) testēšanas aizkulises: laboratorijas loma</vt:lpstr>
      <vt:lpstr>Par CPV</vt:lpstr>
      <vt:lpstr>PowerPoint Presentation</vt:lpstr>
      <vt:lpstr>PowerPoint Presentation</vt:lpstr>
      <vt:lpstr>XVII Baltic Congress of Laboratory Medicine Viļņa, Lietuva </vt:lpstr>
      <vt:lpstr>Kas notiek aiz statistikas datiem?</vt:lpstr>
      <vt:lpstr>No savākšanas brīža līdz rezultātam</vt:lpstr>
      <vt:lpstr>PowerPoint Presentation</vt:lpstr>
      <vt:lpstr>PowerPoint Presentation</vt:lpstr>
      <vt:lpstr>Citoloģija</vt:lpstr>
      <vt:lpstr>Molekulāra testēšana</vt:lpstr>
      <vt:lpstr>PowerPoint Presentation</vt:lpstr>
      <vt:lpstr>Molekulārie rezultāti</vt:lpstr>
      <vt:lpstr>PowerPoint Presentation</vt:lpstr>
      <vt:lpstr>Par laboratoriju</vt:lpstr>
      <vt:lpstr>PowerPoint Presentation</vt:lpstr>
      <vt:lpstr>Paldies par uzmanību!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Beatrise Orlova | Laboratorija LV</dc:creator>
  <cp:lastModifiedBy>Beatrise Orlova | Laboratorija LV</cp:lastModifiedBy>
  <cp:revision>45</cp:revision>
  <dcterms:created xsi:type="dcterms:W3CDTF">2024-10-15T09:00:11Z</dcterms:created>
  <dcterms:modified xsi:type="dcterms:W3CDTF">2024-10-24T20:37:51Z</dcterms:modified>
</cp:coreProperties>
</file>