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webextensions/taskpanes.xml" ContentType="application/vnd.ms-office.webextensiontaskpan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6" r:id="rId1"/>
    <p:sldMasterId id="2147483808" r:id="rId2"/>
    <p:sldMasterId id="2147483819" r:id="rId3"/>
  </p:sldMasterIdLst>
  <p:notesMasterIdLst>
    <p:notesMasterId r:id="rId16"/>
  </p:notesMasterIdLst>
  <p:sldIdLst>
    <p:sldId id="582" r:id="rId4"/>
    <p:sldId id="568" r:id="rId5"/>
    <p:sldId id="440" r:id="rId6"/>
    <p:sldId id="570" r:id="rId7"/>
    <p:sldId id="573" r:id="rId8"/>
    <p:sldId id="584" r:id="rId9"/>
    <p:sldId id="585" r:id="rId10"/>
    <p:sldId id="581" r:id="rId11"/>
    <p:sldId id="579" r:id="rId12"/>
    <p:sldId id="580" r:id="rId13"/>
    <p:sldId id="4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69696"/>
    <a:srgbClr val="1E5384"/>
    <a:srgbClr val="666699"/>
    <a:srgbClr val="CD6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68235" autoAdjust="0"/>
  </p:normalViewPr>
  <p:slideViewPr>
    <p:cSldViewPr snapToGrid="0">
      <p:cViewPr varScale="1">
        <p:scale>
          <a:sx n="40" d="100"/>
          <a:sy n="40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BF0E-CDED-42BB-96AB-D3DD70241D8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26B4-BDEB-4A48-94C3-67E56BAC4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1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000" dirty="0">
              <a:solidFill>
                <a:schemeClr val="bg2">
                  <a:lumMod val="6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4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6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6B4-BDEB-4A48-94C3-67E56BAC4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1769534" y="863599"/>
            <a:ext cx="8652933" cy="6985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5483207" y="1731433"/>
            <a:ext cx="1225588" cy="122558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0" y="2992869"/>
            <a:ext cx="3302000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Name 1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0" y="3221469"/>
            <a:ext cx="3302000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12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ing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99536" y="1727201"/>
            <a:ext cx="2658531" cy="3386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3347159" y="1727201"/>
            <a:ext cx="2658531" cy="3386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6194781" y="1727201"/>
            <a:ext cx="2658531" cy="3386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9042403" y="1727201"/>
            <a:ext cx="2658531" cy="33866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9042402" y="5206740"/>
            <a:ext cx="2658532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Work Name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9042402" y="5435339"/>
            <a:ext cx="2658532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6194782" y="5206740"/>
            <a:ext cx="2658532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Work Name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6194782" y="5435339"/>
            <a:ext cx="2658532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43" hasCustomPrompt="1"/>
          </p:nvPr>
        </p:nvSpPr>
        <p:spPr>
          <a:xfrm>
            <a:off x="3347158" y="5206740"/>
            <a:ext cx="2658532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Work Name</a:t>
            </a: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3347158" y="5435339"/>
            <a:ext cx="2658532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45" hasCustomPrompt="1"/>
          </p:nvPr>
        </p:nvSpPr>
        <p:spPr>
          <a:xfrm>
            <a:off x="499537" y="5206740"/>
            <a:ext cx="2658532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Work Name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499537" y="5435339"/>
            <a:ext cx="2658532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  <p:sp>
        <p:nvSpPr>
          <p:cNvPr id="16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5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ing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27202"/>
            <a:ext cx="12192000" cy="3386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40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ing Ty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506314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6" name="그림 개체 틀 8"/>
          <p:cNvSpPr>
            <a:spLocks noGrp="1"/>
          </p:cNvSpPr>
          <p:nvPr>
            <p:ph type="pic" sz="quarter" idx="32" hasCustomPrompt="1"/>
          </p:nvPr>
        </p:nvSpPr>
        <p:spPr>
          <a:xfrm>
            <a:off x="2120625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7" name="그림 개체 틀 8"/>
          <p:cNvSpPr>
            <a:spLocks noGrp="1"/>
          </p:cNvSpPr>
          <p:nvPr>
            <p:ph type="pic" sz="quarter" idx="33" hasCustomPrompt="1"/>
          </p:nvPr>
        </p:nvSpPr>
        <p:spPr>
          <a:xfrm>
            <a:off x="3734936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8" name="그림 개체 틀 8"/>
          <p:cNvSpPr>
            <a:spLocks noGrp="1"/>
          </p:cNvSpPr>
          <p:nvPr>
            <p:ph type="pic" sz="quarter" idx="34" hasCustomPrompt="1"/>
          </p:nvPr>
        </p:nvSpPr>
        <p:spPr>
          <a:xfrm>
            <a:off x="5349246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35" hasCustomPrompt="1"/>
          </p:nvPr>
        </p:nvSpPr>
        <p:spPr>
          <a:xfrm>
            <a:off x="6963557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36" hasCustomPrompt="1"/>
          </p:nvPr>
        </p:nvSpPr>
        <p:spPr>
          <a:xfrm>
            <a:off x="8577868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37" hasCustomPrompt="1"/>
          </p:nvPr>
        </p:nvSpPr>
        <p:spPr>
          <a:xfrm>
            <a:off x="10192181" y="1894417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2" name="그림 개체 틀 8"/>
          <p:cNvSpPr>
            <a:spLocks noGrp="1"/>
          </p:cNvSpPr>
          <p:nvPr>
            <p:ph type="pic" sz="quarter" idx="38" hasCustomPrompt="1"/>
          </p:nvPr>
        </p:nvSpPr>
        <p:spPr>
          <a:xfrm>
            <a:off x="506314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3" name="그림 개체 틀 8"/>
          <p:cNvSpPr>
            <a:spLocks noGrp="1"/>
          </p:cNvSpPr>
          <p:nvPr>
            <p:ph type="pic" sz="quarter" idx="39" hasCustomPrompt="1"/>
          </p:nvPr>
        </p:nvSpPr>
        <p:spPr>
          <a:xfrm>
            <a:off x="2120625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40" hasCustomPrompt="1"/>
          </p:nvPr>
        </p:nvSpPr>
        <p:spPr>
          <a:xfrm>
            <a:off x="3734936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41" hasCustomPrompt="1"/>
          </p:nvPr>
        </p:nvSpPr>
        <p:spPr>
          <a:xfrm>
            <a:off x="5349246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6" name="그림 개체 틀 8"/>
          <p:cNvSpPr>
            <a:spLocks noGrp="1"/>
          </p:cNvSpPr>
          <p:nvPr>
            <p:ph type="pic" sz="quarter" idx="42" hasCustomPrompt="1"/>
          </p:nvPr>
        </p:nvSpPr>
        <p:spPr>
          <a:xfrm>
            <a:off x="6963557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7" name="그림 개체 틀 8"/>
          <p:cNvSpPr>
            <a:spLocks noGrp="1"/>
          </p:cNvSpPr>
          <p:nvPr>
            <p:ph type="pic" sz="quarter" idx="43" hasCustomPrompt="1"/>
          </p:nvPr>
        </p:nvSpPr>
        <p:spPr>
          <a:xfrm>
            <a:off x="8577868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8" name="그림 개체 틀 8"/>
          <p:cNvSpPr>
            <a:spLocks noGrp="1"/>
          </p:cNvSpPr>
          <p:nvPr>
            <p:ph type="pic" sz="quarter" idx="44" hasCustomPrompt="1"/>
          </p:nvPr>
        </p:nvSpPr>
        <p:spPr>
          <a:xfrm>
            <a:off x="10192181" y="3503084"/>
            <a:ext cx="1482961" cy="148296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9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92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99536" y="1727202"/>
            <a:ext cx="5460997" cy="1964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95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499536" y="1727202"/>
            <a:ext cx="2616197" cy="1964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344336" y="1727202"/>
            <a:ext cx="2616197" cy="1964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48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499536" y="1727202"/>
            <a:ext cx="3513664" cy="1964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83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368800" y="0"/>
            <a:ext cx="7823200" cy="6858000"/>
          </a:xfrm>
          <a:prstGeom prst="rect">
            <a:avLst/>
          </a:prstGeom>
        </p:spPr>
        <p:txBody>
          <a:bodyPr lIns="91422" tIns="45711" rIns="91422" bIns="45711" anchor="ctr"/>
          <a:lstStyle>
            <a:lvl1pPr marL="0" indent="0" algn="ctr">
              <a:buNone/>
              <a:defRPr sz="1333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1B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3805597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3805597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37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6311" y="3164630"/>
            <a:ext cx="6819991" cy="4020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08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303520" y="0"/>
            <a:ext cx="6888480" cy="6858000"/>
          </a:xfrm>
          <a:prstGeom prst="rect">
            <a:avLst/>
          </a:prstGeom>
        </p:spPr>
        <p:txBody>
          <a:bodyPr lIns="91422" tIns="45711" rIns="91422" bIns="45711" anchor="ctr">
            <a:normAutofit/>
          </a:bodyPr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9263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o We Ar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31916"/>
            <a:ext cx="4978400" cy="35221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978400" y="1631916"/>
            <a:ext cx="7213600" cy="3522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490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660525"/>
            <a:ext cx="12192000" cy="3122613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85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783138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0"/>
          </p:nvPr>
        </p:nvSpPr>
        <p:spPr>
          <a:xfrm>
            <a:off x="364067" y="1950665"/>
            <a:ext cx="5181599" cy="1547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5" name="Picture Placeholder 53"/>
          <p:cNvSpPr>
            <a:spLocks noGrp="1"/>
          </p:cNvSpPr>
          <p:nvPr>
            <p:ph type="pic" sz="quarter" idx="11"/>
          </p:nvPr>
        </p:nvSpPr>
        <p:spPr>
          <a:xfrm>
            <a:off x="6292271" y="1950665"/>
            <a:ext cx="5449457" cy="1547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2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8165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78174" y="1992322"/>
            <a:ext cx="1506211" cy="26587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23759" y="2116139"/>
            <a:ext cx="1400209" cy="24716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903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37000"/>
            <a:ext cx="12192000" cy="2921000"/>
          </a:xfrm>
          <a:prstGeom prst="rect">
            <a:avLst/>
          </a:prstGeom>
          <a:solidFill>
            <a:srgbClr val="1B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12189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937000"/>
          </a:xfrm>
          <a:prstGeom prst="rect">
            <a:avLst/>
          </a:prstGeom>
        </p:spPr>
        <p:txBody>
          <a:bodyPr lIns="91422" tIns="45711" rIns="91422" bIns="45711" anchor="ctr"/>
          <a:lstStyle>
            <a:lvl1pPr marL="0" indent="0" algn="ctr">
              <a:buNone/>
              <a:defRPr lang="en-US" sz="1067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4" y="4639049"/>
            <a:ext cx="10905239" cy="2809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buNone/>
              <a:defRPr lang="id-ID" sz="1400" b="0" kern="1200" dirty="0">
                <a:solidFill>
                  <a:schemeClr val="bg1">
                    <a:lumMod val="65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375" y="4194549"/>
            <a:ext cx="10905239" cy="44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09443" rtl="0" eaLnBrk="1" latinLnBrk="0" hangingPunct="1">
              <a:spcBef>
                <a:spcPct val="20000"/>
              </a:spcBef>
              <a:buFont typeface="Arial"/>
              <a:buNone/>
              <a:defRPr lang="id-ID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5099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8165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769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94554" y="4126327"/>
            <a:ext cx="878070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590609" y="4126327"/>
            <a:ext cx="878070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186664" y="4126327"/>
            <a:ext cx="878070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082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855133" y="5234843"/>
            <a:ext cx="688243" cy="688243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8" name="Rectangle 5"/>
          <p:cNvSpPr/>
          <p:nvPr userDrawn="1"/>
        </p:nvSpPr>
        <p:spPr>
          <a:xfrm>
            <a:off x="838200" y="1805843"/>
            <a:ext cx="3090333" cy="3327400"/>
          </a:xfrm>
          <a:custGeom>
            <a:avLst/>
            <a:gdLst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0 w 3464190"/>
              <a:gd name="connsiteY3" fmla="*/ 1003300 h 1003300"/>
              <a:gd name="connsiteX4" fmla="*/ 0 w 3464190"/>
              <a:gd name="connsiteY4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501650 w 3464190"/>
              <a:gd name="connsiteY3" fmla="*/ 996950 h 1003300"/>
              <a:gd name="connsiteX4" fmla="*/ 0 w 3464190"/>
              <a:gd name="connsiteY4" fmla="*/ 1003300 h 1003300"/>
              <a:gd name="connsiteX5" fmla="*/ 0 w 3464190"/>
              <a:gd name="connsiteY5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635000 w 3464190"/>
              <a:gd name="connsiteY3" fmla="*/ 996950 h 1003300"/>
              <a:gd name="connsiteX4" fmla="*/ 501650 w 3464190"/>
              <a:gd name="connsiteY4" fmla="*/ 996950 h 1003300"/>
              <a:gd name="connsiteX5" fmla="*/ 0 w 3464190"/>
              <a:gd name="connsiteY5" fmla="*/ 1003300 h 1003300"/>
              <a:gd name="connsiteX6" fmla="*/ 0 w 3464190"/>
              <a:gd name="connsiteY6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793750 w 3464190"/>
              <a:gd name="connsiteY3" fmla="*/ 990600 h 1003300"/>
              <a:gd name="connsiteX4" fmla="*/ 635000 w 3464190"/>
              <a:gd name="connsiteY4" fmla="*/ 996950 h 1003300"/>
              <a:gd name="connsiteX5" fmla="*/ 501650 w 3464190"/>
              <a:gd name="connsiteY5" fmla="*/ 996950 h 1003300"/>
              <a:gd name="connsiteX6" fmla="*/ 0 w 3464190"/>
              <a:gd name="connsiteY6" fmla="*/ 1003300 h 1003300"/>
              <a:gd name="connsiteX7" fmla="*/ 0 w 3464190"/>
              <a:gd name="connsiteY7" fmla="*/ 0 h 100330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793750 w 3464190"/>
              <a:gd name="connsiteY3" fmla="*/ 990600 h 1187450"/>
              <a:gd name="connsiteX4" fmla="*/ 501650 w 3464190"/>
              <a:gd name="connsiteY4" fmla="*/ 1187450 h 1187450"/>
              <a:gd name="connsiteX5" fmla="*/ 501650 w 3464190"/>
              <a:gd name="connsiteY5" fmla="*/ 996950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671223 w 3464190"/>
              <a:gd name="connsiteY3" fmla="*/ 1099374 h 1187450"/>
              <a:gd name="connsiteX4" fmla="*/ 501650 w 3464190"/>
              <a:gd name="connsiteY4" fmla="*/ 1187450 h 1187450"/>
              <a:gd name="connsiteX5" fmla="*/ 501650 w 3464190"/>
              <a:gd name="connsiteY5" fmla="*/ 996950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671223 w 3464190"/>
              <a:gd name="connsiteY3" fmla="*/ 1099374 h 1187450"/>
              <a:gd name="connsiteX4" fmla="*/ 501650 w 3464190"/>
              <a:gd name="connsiteY4" fmla="*/ 1187450 h 1187450"/>
              <a:gd name="connsiteX5" fmla="*/ 501649 w 3464190"/>
              <a:gd name="connsiteY5" fmla="*/ 1096659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22278 w 3486468"/>
              <a:gd name="connsiteY0" fmla="*/ 0 h 1187450"/>
              <a:gd name="connsiteX1" fmla="*/ 3486468 w 3486468"/>
              <a:gd name="connsiteY1" fmla="*/ 0 h 1187450"/>
              <a:gd name="connsiteX2" fmla="*/ 3486468 w 3486468"/>
              <a:gd name="connsiteY2" fmla="*/ 1003300 h 1187450"/>
              <a:gd name="connsiteX3" fmla="*/ 693501 w 3486468"/>
              <a:gd name="connsiteY3" fmla="*/ 1099374 h 1187450"/>
              <a:gd name="connsiteX4" fmla="*/ 523928 w 3486468"/>
              <a:gd name="connsiteY4" fmla="*/ 1187450 h 1187450"/>
              <a:gd name="connsiteX5" fmla="*/ 523927 w 3486468"/>
              <a:gd name="connsiteY5" fmla="*/ 1096659 h 1187450"/>
              <a:gd name="connsiteX6" fmla="*/ 0 w 3486468"/>
              <a:gd name="connsiteY6" fmla="*/ 1093945 h 1187450"/>
              <a:gd name="connsiteX7" fmla="*/ 22278 w 3486468"/>
              <a:gd name="connsiteY7" fmla="*/ 0 h 1187450"/>
              <a:gd name="connsiteX0" fmla="*/ 22278 w 3486468"/>
              <a:gd name="connsiteY0" fmla="*/ 0 h 1187450"/>
              <a:gd name="connsiteX1" fmla="*/ 3486468 w 3486468"/>
              <a:gd name="connsiteY1" fmla="*/ 0 h 1187450"/>
              <a:gd name="connsiteX2" fmla="*/ 3486468 w 3486468"/>
              <a:gd name="connsiteY2" fmla="*/ 1096967 h 1187450"/>
              <a:gd name="connsiteX3" fmla="*/ 693501 w 3486468"/>
              <a:gd name="connsiteY3" fmla="*/ 1099374 h 1187450"/>
              <a:gd name="connsiteX4" fmla="*/ 523928 w 3486468"/>
              <a:gd name="connsiteY4" fmla="*/ 1187450 h 1187450"/>
              <a:gd name="connsiteX5" fmla="*/ 523927 w 3486468"/>
              <a:gd name="connsiteY5" fmla="*/ 1096659 h 1187450"/>
              <a:gd name="connsiteX6" fmla="*/ 0 w 3486468"/>
              <a:gd name="connsiteY6" fmla="*/ 1093945 h 1187450"/>
              <a:gd name="connsiteX7" fmla="*/ 22278 w 3486468"/>
              <a:gd name="connsiteY7" fmla="*/ 0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6468" h="1187450">
                <a:moveTo>
                  <a:pt x="22278" y="0"/>
                </a:moveTo>
                <a:lnTo>
                  <a:pt x="3486468" y="0"/>
                </a:lnTo>
                <a:lnTo>
                  <a:pt x="3486468" y="1096967"/>
                </a:lnTo>
                <a:lnTo>
                  <a:pt x="693501" y="1099374"/>
                </a:lnTo>
                <a:lnTo>
                  <a:pt x="523928" y="1187450"/>
                </a:lnTo>
                <a:cubicBezTo>
                  <a:pt x="523928" y="1157186"/>
                  <a:pt x="523927" y="1126923"/>
                  <a:pt x="523927" y="1096659"/>
                </a:cubicBezTo>
                <a:lnTo>
                  <a:pt x="0" y="1093945"/>
                </a:lnTo>
                <a:lnTo>
                  <a:pt x="2227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그림 개체 틀 8"/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5234843"/>
            <a:ext cx="688243" cy="688243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3" name="Rectangle 5"/>
          <p:cNvSpPr/>
          <p:nvPr userDrawn="1"/>
        </p:nvSpPr>
        <p:spPr>
          <a:xfrm>
            <a:off x="4631267" y="1805843"/>
            <a:ext cx="3090333" cy="3327400"/>
          </a:xfrm>
          <a:custGeom>
            <a:avLst/>
            <a:gdLst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0 w 3464190"/>
              <a:gd name="connsiteY3" fmla="*/ 1003300 h 1003300"/>
              <a:gd name="connsiteX4" fmla="*/ 0 w 3464190"/>
              <a:gd name="connsiteY4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501650 w 3464190"/>
              <a:gd name="connsiteY3" fmla="*/ 996950 h 1003300"/>
              <a:gd name="connsiteX4" fmla="*/ 0 w 3464190"/>
              <a:gd name="connsiteY4" fmla="*/ 1003300 h 1003300"/>
              <a:gd name="connsiteX5" fmla="*/ 0 w 3464190"/>
              <a:gd name="connsiteY5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635000 w 3464190"/>
              <a:gd name="connsiteY3" fmla="*/ 996950 h 1003300"/>
              <a:gd name="connsiteX4" fmla="*/ 501650 w 3464190"/>
              <a:gd name="connsiteY4" fmla="*/ 996950 h 1003300"/>
              <a:gd name="connsiteX5" fmla="*/ 0 w 3464190"/>
              <a:gd name="connsiteY5" fmla="*/ 1003300 h 1003300"/>
              <a:gd name="connsiteX6" fmla="*/ 0 w 3464190"/>
              <a:gd name="connsiteY6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793750 w 3464190"/>
              <a:gd name="connsiteY3" fmla="*/ 990600 h 1003300"/>
              <a:gd name="connsiteX4" fmla="*/ 635000 w 3464190"/>
              <a:gd name="connsiteY4" fmla="*/ 996950 h 1003300"/>
              <a:gd name="connsiteX5" fmla="*/ 501650 w 3464190"/>
              <a:gd name="connsiteY5" fmla="*/ 996950 h 1003300"/>
              <a:gd name="connsiteX6" fmla="*/ 0 w 3464190"/>
              <a:gd name="connsiteY6" fmla="*/ 1003300 h 1003300"/>
              <a:gd name="connsiteX7" fmla="*/ 0 w 3464190"/>
              <a:gd name="connsiteY7" fmla="*/ 0 h 100330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793750 w 3464190"/>
              <a:gd name="connsiteY3" fmla="*/ 990600 h 1187450"/>
              <a:gd name="connsiteX4" fmla="*/ 501650 w 3464190"/>
              <a:gd name="connsiteY4" fmla="*/ 1187450 h 1187450"/>
              <a:gd name="connsiteX5" fmla="*/ 501650 w 3464190"/>
              <a:gd name="connsiteY5" fmla="*/ 996950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671223 w 3464190"/>
              <a:gd name="connsiteY3" fmla="*/ 1099374 h 1187450"/>
              <a:gd name="connsiteX4" fmla="*/ 501650 w 3464190"/>
              <a:gd name="connsiteY4" fmla="*/ 1187450 h 1187450"/>
              <a:gd name="connsiteX5" fmla="*/ 501650 w 3464190"/>
              <a:gd name="connsiteY5" fmla="*/ 996950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671223 w 3464190"/>
              <a:gd name="connsiteY3" fmla="*/ 1099374 h 1187450"/>
              <a:gd name="connsiteX4" fmla="*/ 501650 w 3464190"/>
              <a:gd name="connsiteY4" fmla="*/ 1187450 h 1187450"/>
              <a:gd name="connsiteX5" fmla="*/ 501649 w 3464190"/>
              <a:gd name="connsiteY5" fmla="*/ 1096659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22278 w 3486468"/>
              <a:gd name="connsiteY0" fmla="*/ 0 h 1187450"/>
              <a:gd name="connsiteX1" fmla="*/ 3486468 w 3486468"/>
              <a:gd name="connsiteY1" fmla="*/ 0 h 1187450"/>
              <a:gd name="connsiteX2" fmla="*/ 3486468 w 3486468"/>
              <a:gd name="connsiteY2" fmla="*/ 1003300 h 1187450"/>
              <a:gd name="connsiteX3" fmla="*/ 693501 w 3486468"/>
              <a:gd name="connsiteY3" fmla="*/ 1099374 h 1187450"/>
              <a:gd name="connsiteX4" fmla="*/ 523928 w 3486468"/>
              <a:gd name="connsiteY4" fmla="*/ 1187450 h 1187450"/>
              <a:gd name="connsiteX5" fmla="*/ 523927 w 3486468"/>
              <a:gd name="connsiteY5" fmla="*/ 1096659 h 1187450"/>
              <a:gd name="connsiteX6" fmla="*/ 0 w 3486468"/>
              <a:gd name="connsiteY6" fmla="*/ 1093945 h 1187450"/>
              <a:gd name="connsiteX7" fmla="*/ 22278 w 3486468"/>
              <a:gd name="connsiteY7" fmla="*/ 0 h 1187450"/>
              <a:gd name="connsiteX0" fmla="*/ 22278 w 3486468"/>
              <a:gd name="connsiteY0" fmla="*/ 0 h 1187450"/>
              <a:gd name="connsiteX1" fmla="*/ 3486468 w 3486468"/>
              <a:gd name="connsiteY1" fmla="*/ 0 h 1187450"/>
              <a:gd name="connsiteX2" fmla="*/ 3486468 w 3486468"/>
              <a:gd name="connsiteY2" fmla="*/ 1096967 h 1187450"/>
              <a:gd name="connsiteX3" fmla="*/ 693501 w 3486468"/>
              <a:gd name="connsiteY3" fmla="*/ 1099374 h 1187450"/>
              <a:gd name="connsiteX4" fmla="*/ 523928 w 3486468"/>
              <a:gd name="connsiteY4" fmla="*/ 1187450 h 1187450"/>
              <a:gd name="connsiteX5" fmla="*/ 523927 w 3486468"/>
              <a:gd name="connsiteY5" fmla="*/ 1096659 h 1187450"/>
              <a:gd name="connsiteX6" fmla="*/ 0 w 3486468"/>
              <a:gd name="connsiteY6" fmla="*/ 1093945 h 1187450"/>
              <a:gd name="connsiteX7" fmla="*/ 22278 w 3486468"/>
              <a:gd name="connsiteY7" fmla="*/ 0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6468" h="1187450">
                <a:moveTo>
                  <a:pt x="22278" y="0"/>
                </a:moveTo>
                <a:lnTo>
                  <a:pt x="3486468" y="0"/>
                </a:lnTo>
                <a:lnTo>
                  <a:pt x="3486468" y="1096967"/>
                </a:lnTo>
                <a:lnTo>
                  <a:pt x="693501" y="1099374"/>
                </a:lnTo>
                <a:lnTo>
                  <a:pt x="523928" y="1187450"/>
                </a:lnTo>
                <a:cubicBezTo>
                  <a:pt x="523928" y="1157186"/>
                  <a:pt x="523927" y="1126923"/>
                  <a:pt x="523927" y="1096659"/>
                </a:cubicBezTo>
                <a:lnTo>
                  <a:pt x="0" y="1093945"/>
                </a:lnTo>
                <a:lnTo>
                  <a:pt x="22278" y="0"/>
                </a:lnTo>
                <a:close/>
              </a:path>
            </a:pathLst>
          </a:custGeom>
          <a:noFill/>
          <a:ln w="12700">
            <a:solidFill>
              <a:srgbClr val="F4C3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2" hasCustomPrompt="1"/>
          </p:nvPr>
        </p:nvSpPr>
        <p:spPr>
          <a:xfrm>
            <a:off x="8398933" y="5234843"/>
            <a:ext cx="688243" cy="688243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67" dirty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5" name="Rectangle 5"/>
          <p:cNvSpPr/>
          <p:nvPr userDrawn="1"/>
        </p:nvSpPr>
        <p:spPr>
          <a:xfrm>
            <a:off x="8382000" y="1805843"/>
            <a:ext cx="3090333" cy="3327400"/>
          </a:xfrm>
          <a:custGeom>
            <a:avLst/>
            <a:gdLst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0 w 3464190"/>
              <a:gd name="connsiteY3" fmla="*/ 1003300 h 1003300"/>
              <a:gd name="connsiteX4" fmla="*/ 0 w 3464190"/>
              <a:gd name="connsiteY4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501650 w 3464190"/>
              <a:gd name="connsiteY3" fmla="*/ 996950 h 1003300"/>
              <a:gd name="connsiteX4" fmla="*/ 0 w 3464190"/>
              <a:gd name="connsiteY4" fmla="*/ 1003300 h 1003300"/>
              <a:gd name="connsiteX5" fmla="*/ 0 w 3464190"/>
              <a:gd name="connsiteY5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635000 w 3464190"/>
              <a:gd name="connsiteY3" fmla="*/ 996950 h 1003300"/>
              <a:gd name="connsiteX4" fmla="*/ 501650 w 3464190"/>
              <a:gd name="connsiteY4" fmla="*/ 996950 h 1003300"/>
              <a:gd name="connsiteX5" fmla="*/ 0 w 3464190"/>
              <a:gd name="connsiteY5" fmla="*/ 1003300 h 1003300"/>
              <a:gd name="connsiteX6" fmla="*/ 0 w 3464190"/>
              <a:gd name="connsiteY6" fmla="*/ 0 h 1003300"/>
              <a:gd name="connsiteX0" fmla="*/ 0 w 3464190"/>
              <a:gd name="connsiteY0" fmla="*/ 0 h 1003300"/>
              <a:gd name="connsiteX1" fmla="*/ 3464190 w 3464190"/>
              <a:gd name="connsiteY1" fmla="*/ 0 h 1003300"/>
              <a:gd name="connsiteX2" fmla="*/ 3464190 w 3464190"/>
              <a:gd name="connsiteY2" fmla="*/ 1003300 h 1003300"/>
              <a:gd name="connsiteX3" fmla="*/ 793750 w 3464190"/>
              <a:gd name="connsiteY3" fmla="*/ 990600 h 1003300"/>
              <a:gd name="connsiteX4" fmla="*/ 635000 w 3464190"/>
              <a:gd name="connsiteY4" fmla="*/ 996950 h 1003300"/>
              <a:gd name="connsiteX5" fmla="*/ 501650 w 3464190"/>
              <a:gd name="connsiteY5" fmla="*/ 996950 h 1003300"/>
              <a:gd name="connsiteX6" fmla="*/ 0 w 3464190"/>
              <a:gd name="connsiteY6" fmla="*/ 1003300 h 1003300"/>
              <a:gd name="connsiteX7" fmla="*/ 0 w 3464190"/>
              <a:gd name="connsiteY7" fmla="*/ 0 h 100330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793750 w 3464190"/>
              <a:gd name="connsiteY3" fmla="*/ 990600 h 1187450"/>
              <a:gd name="connsiteX4" fmla="*/ 501650 w 3464190"/>
              <a:gd name="connsiteY4" fmla="*/ 1187450 h 1187450"/>
              <a:gd name="connsiteX5" fmla="*/ 501650 w 3464190"/>
              <a:gd name="connsiteY5" fmla="*/ 996950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671223 w 3464190"/>
              <a:gd name="connsiteY3" fmla="*/ 1099374 h 1187450"/>
              <a:gd name="connsiteX4" fmla="*/ 501650 w 3464190"/>
              <a:gd name="connsiteY4" fmla="*/ 1187450 h 1187450"/>
              <a:gd name="connsiteX5" fmla="*/ 501650 w 3464190"/>
              <a:gd name="connsiteY5" fmla="*/ 996950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0 w 3464190"/>
              <a:gd name="connsiteY0" fmla="*/ 0 h 1187450"/>
              <a:gd name="connsiteX1" fmla="*/ 3464190 w 3464190"/>
              <a:gd name="connsiteY1" fmla="*/ 0 h 1187450"/>
              <a:gd name="connsiteX2" fmla="*/ 3464190 w 3464190"/>
              <a:gd name="connsiteY2" fmla="*/ 1003300 h 1187450"/>
              <a:gd name="connsiteX3" fmla="*/ 671223 w 3464190"/>
              <a:gd name="connsiteY3" fmla="*/ 1099374 h 1187450"/>
              <a:gd name="connsiteX4" fmla="*/ 501650 w 3464190"/>
              <a:gd name="connsiteY4" fmla="*/ 1187450 h 1187450"/>
              <a:gd name="connsiteX5" fmla="*/ 501649 w 3464190"/>
              <a:gd name="connsiteY5" fmla="*/ 1096659 h 1187450"/>
              <a:gd name="connsiteX6" fmla="*/ 0 w 3464190"/>
              <a:gd name="connsiteY6" fmla="*/ 1003300 h 1187450"/>
              <a:gd name="connsiteX7" fmla="*/ 0 w 3464190"/>
              <a:gd name="connsiteY7" fmla="*/ 0 h 1187450"/>
              <a:gd name="connsiteX0" fmla="*/ 22278 w 3486468"/>
              <a:gd name="connsiteY0" fmla="*/ 0 h 1187450"/>
              <a:gd name="connsiteX1" fmla="*/ 3486468 w 3486468"/>
              <a:gd name="connsiteY1" fmla="*/ 0 h 1187450"/>
              <a:gd name="connsiteX2" fmla="*/ 3486468 w 3486468"/>
              <a:gd name="connsiteY2" fmla="*/ 1003300 h 1187450"/>
              <a:gd name="connsiteX3" fmla="*/ 693501 w 3486468"/>
              <a:gd name="connsiteY3" fmla="*/ 1099374 h 1187450"/>
              <a:gd name="connsiteX4" fmla="*/ 523928 w 3486468"/>
              <a:gd name="connsiteY4" fmla="*/ 1187450 h 1187450"/>
              <a:gd name="connsiteX5" fmla="*/ 523927 w 3486468"/>
              <a:gd name="connsiteY5" fmla="*/ 1096659 h 1187450"/>
              <a:gd name="connsiteX6" fmla="*/ 0 w 3486468"/>
              <a:gd name="connsiteY6" fmla="*/ 1093945 h 1187450"/>
              <a:gd name="connsiteX7" fmla="*/ 22278 w 3486468"/>
              <a:gd name="connsiteY7" fmla="*/ 0 h 1187450"/>
              <a:gd name="connsiteX0" fmla="*/ 22278 w 3486468"/>
              <a:gd name="connsiteY0" fmla="*/ 0 h 1187450"/>
              <a:gd name="connsiteX1" fmla="*/ 3486468 w 3486468"/>
              <a:gd name="connsiteY1" fmla="*/ 0 h 1187450"/>
              <a:gd name="connsiteX2" fmla="*/ 3486468 w 3486468"/>
              <a:gd name="connsiteY2" fmla="*/ 1096967 h 1187450"/>
              <a:gd name="connsiteX3" fmla="*/ 693501 w 3486468"/>
              <a:gd name="connsiteY3" fmla="*/ 1099374 h 1187450"/>
              <a:gd name="connsiteX4" fmla="*/ 523928 w 3486468"/>
              <a:gd name="connsiteY4" fmla="*/ 1187450 h 1187450"/>
              <a:gd name="connsiteX5" fmla="*/ 523927 w 3486468"/>
              <a:gd name="connsiteY5" fmla="*/ 1096659 h 1187450"/>
              <a:gd name="connsiteX6" fmla="*/ 0 w 3486468"/>
              <a:gd name="connsiteY6" fmla="*/ 1093945 h 1187450"/>
              <a:gd name="connsiteX7" fmla="*/ 22278 w 3486468"/>
              <a:gd name="connsiteY7" fmla="*/ 0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6468" h="1187450">
                <a:moveTo>
                  <a:pt x="22278" y="0"/>
                </a:moveTo>
                <a:lnTo>
                  <a:pt x="3486468" y="0"/>
                </a:lnTo>
                <a:lnTo>
                  <a:pt x="3486468" y="1096967"/>
                </a:lnTo>
                <a:lnTo>
                  <a:pt x="693501" y="1099374"/>
                </a:lnTo>
                <a:lnTo>
                  <a:pt x="523928" y="1187450"/>
                </a:lnTo>
                <a:cubicBezTo>
                  <a:pt x="523928" y="1157186"/>
                  <a:pt x="523927" y="1126923"/>
                  <a:pt x="523927" y="1096659"/>
                </a:cubicBezTo>
                <a:lnTo>
                  <a:pt x="0" y="1093945"/>
                </a:lnTo>
                <a:lnTo>
                  <a:pt x="22278" y="0"/>
                </a:lnTo>
                <a:close/>
              </a:path>
            </a:pathLst>
          </a:custGeom>
          <a:noFill/>
          <a:ln w="12700">
            <a:solidFill>
              <a:schemeClr val="accent5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6400800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364067" y="1183118"/>
            <a:ext cx="6400800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rgbClr val="FFFFFF">
                    <a:alpha val="70000"/>
                  </a:srgb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519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26"/>
          </p:nvPr>
        </p:nvSpPr>
        <p:spPr>
          <a:xfrm>
            <a:off x="787400" y="2050382"/>
            <a:ext cx="3822700" cy="3434882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5219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906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97761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2728080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449970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30"/>
          </p:nvPr>
        </p:nvSpPr>
        <p:spPr>
          <a:xfrm>
            <a:off x="6258082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31"/>
          </p:nvPr>
        </p:nvSpPr>
        <p:spPr>
          <a:xfrm>
            <a:off x="801200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32"/>
          </p:nvPr>
        </p:nvSpPr>
        <p:spPr>
          <a:xfrm>
            <a:off x="9791164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60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81400" y="1770567"/>
            <a:ext cx="9829200" cy="436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0" name="Google Shape;4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507928" y="-731250"/>
            <a:ext cx="977735" cy="330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039532" y="5104985"/>
            <a:ext cx="1046533" cy="2055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4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6259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4156912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18822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2181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8957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5001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6695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365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457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637281" y="2159623"/>
            <a:ext cx="2536090" cy="339193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173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3378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02404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486903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22674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1736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14474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5769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3181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77253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6428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448926" y="1951957"/>
            <a:ext cx="5428281" cy="4455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84565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13466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03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ple 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48344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6400800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6400800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rgbClr val="FFFFFF">
                    <a:alpha val="70000"/>
                  </a:srgb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919663" y="1304925"/>
            <a:ext cx="2505075" cy="4421188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ing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467" y="1735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039661" y="1735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70856" y="1735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102051" y="1735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133245" y="1735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10164440" y="1735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467" y="3271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2039661" y="3271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4070856" y="3271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02051" y="3271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133245" y="3271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10164440" y="3271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5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ing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468" y="1727201"/>
            <a:ext cx="6093581" cy="4615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102051" y="1727201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133245" y="1727201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10164440" y="1727201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02051" y="3263201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133245" y="3263201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10164440" y="3263201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6102051" y="4807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8133245" y="4807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10164440" y="4807668"/>
            <a:ext cx="2027808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47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ing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99537" y="1727202"/>
            <a:ext cx="5351177" cy="3386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271869" y="1727202"/>
            <a:ext cx="5351177" cy="3386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1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499599" y="5206740"/>
            <a:ext cx="5351115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 Work Name</a:t>
            </a:r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38" hasCustomPrompt="1"/>
          </p:nvPr>
        </p:nvSpPr>
        <p:spPr>
          <a:xfrm>
            <a:off x="499599" y="5435339"/>
            <a:ext cx="5351115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6271868" y="5206740"/>
            <a:ext cx="5351115" cy="38106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Work Name</a:t>
            </a:r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6271868" y="5435339"/>
            <a:ext cx="5351115" cy="313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67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Arial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Responsibility 1</a:t>
            </a:r>
            <a:endParaRPr lang="ko-KR" alt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84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77B1AD-D523-4C0D-8362-A7CFF4E8650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B9E821-CB41-4557-879C-24BFC1EF65F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9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8" r:id="rId27"/>
    <p:sldLayoutId id="2147483799" r:id="rId28"/>
    <p:sldLayoutId id="2147483800" r:id="rId29"/>
    <p:sldLayoutId id="2147483801" r:id="rId30"/>
    <p:sldLayoutId id="214748380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404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796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doi.org/https:/doi.org/10.4324/978020395281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doi.org/10.1177/09593543231176542" TargetMode="External"/><Relationship Id="rId5" Type="http://schemas.openxmlformats.org/officeDocument/2006/relationships/hyperlink" Target="https://doi.org/10.1037/h0075224" TargetMode="External"/><Relationship Id="rId4" Type="http://schemas.openxmlformats.org/officeDocument/2006/relationships/hyperlink" Target="https://db.rsu.lv/login?url=https://www.proquest.com/dissertations-theses/using-imaginative-literature-narrative-art/docview/2833524711/se-2?accountid=3299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00-6E07-430D-A142-17D0FBB51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Mītu pielietojums mākslu terapijā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DE0F-945D-4BA1-AE1E-9AB569A64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8660"/>
            <a:ext cx="4211783" cy="461915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Anita Bernāne,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prof. Dr. psych. Kristīne Mārtinsone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D9FB8-7A4F-FFA4-DA7E-6820B3FD1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15" y="311476"/>
            <a:ext cx="1681315" cy="100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 descr="A spider web with dew on it&#10;&#10;Description automatically generated">
            <a:extLst>
              <a:ext uri="{FF2B5EF4-FFF2-40B4-BE49-F238E27FC236}">
                <a16:creationId xmlns:a16="http://schemas.microsoft.com/office/drawing/2014/main" id="{5FDDEC97-F940-A266-FFA0-B23DED6619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9" b="27781"/>
          <a:stretch/>
        </p:blipFill>
        <p:spPr>
          <a:xfrm>
            <a:off x="5612948" y="3801407"/>
            <a:ext cx="5740852" cy="237555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0CA65-3A25-C8D9-DB28-83E74DD897D6}"/>
              </a:ext>
            </a:extLst>
          </p:cNvPr>
          <p:cNvSpPr txBox="1"/>
          <p:nvPr/>
        </p:nvSpPr>
        <p:spPr>
          <a:xfrm>
            <a:off x="6708661" y="6220698"/>
            <a:ext cx="354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Generated with AI</a:t>
            </a:r>
            <a:r>
              <a:rPr lang="lv-LV" sz="1000" dirty="0"/>
              <a:t>,</a:t>
            </a:r>
            <a:r>
              <a:rPr lang="en-US" sz="1000" dirty="0"/>
              <a:t> December 2, 2023</a:t>
            </a:r>
          </a:p>
        </p:txBody>
      </p:sp>
    </p:spTree>
    <p:extLst>
      <p:ext uri="{BB962C8B-B14F-4D97-AF65-F5344CB8AC3E}">
        <p14:creationId xmlns:p14="http://schemas.microsoft.com/office/powerpoint/2010/main" val="17573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3818E-4AE2-7B7C-FE00-7332033F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563449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Drāmas terapijas metodes/tehnikas, </a:t>
            </a:r>
            <a:b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kas ietver mītu elementus</a:t>
            </a:r>
            <a:endParaRPr lang="en-US" sz="44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pider web with dew on it&#10;&#10;Description automatically generated">
            <a:extLst>
              <a:ext uri="{FF2B5EF4-FFF2-40B4-BE49-F238E27FC236}">
                <a16:creationId xmlns:a16="http://schemas.microsoft.com/office/drawing/2014/main" id="{B85CBB21-09CD-300A-6E01-23C7CF9C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6880610" y="1143819"/>
            <a:ext cx="4737650" cy="4592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76F4C-3A52-FB76-4415-7D5122050D3D}"/>
              </a:ext>
            </a:extLst>
          </p:cNvPr>
          <p:cNvSpPr txBox="1"/>
          <p:nvPr/>
        </p:nvSpPr>
        <p:spPr>
          <a:xfrm>
            <a:off x="781877" y="2239617"/>
            <a:ext cx="5246181" cy="65652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Meklējot Dievieti sevī, </a:t>
            </a:r>
            <a:r>
              <a:rPr kumimoji="0" lang="lv-LV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tajā skaitā, </a:t>
            </a:r>
            <a:r>
              <a:rPr kumimoji="0" lang="lv-LV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palūkojoties </a:t>
            </a:r>
            <a:r>
              <a:rPr kumimoji="0" lang="lv-LV" b="0" i="1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kumimoji="0" lang="lv-LV" b="0" i="1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 savām dažādajām lomām”.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2D0E9-B4E3-04C0-D5B1-B4214691A34C}"/>
              </a:ext>
            </a:extLst>
          </p:cNvPr>
          <p:cNvSpPr txBox="1"/>
          <p:nvPr/>
        </p:nvSpPr>
        <p:spPr>
          <a:xfrm>
            <a:off x="781877" y="3241471"/>
            <a:ext cx="5246181" cy="147732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18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Izspēlējot mītu </a:t>
            </a:r>
            <a:r>
              <a:rPr lang="lv-LV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darbā ar </a:t>
            </a:r>
            <a:r>
              <a:rPr lang="lv-LV" sz="18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grupu</a:t>
            </a:r>
            <a:r>
              <a:rPr lang="lv-LV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dalībniekus aicina </a:t>
            </a:r>
            <a:r>
              <a:rPr lang="lv-LV" sz="18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“padomāt par vienu grūtu tēmu</a:t>
            </a:r>
            <a:r>
              <a:rPr lang="en-US" sz="18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lv-LV" sz="18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jaut</a:t>
            </a:r>
            <a:r>
              <a:rPr lang="lv-LV" sz="18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ā</a:t>
            </a:r>
            <a:r>
              <a:rPr lang="en-US" sz="1800" i="1" kern="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jumu</a:t>
            </a:r>
            <a:r>
              <a:rPr lang="lv-LV" sz="18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šajā brīdī, tad seko mīta lasījums, lomu sadale, mīta izspēle, atlomošana un noslēdzošā refleksija, atgriežoties pie jautājuma”.</a:t>
            </a:r>
          </a:p>
        </p:txBody>
      </p:sp>
    </p:spTree>
    <p:extLst>
      <p:ext uri="{BB962C8B-B14F-4D97-AF65-F5344CB8AC3E}">
        <p14:creationId xmlns:p14="http://schemas.microsoft.com/office/powerpoint/2010/main" val="393799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E2C1D-5A11-BE61-2C55-2F40F4A9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186284"/>
            <a:ext cx="4267200" cy="5514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defRPr/>
            </a:pPr>
            <a:br>
              <a:rPr lang="en-US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Izmantoto</a:t>
            </a: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avotu</a:t>
            </a:r>
            <a:r>
              <a:rPr 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saraksts</a:t>
            </a:r>
            <a:b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spider web with dew on it&#10;&#10;Description automatically generated">
            <a:extLst>
              <a:ext uri="{FF2B5EF4-FFF2-40B4-BE49-F238E27FC236}">
                <a16:creationId xmlns:a16="http://schemas.microsoft.com/office/drawing/2014/main" id="{5D9DE32F-EE8C-5032-7BBE-C685DA74E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r="24878"/>
          <a:stretch/>
        </p:blipFill>
        <p:spPr>
          <a:xfrm>
            <a:off x="0" y="0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89F6B-6AD5-69A3-FC1C-000282A3AFDC}"/>
              </a:ext>
            </a:extLst>
          </p:cNvPr>
          <p:cNvSpPr txBox="1"/>
          <p:nvPr/>
        </p:nvSpPr>
        <p:spPr>
          <a:xfrm>
            <a:off x="3303276" y="737755"/>
            <a:ext cx="5193027" cy="68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Bowlby, R. (2009). Freud’s Classical Mythologies. </a:t>
            </a:r>
            <a:r>
              <a:rPr lang="lv-LV" sz="11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Freudian Mythologies: Greek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1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Tragedy and Modern Identities</a:t>
            </a:r>
            <a:r>
              <a:rPr lang="lv-LV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Oxford University Press. </a:t>
            </a:r>
            <a:r>
              <a:rPr lang="lv-LV" sz="11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https://doi.org/10.1093/acprof:oso/9780199566228.003.0002</a:t>
            </a:r>
            <a:r>
              <a:rPr lang="en-US" sz="11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Braun, V., &amp; Clarke, V. (2006). Using thematic analysis in psychology. Qualitative Research in Psychology, 3(2), 77-101. </a:t>
            </a:r>
            <a:r>
              <a:rPr lang="en-US" sz="11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https://doi.org/10.1191/1478088706qp063oa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Corin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D. (2023). Using Imaginative Literature in Narrative Art Therapy to Promote Self-Awareness: A Heuristic Self-Study [M.P.S., Pratt Institute]. </a:t>
            </a:r>
            <a:r>
              <a:rPr lang="en-US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https://db.rsu.lv/login?url=https://www.proquest.com/dissertations-theses/using-imaginative-literature-narrative-art/docview/2833524711/se-2?accountid=32994</a:t>
            </a:r>
            <a:endParaRPr lang="en-US" sz="1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Liamputtong, P. (2019). Handbook of Research Methods in Health Social Sciences. Springer Singapore. </a:t>
            </a:r>
            <a:r>
              <a:rPr lang="en-US" sz="11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https://doi.org/10.1007/978-981-10-5251-4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Mead, G. H. (1906). The imagination in Wundt's treatment of myth and religion. Psychological Bulletin, 3(12), 393-399. </a:t>
            </a:r>
            <a:r>
              <a:rPr lang="en-US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https://doi.org/10.1037/h0075224</a:t>
            </a:r>
            <a:endParaRPr lang="en-US" sz="1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Powell, B. B. (2012). Classical myth. Pearson.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Rodax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Mihalits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S., &amp;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Valsiner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(2023). Wundt’s logic: Old resource for new ideas. Theory &amp; Psychology, 33(5), 642-660. </a:t>
            </a:r>
            <a:r>
              <a:rPr lang="en-US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https://doi.org/10.1177/09593543231176542</a:t>
            </a:r>
            <a:endParaRPr lang="en-US" sz="1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Segal, R. A. (2003). Psychoanalyzing Myth: From Freud to Winnicott. Teaching Freud. Oxford University Press. </a:t>
            </a:r>
            <a:r>
              <a:rPr lang="en-US" sz="11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https://doi.org/10.1093/oso/9780195157680.003.0009 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Segal, R. A. (2020). Jung on Mythology.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Princeston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 Press.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Walker, S. (1995). Jung and the Jungians on Myth. Routledge. </a:t>
            </a:r>
            <a:r>
              <a:rPr lang="en-US" sz="1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https://doi.org/https://doi.org/10.4324/9780203952818</a:t>
            </a:r>
            <a:endParaRPr lang="en-US" sz="11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aleway" pitchFamily="2" charset="0"/>
              <a:ea typeface="Calibri" panose="020F050202020403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70C0"/>
              </a:solidFill>
              <a:latin typeface="Raleway" pitchFamily="2" charset="0"/>
              <a:ea typeface="Calibri" panose="020F050202020403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effectLst/>
              <a:latin typeface="Raleway" pitchFamily="2" charset="0"/>
              <a:ea typeface="Calibri" panose="020F050202020403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5" name="Picture 4" descr="A spider web with dew on it&#10;&#10;Description automatically generated">
            <a:extLst>
              <a:ext uri="{FF2B5EF4-FFF2-40B4-BE49-F238E27FC236}">
                <a16:creationId xmlns:a16="http://schemas.microsoft.com/office/drawing/2014/main" id="{515D9CD2-1F63-BE44-D749-0E25DF1B9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49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191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CF1D9-DA90-9084-BFD0-C2BFD1CE7AF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E14F01"/>
                </a:solidFill>
                <a:latin typeface="+mj-lt"/>
                <a:ea typeface="+mj-ea"/>
                <a:cs typeface="Times New Roman" panose="02020603050405020304" pitchFamily="18" charset="0"/>
              </a:rPr>
              <a:t>Paldies</a:t>
            </a:r>
            <a:r>
              <a:rPr lang="en-US" sz="3200" b="1" dirty="0">
                <a:solidFill>
                  <a:srgbClr val="E14F01"/>
                </a:solidFill>
                <a:latin typeface="+mj-lt"/>
                <a:ea typeface="+mj-ea"/>
                <a:cs typeface="Times New Roman" panose="02020603050405020304" pitchFamily="18" charset="0"/>
              </a:rPr>
              <a:t> par </a:t>
            </a:r>
            <a:r>
              <a:rPr lang="en-US" sz="3200" b="1" dirty="0" err="1">
                <a:solidFill>
                  <a:srgbClr val="E14F01"/>
                </a:solidFill>
                <a:latin typeface="+mj-lt"/>
                <a:ea typeface="+mj-ea"/>
                <a:cs typeface="Times New Roman" panose="02020603050405020304" pitchFamily="18" charset="0"/>
              </a:rPr>
              <a:t>uzmanību</a:t>
            </a:r>
            <a:r>
              <a:rPr lang="en-US" sz="3200" b="1" dirty="0">
                <a:solidFill>
                  <a:srgbClr val="E14F01"/>
                </a:solidFill>
                <a:latin typeface="+mj-lt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 descr="A spider web with dew on it&#10;&#10;Description automatically generated">
            <a:extLst>
              <a:ext uri="{FF2B5EF4-FFF2-40B4-BE49-F238E27FC236}">
                <a16:creationId xmlns:a16="http://schemas.microsoft.com/office/drawing/2014/main" id="{73A8BADB-A85B-A0A9-0491-E81EED74A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9" b="27781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3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BFDB7-1A16-589A-6B11-EF4C634B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9D9EF-EED2-3471-2470-E739060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0"/>
            <a:ext cx="5436703" cy="7454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defRPr/>
            </a:pP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lv-LV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Mītu pielietojums mākslu terapijā</a:t>
            </a:r>
            <a:endParaRPr 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pider web with dew on it&#10;&#10;Description automatically generated">
            <a:extLst>
              <a:ext uri="{FF2B5EF4-FFF2-40B4-BE49-F238E27FC236}">
                <a16:creationId xmlns:a16="http://schemas.microsoft.com/office/drawing/2014/main" id="{BBB59629-569F-8BA8-0F78-692B5F3C9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r="24878"/>
          <a:stretch/>
        </p:blipFill>
        <p:spPr>
          <a:xfrm>
            <a:off x="1" y="0"/>
            <a:ext cx="3101010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spider web with water droplets&#10;&#10;Description automatically generated">
            <a:extLst>
              <a:ext uri="{FF2B5EF4-FFF2-40B4-BE49-F238E27FC236}">
                <a16:creationId xmlns:a16="http://schemas.microsoft.com/office/drawing/2014/main" id="{7924CB1E-C507-08D5-BB27-4752625D3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r="49388"/>
          <a:stretch/>
        </p:blipFill>
        <p:spPr>
          <a:xfrm>
            <a:off x="9090991" y="10"/>
            <a:ext cx="3101009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9B8CC-94BE-9C63-36FF-FE9089E3744D}"/>
              </a:ext>
            </a:extLst>
          </p:cNvPr>
          <p:cNvSpPr txBox="1"/>
          <p:nvPr/>
        </p:nvSpPr>
        <p:spPr>
          <a:xfrm>
            <a:off x="3116520" y="1216394"/>
            <a:ext cx="54367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Mīti pētīti no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psiholoģiskā skatpunkta </a:t>
            </a:r>
            <a:r>
              <a:rPr lang="lv-LV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(Bowlby, 2009; Mead, 1906; Rodax et al., 2023; Segal, 2003; Segal, 2020; Walker, 1995).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86C38-1171-6E61-2FBD-8372A32CD92E}"/>
              </a:ext>
            </a:extLst>
          </p:cNvPr>
          <p:cNvSpPr txBox="1"/>
          <p:nvPr/>
        </p:nvSpPr>
        <p:spPr>
          <a:xfrm>
            <a:off x="3066933" y="3025423"/>
            <a:ext cx="55358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Mākslu terapijas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attīstības tendences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uzsvars uz terapiju, kas ir pielāgota klienta/pacienta kultūrvidei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2023)</a:t>
            </a:r>
            <a:r>
              <a:rPr lang="lv-LV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D8EBA-7665-17E6-77DD-8D2960E2B0E8}"/>
              </a:ext>
            </a:extLst>
          </p:cNvPr>
          <p:cNvSpPr txBox="1"/>
          <p:nvPr/>
        </p:nvSpPr>
        <p:spPr>
          <a:xfrm>
            <a:off x="3116520" y="2225962"/>
            <a:ext cx="4962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Mīti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palīdz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veidot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saikni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 pagātnes pieredzi </a:t>
            </a:r>
            <a:r>
              <a:rPr lang="lv-LV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(Powell, 2012).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7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web with dew on it&#10;&#10;Description automatically generated">
            <a:extLst>
              <a:ext uri="{FF2B5EF4-FFF2-40B4-BE49-F238E27FC236}">
                <a16:creationId xmlns:a16="http://schemas.microsoft.com/office/drawing/2014/main" id="{515D9CD2-1F63-BE44-D749-0E25DF1B9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r="9091" b="30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655D1B-69A2-D81C-790E-F1DF2B98F82E}"/>
              </a:ext>
            </a:extLst>
          </p:cNvPr>
          <p:cNvSpPr/>
          <p:nvPr/>
        </p:nvSpPr>
        <p:spPr>
          <a:xfrm>
            <a:off x="3791772" y="1793025"/>
            <a:ext cx="4502151" cy="450215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38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236DE0-1A92-A6D3-4DF9-EC76C6608C5B}"/>
              </a:ext>
            </a:extLst>
          </p:cNvPr>
          <p:cNvSpPr txBox="1">
            <a:spLocks/>
          </p:cNvSpPr>
          <p:nvPr/>
        </p:nvSpPr>
        <p:spPr>
          <a:xfrm>
            <a:off x="524708" y="370147"/>
            <a:ext cx="12845849" cy="234525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Secīgais jaukto pētījumu dizains – divi pētījuma posmi</a:t>
            </a:r>
          </a:p>
          <a:p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Pētījuma jautājums: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Kā mākslas terapeiti Latvijā apraksta pieredzi </a:t>
            </a:r>
          </a:p>
          <a:p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darbā ar mītiem?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F60DA6-2B1E-190A-26BB-02825E616A64}"/>
              </a:ext>
            </a:extLst>
          </p:cNvPr>
          <p:cNvGrpSpPr/>
          <p:nvPr/>
        </p:nvGrpSpPr>
        <p:grpSpPr>
          <a:xfrm>
            <a:off x="7876621" y="3271739"/>
            <a:ext cx="676218" cy="676218"/>
            <a:chOff x="6419703" y="1241075"/>
            <a:chExt cx="512233" cy="5122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CF20A9-427F-C257-12AC-A7D7C9BE9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703" y="1241075"/>
              <a:ext cx="512233" cy="51223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28FF00-959D-496E-E6A3-CD12C745B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341" y="1274565"/>
              <a:ext cx="440267" cy="4402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762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5985E-59A0-5385-20DD-E98514D99874}"/>
              </a:ext>
            </a:extLst>
          </p:cNvPr>
          <p:cNvGrpSpPr/>
          <p:nvPr/>
        </p:nvGrpSpPr>
        <p:grpSpPr>
          <a:xfrm>
            <a:off x="4181006" y="1939223"/>
            <a:ext cx="676218" cy="676218"/>
            <a:chOff x="6419703" y="1241075"/>
            <a:chExt cx="512233" cy="51223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4473FAA-BB45-F828-5062-3907F173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703" y="1241075"/>
              <a:ext cx="512233" cy="51223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CCF4AC-1F36-E37E-E3C4-F0B56285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84" y="1277058"/>
              <a:ext cx="440267" cy="4402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288712-49C9-B8BF-EAEF-1DD88E98DDDD}"/>
              </a:ext>
            </a:extLst>
          </p:cNvPr>
          <p:cNvGrpSpPr/>
          <p:nvPr/>
        </p:nvGrpSpPr>
        <p:grpSpPr>
          <a:xfrm>
            <a:off x="3489781" y="3194504"/>
            <a:ext cx="676218" cy="676218"/>
            <a:chOff x="6419703" y="1241075"/>
            <a:chExt cx="512233" cy="51223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EFA200-E7B1-A100-861A-B6B3F4DE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703" y="1241075"/>
              <a:ext cx="512233" cy="5122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7801D-B48F-38B8-1E43-C9AFA644A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84" y="1277058"/>
              <a:ext cx="440267" cy="4402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43895F-E26C-9C11-E673-4184B33B6824}"/>
              </a:ext>
            </a:extLst>
          </p:cNvPr>
          <p:cNvGrpSpPr/>
          <p:nvPr/>
        </p:nvGrpSpPr>
        <p:grpSpPr>
          <a:xfrm>
            <a:off x="3712976" y="4310313"/>
            <a:ext cx="676218" cy="676218"/>
            <a:chOff x="6419703" y="1241075"/>
            <a:chExt cx="512233" cy="51223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8C0006-4A47-FBD8-08F3-3A51085D2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703" y="1241075"/>
              <a:ext cx="512233" cy="51223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47C537-408A-2849-B709-6D6CA9A8D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86" y="1266463"/>
              <a:ext cx="440267" cy="4402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605A2B-0513-8892-CD3C-42EF505704C6}"/>
              </a:ext>
            </a:extLst>
          </p:cNvPr>
          <p:cNvGrpSpPr/>
          <p:nvPr/>
        </p:nvGrpSpPr>
        <p:grpSpPr>
          <a:xfrm>
            <a:off x="7216179" y="1898868"/>
            <a:ext cx="676218" cy="676218"/>
            <a:chOff x="6419703" y="1241075"/>
            <a:chExt cx="512233" cy="51223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103932E-4E53-398A-D05C-3B8F9171C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703" y="1241075"/>
              <a:ext cx="512233" cy="51223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  <a:effectLst>
              <a:outerShdw blurRad="88900" dist="381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6EA3C1-5545-3D81-2346-63CE13F6B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84" y="1275281"/>
              <a:ext cx="440267" cy="4402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76200" dist="381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ker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Line 23">
            <a:extLst>
              <a:ext uri="{FF2B5EF4-FFF2-40B4-BE49-F238E27FC236}">
                <a16:creationId xmlns:a16="http://schemas.microsoft.com/office/drawing/2014/main" id="{F60DAEE9-E35A-E696-A9BA-9F785B760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9124" y="3549415"/>
            <a:ext cx="2047227" cy="0"/>
          </a:xfrm>
          <a:prstGeom prst="line">
            <a:avLst/>
          </a:prstGeom>
          <a:noFill/>
          <a:ln w="19050" cap="flat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76F16D-120C-BF61-E078-7F5A23FF15AB}"/>
              </a:ext>
            </a:extLst>
          </p:cNvPr>
          <p:cNvSpPr txBox="1"/>
          <p:nvPr/>
        </p:nvSpPr>
        <p:spPr>
          <a:xfrm>
            <a:off x="8482764" y="3634538"/>
            <a:ext cx="288459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induktīva tematiskā analīze (Braun &amp; </a:t>
            </a:r>
            <a:r>
              <a:rPr lang="lv-LV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2006), izmantojot datu analīzes programmu </a:t>
            </a:r>
            <a:r>
              <a:rPr lang="lv-LV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A1B246-B8FD-167B-F853-21805CC682C1}"/>
              </a:ext>
            </a:extLst>
          </p:cNvPr>
          <p:cNvSpPr txBox="1"/>
          <p:nvPr/>
        </p:nvSpPr>
        <p:spPr>
          <a:xfrm>
            <a:off x="8442114" y="3173494"/>
            <a:ext cx="202339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219170"/>
            <a:r>
              <a:rPr lang="en-US" sz="1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 </a:t>
            </a:r>
            <a:r>
              <a:rPr lang="en-US" sz="14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analīze</a:t>
            </a:r>
            <a:endParaRPr lang="en-US" sz="1400" b="1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606D72-9CCA-8E55-D745-45934217BCDC}"/>
              </a:ext>
            </a:extLst>
          </p:cNvPr>
          <p:cNvSpPr txBox="1"/>
          <p:nvPr/>
        </p:nvSpPr>
        <p:spPr>
          <a:xfrm>
            <a:off x="7795989" y="1781363"/>
            <a:ext cx="2926636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lv-LV" sz="14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Procedūra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4650CBBC-68A7-CFA6-152F-999BB0BA2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5691" y="4796698"/>
            <a:ext cx="2047227" cy="0"/>
          </a:xfrm>
          <a:prstGeom prst="line">
            <a:avLst/>
          </a:prstGeom>
          <a:noFill/>
          <a:ln w="19050" cap="flat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624026-A152-FC08-4FCD-F156570C4630}"/>
              </a:ext>
            </a:extLst>
          </p:cNvPr>
          <p:cNvSpPr txBox="1"/>
          <p:nvPr/>
        </p:nvSpPr>
        <p:spPr>
          <a:xfrm>
            <a:off x="548162" y="4972017"/>
            <a:ext cx="3771333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Mākslas terapeiti: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savā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profesionālajā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darbībā ir pielietojuši mītus;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pārstāv atšķirīgas mākslu terapijas 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specializācijas (drāmas, deju un kustību, vizuālās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mākslas un mūzikas terapijas specializācijas);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ir sertificēti vai diplomēti profesionālo asociāciju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biedri (LDTA, LDKTA, LMTA, LMTA).</a:t>
            </a:r>
          </a:p>
          <a:p>
            <a:pPr algn="r"/>
            <a:r>
              <a:rPr lang="en-IN" sz="11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. </a:t>
            </a:r>
            <a:endParaRPr lang="en-US" sz="1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E71D07-A8A2-AC2A-3C5E-343D5FFB888C}"/>
              </a:ext>
            </a:extLst>
          </p:cNvPr>
          <p:cNvSpPr txBox="1"/>
          <p:nvPr/>
        </p:nvSpPr>
        <p:spPr>
          <a:xfrm>
            <a:off x="482585" y="4410726"/>
            <a:ext cx="322537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219170"/>
            <a:r>
              <a:rPr lang="lv-LV" sz="1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Iekļaušanas/izslēgšanas kritēriji: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4752EC3D-8DFD-924B-3F2E-1EA041FA2D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3648" y="3429000"/>
            <a:ext cx="2075185" cy="0"/>
          </a:xfrm>
          <a:prstGeom prst="line">
            <a:avLst/>
          </a:prstGeom>
          <a:noFill/>
          <a:ln w="19050" cap="flat">
            <a:solidFill>
              <a:schemeClr val="accent5">
                <a:lumMod val="50000"/>
              </a:scheme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91F370-7BBE-1E99-A817-76FD58E726AD}"/>
              </a:ext>
            </a:extLst>
          </p:cNvPr>
          <p:cNvSpPr txBox="1"/>
          <p:nvPr/>
        </p:nvSpPr>
        <p:spPr>
          <a:xfrm>
            <a:off x="696793" y="3508218"/>
            <a:ext cx="288459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mākslas terapeiti (n=11).</a:t>
            </a:r>
            <a:r>
              <a:rPr lang="en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E86D01-7BBB-CEA7-DD7C-473A2C99DAFF}"/>
              </a:ext>
            </a:extLst>
          </p:cNvPr>
          <p:cNvSpPr txBox="1"/>
          <p:nvPr/>
        </p:nvSpPr>
        <p:spPr>
          <a:xfrm>
            <a:off x="892811" y="3104702"/>
            <a:ext cx="268184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219170"/>
            <a:r>
              <a:rPr lang="lv-LV" sz="14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Pētījuma izlase (dalībnieki):</a:t>
            </a:r>
          </a:p>
        </p:txBody>
      </p:sp>
      <p:sp>
        <p:nvSpPr>
          <p:cNvPr id="46" name="Line 23">
            <a:extLst>
              <a:ext uri="{FF2B5EF4-FFF2-40B4-BE49-F238E27FC236}">
                <a16:creationId xmlns:a16="http://schemas.microsoft.com/office/drawing/2014/main" id="{28ADD737-B3EF-CBC6-49D6-71AF438A0B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0635" y="2127886"/>
            <a:ext cx="2047227" cy="0"/>
          </a:xfrm>
          <a:prstGeom prst="line">
            <a:avLst/>
          </a:prstGeom>
          <a:noFill/>
          <a:ln w="19050" cap="flat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1DBA67-072D-F658-7332-1DD9171AA26D}"/>
              </a:ext>
            </a:extLst>
          </p:cNvPr>
          <p:cNvSpPr txBox="1"/>
          <p:nvPr/>
        </p:nvSpPr>
        <p:spPr>
          <a:xfrm>
            <a:off x="892812" y="2149204"/>
            <a:ext cx="3126850" cy="446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individuālas daļēji strukturētas intervijas.</a:t>
            </a:r>
          </a:p>
          <a:p>
            <a:pPr algn="r"/>
            <a:r>
              <a:rPr lang="en-IN" sz="11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</a:rPr>
              <a:t>. </a:t>
            </a:r>
            <a:endParaRPr lang="en-US" sz="1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A8C66D-0FDA-38EC-E38A-ABB9D25613A2}"/>
              </a:ext>
            </a:extLst>
          </p:cNvPr>
          <p:cNvSpPr txBox="1"/>
          <p:nvPr/>
        </p:nvSpPr>
        <p:spPr>
          <a:xfrm>
            <a:off x="674315" y="1826340"/>
            <a:ext cx="365559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219170"/>
            <a:r>
              <a:rPr lang="lv-LV" sz="14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 ieguves metode (instrumentārijs</a:t>
            </a:r>
            <a:r>
              <a:rPr lang="en-US" sz="14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Shape 2537">
            <a:extLst>
              <a:ext uri="{FF2B5EF4-FFF2-40B4-BE49-F238E27FC236}">
                <a16:creationId xmlns:a16="http://schemas.microsoft.com/office/drawing/2014/main" id="{A1F64E9D-7823-A084-E810-CE3A45FF77EF}"/>
              </a:ext>
            </a:extLst>
          </p:cNvPr>
          <p:cNvSpPr/>
          <p:nvPr/>
        </p:nvSpPr>
        <p:spPr>
          <a:xfrm>
            <a:off x="4402321" y="212788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Raleway" panose="020B05030301010600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99">
            <a:extLst>
              <a:ext uri="{FF2B5EF4-FFF2-40B4-BE49-F238E27FC236}">
                <a16:creationId xmlns:a16="http://schemas.microsoft.com/office/drawing/2014/main" id="{1ADF081C-912D-FD13-C289-E9FB2971C5CC}"/>
              </a:ext>
            </a:extLst>
          </p:cNvPr>
          <p:cNvSpPr/>
          <p:nvPr/>
        </p:nvSpPr>
        <p:spPr>
          <a:xfrm>
            <a:off x="8067503" y="345747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Raleway" panose="020B05030301010600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603">
            <a:extLst>
              <a:ext uri="{FF2B5EF4-FFF2-40B4-BE49-F238E27FC236}">
                <a16:creationId xmlns:a16="http://schemas.microsoft.com/office/drawing/2014/main" id="{3AB98503-E463-3D01-4F2E-2CA411B4D1F6}"/>
              </a:ext>
            </a:extLst>
          </p:cNvPr>
          <p:cNvSpPr/>
          <p:nvPr/>
        </p:nvSpPr>
        <p:spPr>
          <a:xfrm>
            <a:off x="3912847" y="450271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Raleway" panose="020B05030301010600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606">
            <a:extLst>
              <a:ext uri="{FF2B5EF4-FFF2-40B4-BE49-F238E27FC236}">
                <a16:creationId xmlns:a16="http://schemas.microsoft.com/office/drawing/2014/main" id="{61ABD352-C816-A7EA-0C79-3A0A9B4A6291}"/>
              </a:ext>
            </a:extLst>
          </p:cNvPr>
          <p:cNvSpPr/>
          <p:nvPr/>
        </p:nvSpPr>
        <p:spPr>
          <a:xfrm>
            <a:off x="7439207" y="206737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accent5"/>
          </a:solidFill>
          <a:ln w="12700">
            <a:solidFill>
              <a:schemeClr val="accent4">
                <a:lumMod val="50000"/>
              </a:schemeClr>
            </a:solidFill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Raleway" panose="020B05030301010600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09D50-772C-A93D-BBD1-D3726DE4673E}"/>
              </a:ext>
            </a:extLst>
          </p:cNvPr>
          <p:cNvSpPr txBox="1"/>
          <p:nvPr/>
        </p:nvSpPr>
        <p:spPr>
          <a:xfrm>
            <a:off x="8109042" y="2169112"/>
            <a:ext cx="42837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Balstoties uz otro pētījuma jautājumu, izveidotas </a:t>
            </a:r>
            <a:r>
              <a:rPr lang="lv-LV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apakštēmas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pieredze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terapeitiskais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metodes/tehnikas.</a:t>
            </a:r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D749EC-B60F-0145-D91B-F1E9DA34DD44}"/>
              </a:ext>
            </a:extLst>
          </p:cNvPr>
          <p:cNvSpPr txBox="1"/>
          <p:nvPr/>
        </p:nvSpPr>
        <p:spPr>
          <a:xfrm>
            <a:off x="8377733" y="4326685"/>
            <a:ext cx="2883122" cy="15696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Tematiskās analīzes metodes soļiem: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iepazīšanās ar datiem;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primāro kodu ģenerēšana;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tēmu meklēšana primārajos kodos;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tēmu pārskatīšana;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tēmu definēšana un nosaukšana;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atskaites veidošana </a:t>
            </a:r>
            <a:r>
              <a:rPr lang="lv-LV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(Braun &amp; </a:t>
            </a:r>
            <a:r>
              <a:rPr lang="lv-LV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</a:t>
            </a:r>
            <a:r>
              <a:rPr lang="lv-LV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2006; </a:t>
            </a:r>
            <a:r>
              <a:rPr lang="lv-LV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Liamputtong</a:t>
            </a:r>
            <a:r>
              <a:rPr lang="lv-LV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7" name="Shape 2599">
            <a:extLst>
              <a:ext uri="{FF2B5EF4-FFF2-40B4-BE49-F238E27FC236}">
                <a16:creationId xmlns:a16="http://schemas.microsoft.com/office/drawing/2014/main" id="{9ACDF0D3-177E-1357-D9C1-1565EC93D71C}"/>
              </a:ext>
            </a:extLst>
          </p:cNvPr>
          <p:cNvSpPr/>
          <p:nvPr/>
        </p:nvSpPr>
        <p:spPr>
          <a:xfrm>
            <a:off x="3680700" y="334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Raleway" panose="020B05030301010600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7FAC20F-15AF-0919-57B7-1B214EDC6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14" y="2253793"/>
            <a:ext cx="3514575" cy="3583151"/>
          </a:xfrm>
          <a:prstGeom prst="ellipse">
            <a:avLst/>
          </a:prstGeom>
          <a:gradFill flip="none" rotWithShape="1">
            <a:gsLst>
              <a:gs pos="0">
                <a:srgbClr val="DBDBDB"/>
              </a:gs>
              <a:gs pos="59000">
                <a:srgbClr val="F3F3F3"/>
              </a:gs>
              <a:gs pos="100000">
                <a:schemeClr val="bg1"/>
              </a:gs>
            </a:gsLst>
            <a:lin ang="18900000" scaled="1"/>
            <a:tileRect/>
          </a:gradFill>
          <a:ln w="12700">
            <a:solidFill>
              <a:schemeClr val="bg1"/>
            </a:solidFill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F770EBAD-FC88-3AE1-3EAC-9533BDD1E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46315"/>
              </p:ext>
            </p:extLst>
          </p:nvPr>
        </p:nvGraphicFramePr>
        <p:xfrm>
          <a:off x="139450" y="1376765"/>
          <a:ext cx="7060466" cy="5023184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7060466">
                  <a:extLst>
                    <a:ext uri="{9D8B030D-6E8A-4147-A177-3AD203B41FA5}">
                      <a16:colId xmlns:a16="http://schemas.microsoft.com/office/drawing/2014/main" val="2630302477"/>
                    </a:ext>
                  </a:extLst>
                </a:gridCol>
              </a:tblGrid>
              <a:tr h="361840">
                <a:tc>
                  <a:txBody>
                    <a:bodyPr/>
                    <a:lstStyle/>
                    <a:p>
                      <a:r>
                        <a:rPr lang="lv-LV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Apakštēma: </a:t>
                      </a:r>
                      <a:r>
                        <a:rPr lang="lv-LV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pieredze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98443"/>
                  </a:ext>
                </a:extLst>
              </a:tr>
              <a:tr h="12983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Kā jūs kopumā raksturotu savu pieredzi terapeitiskajā darbā ar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mītiem?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Kādus mītus Jūs esat pielietojis/</a:t>
                      </a:r>
                      <a:r>
                        <a:rPr lang="lv-LV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</a:t>
                      </a: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terapeitiskajā darbā?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2.1. Kā Jūs raugāties uz latviešu mitoloģijas pielietojumu terapeitiskajā 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darbā?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26101"/>
                  </a:ext>
                </a:extLst>
              </a:tr>
              <a:tr h="361840">
                <a:tc>
                  <a:txBody>
                    <a:bodyPr/>
                    <a:lstStyle/>
                    <a:p>
                      <a:r>
                        <a:rPr lang="lv-LV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Apakštēma: </a:t>
                      </a:r>
                      <a:r>
                        <a:rPr lang="lv-LV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terapeitiskais 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90449"/>
                  </a:ext>
                </a:extLst>
              </a:tr>
              <a:tr h="20007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Kā, Jūsuprāt, mīti var palīdzēt klientam/pacientam izprast savu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iekšējo pasauli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Kādus mītiskos tēlus/simbolus klienti/pacienti rada terapeitiskajā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procesā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Kā, Jūsuprāt, mīti var palīdzēt terapeitam izprast terapeitisko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procesu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</a:t>
                      </a: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Kādi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nozīmīgi pavērsiena punkti sasniedzami, terapijas procesā</a:t>
                      </a:r>
                    </a:p>
                    <a:p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pielietojot mītus vai mītu tēlus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860549"/>
                  </a:ext>
                </a:extLst>
              </a:tr>
              <a:tr h="361840">
                <a:tc>
                  <a:txBody>
                    <a:bodyPr/>
                    <a:lstStyle/>
                    <a:p>
                      <a:r>
                        <a:rPr lang="lv-LV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Apakštēma: </a:t>
                      </a:r>
                      <a:r>
                        <a:rPr lang="lv-LV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metodes/tehnikas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92331"/>
                  </a:ext>
                </a:extLst>
              </a:tr>
              <a:tr h="63853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Kādas metodes/tehnikas Jūs esat pielietojis/</a:t>
                      </a:r>
                      <a:r>
                        <a:rPr lang="lv-LV" sz="14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terapeitiskajā darbā ar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mītiem un kāpēc? Lūdzu, sniedziet piemēru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15606"/>
                  </a:ext>
                </a:extLst>
              </a:tr>
            </a:tbl>
          </a:graphicData>
        </a:graphic>
      </p:graphicFrame>
      <p:sp>
        <p:nvSpPr>
          <p:cNvPr id="59" name="Line 23">
            <a:extLst>
              <a:ext uri="{FF2B5EF4-FFF2-40B4-BE49-F238E27FC236}">
                <a16:creationId xmlns:a16="http://schemas.microsoft.com/office/drawing/2014/main" id="{602861F7-F359-CCEB-9B5C-85453A9C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621" y="2110701"/>
            <a:ext cx="2250777" cy="5362"/>
          </a:xfrm>
          <a:prstGeom prst="line">
            <a:avLst/>
          </a:prstGeom>
          <a:noFill/>
          <a:ln w="19050" cap="flat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954F6-9EA2-F57F-E9F1-0409B1B75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552"/>
            <a:ext cx="12443813" cy="69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BFDB7-1A16-589A-6B11-EF4C634B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9D9EF-EED2-3471-2470-E739060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685" y="0"/>
            <a:ext cx="5811080" cy="9233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defRPr/>
            </a:pP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lv-LV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mākslas terapeitu skatījums uz mītu pielietojumu</a:t>
            </a:r>
            <a:br>
              <a:rPr lang="lv-LV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+mj-cs"/>
              </a:rPr>
            </a:br>
            <a:br>
              <a:rPr kumimoji="0" lang="en-US" sz="11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pider web with dew on it&#10;&#10;Description automatically generated">
            <a:extLst>
              <a:ext uri="{FF2B5EF4-FFF2-40B4-BE49-F238E27FC236}">
                <a16:creationId xmlns:a16="http://schemas.microsoft.com/office/drawing/2014/main" id="{BBB59629-569F-8BA8-0F78-692B5F3C9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r="24878"/>
          <a:stretch/>
        </p:blipFill>
        <p:spPr>
          <a:xfrm>
            <a:off x="0" y="0"/>
            <a:ext cx="3140765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spider web with water droplets&#10;&#10;Description automatically generated">
            <a:extLst>
              <a:ext uri="{FF2B5EF4-FFF2-40B4-BE49-F238E27FC236}">
                <a16:creationId xmlns:a16="http://schemas.microsoft.com/office/drawing/2014/main" id="{7924CB1E-C507-08D5-BB27-4752625D3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r="49388"/>
          <a:stretch/>
        </p:blipFill>
        <p:spPr>
          <a:xfrm>
            <a:off x="9263270" y="10"/>
            <a:ext cx="292873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901856-F6D6-0862-A0C1-6853C0BB2381}"/>
              </a:ext>
            </a:extLst>
          </p:cNvPr>
          <p:cNvSpPr txBox="1"/>
          <p:nvPr/>
        </p:nvSpPr>
        <p:spPr>
          <a:xfrm>
            <a:off x="4145097" y="1345552"/>
            <a:ext cx="6106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v-LV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ītu pielietojumu nosaka: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A6B928-BD76-F97D-EB94-FC96A52795EE}"/>
              </a:ext>
            </a:extLst>
          </p:cNvPr>
          <p:cNvSpPr txBox="1"/>
          <p:nvPr/>
        </p:nvSpPr>
        <p:spPr>
          <a:xfrm>
            <a:off x="3140765" y="1890875"/>
            <a:ext cx="5946574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Mākslas terapeita: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pašpieredze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priekšzināšanas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mītiem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8DEF6E-0948-EE05-7E39-85DCC737F107}"/>
              </a:ext>
            </a:extLst>
          </p:cNvPr>
          <p:cNvSpPr txBox="1"/>
          <p:nvPr/>
        </p:nvSpPr>
        <p:spPr>
          <a:xfrm>
            <a:off x="3140765" y="3166633"/>
            <a:ext cx="5910472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Klienta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pacienta: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priekšzināšanas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 mītiem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19A6CD-F8F1-1F89-BD76-A7CFED7584F1}"/>
              </a:ext>
            </a:extLst>
          </p:cNvPr>
          <p:cNvSpPr txBox="1"/>
          <p:nvPr/>
        </p:nvSpPr>
        <p:spPr>
          <a:xfrm>
            <a:off x="3140765" y="4431972"/>
            <a:ext cx="5910472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Mākslas terapeita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klienta/pacienta </a:t>
            </a: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ult</a:t>
            </a: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rvide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0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BFDB7-1A16-589A-6B11-EF4C634B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9D9EF-EED2-3471-2470-E739060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0"/>
            <a:ext cx="5436703" cy="7454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Terapeitiskajā </a:t>
            </a:r>
            <a:r>
              <a:rPr lang="en-US" sz="31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procesā</a:t>
            </a:r>
            <a:r>
              <a:rPr lang="en-US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1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visbiežāk</a:t>
            </a:r>
            <a:r>
              <a:rPr lang="en-US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1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lietotie</a:t>
            </a:r>
            <a:r>
              <a:rPr lang="en-US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1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mīti</a:t>
            </a:r>
            <a:br>
              <a:rPr lang="en-US" sz="1600" dirty="0"/>
            </a:br>
            <a:endParaRPr 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pider web with dew on it&#10;&#10;Description automatically generated">
            <a:extLst>
              <a:ext uri="{FF2B5EF4-FFF2-40B4-BE49-F238E27FC236}">
                <a16:creationId xmlns:a16="http://schemas.microsoft.com/office/drawing/2014/main" id="{BBB59629-569F-8BA8-0F78-692B5F3C9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r="24878"/>
          <a:stretch/>
        </p:blipFill>
        <p:spPr>
          <a:xfrm>
            <a:off x="0" y="0"/>
            <a:ext cx="3140765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spider web with water droplets&#10;&#10;Description automatically generated">
            <a:extLst>
              <a:ext uri="{FF2B5EF4-FFF2-40B4-BE49-F238E27FC236}">
                <a16:creationId xmlns:a16="http://schemas.microsoft.com/office/drawing/2014/main" id="{7924CB1E-C507-08D5-BB27-4752625D3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r="49388"/>
          <a:stretch/>
        </p:blipFill>
        <p:spPr>
          <a:xfrm>
            <a:off x="9263270" y="10"/>
            <a:ext cx="292873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FB9BD0-F488-1168-975E-7D9CD70DBDCE}"/>
              </a:ext>
            </a:extLst>
          </p:cNvPr>
          <p:cNvSpPr txBox="1"/>
          <p:nvPr/>
        </p:nvSpPr>
        <p:spPr>
          <a:xfrm>
            <a:off x="3154843" y="1974407"/>
            <a:ext cx="4224134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4538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Indiešu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BAD91-D811-907E-0274-AA02B6669A98}"/>
              </a:ext>
            </a:extLst>
          </p:cNvPr>
          <p:cNvSpPr txBox="1"/>
          <p:nvPr/>
        </p:nvSpPr>
        <p:spPr>
          <a:xfrm>
            <a:off x="3154842" y="3348417"/>
            <a:ext cx="4224133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4538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Inuītu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1EE1B-690F-00A4-D524-118E231FB73D}"/>
              </a:ext>
            </a:extLst>
          </p:cNvPr>
          <p:cNvSpPr txBox="1"/>
          <p:nvPr/>
        </p:nvSpPr>
        <p:spPr>
          <a:xfrm>
            <a:off x="3154843" y="2602982"/>
            <a:ext cx="4224134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4538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Ķeltu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23511-3865-0F0E-5DCB-E04EA2B6042F}"/>
              </a:ext>
            </a:extLst>
          </p:cNvPr>
          <p:cNvSpPr txBox="1"/>
          <p:nvPr/>
        </p:nvSpPr>
        <p:spPr>
          <a:xfrm>
            <a:off x="3140765" y="1228972"/>
            <a:ext cx="4238212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4538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Sengrieķu</a:t>
            </a:r>
            <a:r>
              <a:rPr lang="lv-LV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mīti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B433A-C664-8BEE-21B2-CCE43CD3D1BC}"/>
              </a:ext>
            </a:extLst>
          </p:cNvPr>
          <p:cNvSpPr txBox="1"/>
          <p:nvPr/>
        </p:nvSpPr>
        <p:spPr>
          <a:xfrm>
            <a:off x="3198948" y="4941443"/>
            <a:ext cx="4180027" cy="38210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4538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Varoņeposs </a:t>
            </a:r>
            <a:r>
              <a:rPr lang="lv-LV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“Lāčplēsis” </a:t>
            </a:r>
            <a:r>
              <a:rPr lang="lv-LV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73725-C05C-19B2-92A9-AD557905C880}"/>
              </a:ext>
            </a:extLst>
          </p:cNvPr>
          <p:cNvSpPr txBox="1"/>
          <p:nvPr/>
        </p:nvSpPr>
        <p:spPr>
          <a:xfrm>
            <a:off x="3198948" y="4144930"/>
            <a:ext cx="4180027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4538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Mīti ar </a:t>
            </a:r>
            <a:r>
              <a:rPr lang="lv-LV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dzīvnieku tēliem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0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pider web with water droplets&#10;&#10;Description automatically generated">
            <a:extLst>
              <a:ext uri="{FF2B5EF4-FFF2-40B4-BE49-F238E27FC236}">
                <a16:creationId xmlns:a16="http://schemas.microsoft.com/office/drawing/2014/main" id="{21A9A058-26F5-5C1B-D79F-80FF30A65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r="3105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9D9EF-EED2-3471-2470-E739060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057387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>
              <a:defRPr/>
            </a:pPr>
            <a:br>
              <a:rPr lang="en-US" sz="23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23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23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23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Pielietotās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metodes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tehnikas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ietver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mītu</a:t>
            </a:r>
            <a:r>
              <a:rPr lang="lv-LV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elementus</a:t>
            </a:r>
            <a:br>
              <a:rPr lang="en-US" sz="23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23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kumimoji="0" lang="en-US" sz="23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j-cs"/>
              </a:rPr>
            </a:br>
            <a:endParaRPr lang="en-US" sz="23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pider web with dew on it&#10;&#10;Description automatically generated">
            <a:extLst>
              <a:ext uri="{FF2B5EF4-FFF2-40B4-BE49-F238E27FC236}">
                <a16:creationId xmlns:a16="http://schemas.microsoft.com/office/drawing/2014/main" id="{B85CBB21-09CD-300A-6E01-23C7CF9C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6880610" y="1143819"/>
            <a:ext cx="4737650" cy="4592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59D9EF-EED2-3471-2470-E739060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34" y="626280"/>
            <a:ext cx="4784725" cy="1330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lv-LV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Mūzikas terapijas metodes/tehnikas, </a:t>
            </a:r>
            <a:br>
              <a:rPr lang="lv-LV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ietver mītu elementus</a:t>
            </a:r>
            <a:br>
              <a:rPr lang="lv-LV" sz="3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br>
              <a:rPr kumimoji="0" lang="en-US" sz="11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1FA44-C085-485A-C5F6-29426BE57B68}"/>
              </a:ext>
            </a:extLst>
          </p:cNvPr>
          <p:cNvSpPr txBox="1"/>
          <p:nvPr/>
        </p:nvSpPr>
        <p:spPr>
          <a:xfrm>
            <a:off x="978634" y="2179200"/>
            <a:ext cx="4784725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Naratīvās tehnikas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tiek rakstīts strukturēts stāsts, kurš </a:t>
            </a:r>
            <a:r>
              <a:rPr lang="lv-LV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“pēc tam var tikt muzikāli izspēlēts”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3C1B2-E52D-E20E-EA2B-0A623BB46356}"/>
              </a:ext>
            </a:extLst>
          </p:cNvPr>
          <p:cNvSpPr txBox="1"/>
          <p:nvPr/>
        </p:nvSpPr>
        <p:spPr>
          <a:xfrm>
            <a:off x="978634" y="3429000"/>
            <a:ext cx="4784725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Improvizācijas tehnikas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izspēlējot sevi kā kādu mīta tēlu vai simbolu mūzikas pavadījumā.</a:t>
            </a:r>
          </a:p>
        </p:txBody>
      </p:sp>
    </p:spTree>
    <p:extLst>
      <p:ext uri="{BB962C8B-B14F-4D97-AF65-F5344CB8AC3E}">
        <p14:creationId xmlns:p14="http://schemas.microsoft.com/office/powerpoint/2010/main" val="119032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3818E-4AE2-7B7C-FE00-7332033F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Deju un kustību terapijas metodes/tehnikas, </a:t>
            </a:r>
            <a:b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kas ietver mītu elementus</a:t>
            </a:r>
            <a:endParaRPr lang="en-US" sz="44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pider web with dew on it&#10;&#10;Description automatically generated">
            <a:extLst>
              <a:ext uri="{FF2B5EF4-FFF2-40B4-BE49-F238E27FC236}">
                <a16:creationId xmlns:a16="http://schemas.microsoft.com/office/drawing/2014/main" id="{B85CBB21-09CD-300A-6E01-23C7CF9C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6880610" y="1143819"/>
            <a:ext cx="4737650" cy="4592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5B825-002E-BB9A-C457-755A40BA9143}"/>
              </a:ext>
            </a:extLst>
          </p:cNvPr>
          <p:cNvSpPr txBox="1"/>
          <p:nvPr/>
        </p:nvSpPr>
        <p:spPr>
          <a:xfrm>
            <a:off x="1137034" y="2080591"/>
            <a:ext cx="4644334" cy="120032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Ieklausoties mītā caur ķermeņa sajūtām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terapeits aicina klientu/pacientu atslābināties un vērot sava ķermeņa sajūtas.</a:t>
            </a:r>
            <a:endParaRPr lang="lv-LV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2E1CCD-4CA3-65BB-CC6E-14C22504A222}"/>
              </a:ext>
            </a:extLst>
          </p:cNvPr>
          <p:cNvSpPr txBox="1"/>
          <p:nvPr/>
        </p:nvSpPr>
        <p:spPr>
          <a:xfrm>
            <a:off x="1137033" y="3706810"/>
            <a:ext cx="4644333" cy="6463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Izspēlējot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kustību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kvalitātes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piemēram, caur mītu par Persefones nolaupīšanu.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3818E-4AE2-7B7C-FE00-7332033F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Vizuālās mākslas terapijas metodes/tehnikas, </a:t>
            </a:r>
            <a:b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kas ietver mītu elementus</a:t>
            </a:r>
            <a:endParaRPr lang="en-US" sz="44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pider web with dew on it&#10;&#10;Description automatically generated">
            <a:extLst>
              <a:ext uri="{FF2B5EF4-FFF2-40B4-BE49-F238E27FC236}">
                <a16:creationId xmlns:a16="http://schemas.microsoft.com/office/drawing/2014/main" id="{B85CBB21-09CD-300A-6E01-23C7CF9C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6880610" y="1143819"/>
            <a:ext cx="4737650" cy="4592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5CDEA9-86E7-72D0-828C-B348F0BB2A0C}"/>
              </a:ext>
            </a:extLst>
          </p:cNvPr>
          <p:cNvSpPr txBox="1"/>
          <p:nvPr/>
        </p:nvSpPr>
        <p:spPr>
          <a:xfrm>
            <a:off x="1127600" y="2251860"/>
            <a:ext cx="4968400" cy="65652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Izmantojot </a:t>
            </a:r>
            <a:r>
              <a:rPr kumimoji="0" lang="lv-LV" sz="1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dabas materiālus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kumimoji="0" lang="lv-LV" sz="180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akmeņus, kokus, utt., un darbu ar krāsām.</a:t>
            </a:r>
            <a:endParaRPr kumimoji="0" lang="lv-LV" sz="18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2550F-74B4-A6D4-2D07-59FB5EFACC70}"/>
              </a:ext>
            </a:extLst>
          </p:cNvPr>
          <p:cNvSpPr txBox="1"/>
          <p:nvPr/>
        </p:nvSpPr>
        <p:spPr>
          <a:xfrm>
            <a:off x="1118710" y="3288600"/>
            <a:ext cx="4958966" cy="66101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</a:t>
            </a:r>
            <a:r>
              <a:rPr kumimoji="0" lang="lv-LV" sz="1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aplikāciju</a:t>
            </a:r>
            <a:r>
              <a:rPr kumimoji="0" lang="lv-LV" sz="18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 dziļi strādāt, līdz caur krāsām, tēliem, vārdiem veidojas vēstījums.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B33AC-0CDF-CFD2-562D-B02E4D4DCB30}"/>
              </a:ext>
            </a:extLst>
          </p:cNvPr>
          <p:cNvSpPr txBox="1"/>
          <p:nvPr/>
        </p:nvSpPr>
        <p:spPr>
          <a:xfrm>
            <a:off x="1100386" y="4329829"/>
            <a:ext cx="4977290" cy="6463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Darbs ar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mālu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kā spēcīgu materiālu – mālā </a:t>
            </a:r>
            <a:r>
              <a:rPr lang="lv-LV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“visu” </a:t>
            </a:r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ļoti dziļi iestrādāt. </a:t>
            </a:r>
          </a:p>
        </p:txBody>
      </p:sp>
    </p:spTree>
    <p:extLst>
      <p:ext uri="{BB962C8B-B14F-4D97-AF65-F5344CB8AC3E}">
        <p14:creationId xmlns:p14="http://schemas.microsoft.com/office/powerpoint/2010/main" val="25103720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olored New 3">
      <a:dk1>
        <a:srgbClr val="000000"/>
      </a:dk1>
      <a:lt1>
        <a:srgbClr val="FFFFFF"/>
      </a:lt1>
      <a:dk2>
        <a:srgbClr val="5C5C5C"/>
      </a:dk2>
      <a:lt2>
        <a:srgbClr val="FFFFFF"/>
      </a:lt2>
      <a:accent1>
        <a:srgbClr val="404040"/>
      </a:accent1>
      <a:accent2>
        <a:srgbClr val="45B0DC"/>
      </a:accent2>
      <a:accent3>
        <a:srgbClr val="18AA9D"/>
      </a:accent3>
      <a:accent4>
        <a:srgbClr val="F8DD8C"/>
      </a:accent4>
      <a:accent5>
        <a:srgbClr val="F68E2F"/>
      </a:accent5>
      <a:accent6>
        <a:srgbClr val="C62127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1CC2EB-D301-4B43-9932-021C75544140}">
  <we:reference id="wa200005566" version="1.0.0.0" store="en-US" storeType="OMEX"/>
  <we:alternateReferences>
    <we:reference id="wa200005566" version="1.0.0.0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1F73FB-FC84-4A9E-9E04-79CBE2E7103A}"/>
</file>

<file path=customXml/itemProps2.xml><?xml version="1.0" encoding="utf-8"?>
<ds:datastoreItem xmlns:ds="http://schemas.openxmlformats.org/officeDocument/2006/customXml" ds:itemID="{0373E510-D97C-4BE9-9C0B-1A6C7F939769}"/>
</file>

<file path=customXml/itemProps3.xml><?xml version="1.0" encoding="utf-8"?>
<ds:datastoreItem xmlns:ds="http://schemas.openxmlformats.org/officeDocument/2006/customXml" ds:itemID="{B27E5FCD-F69D-45AB-800E-CE7545E2DB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22230</TotalTime>
  <Words>1090</Words>
  <Application>Microsoft Office PowerPoint</Application>
  <PresentationFormat>Widescreen</PresentationFormat>
  <Paragraphs>113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Raleway</vt:lpstr>
      <vt:lpstr>Roboto Condensed</vt:lpstr>
      <vt:lpstr>Source Sans Pro</vt:lpstr>
      <vt:lpstr>Source Sans Pro Light</vt:lpstr>
      <vt:lpstr>2_Office Theme</vt:lpstr>
      <vt:lpstr>Office Theme</vt:lpstr>
      <vt:lpstr>1_Office Theme</vt:lpstr>
      <vt:lpstr>Mītu pielietojums mākslu terapijā</vt:lpstr>
      <vt:lpstr>    Mītu pielietojums mākslu terapijā</vt:lpstr>
      <vt:lpstr>PowerPoint Presentation</vt:lpstr>
      <vt:lpstr>    Latvijas mākslas terapeitu skatījums uz mītu pielietojumu  </vt:lpstr>
      <vt:lpstr>    Terapeitiskajā procesā visbiežāk lietotie mīti </vt:lpstr>
      <vt:lpstr>    Pielietotās metodes/tehnikas,  kas ietver  mītu elementus   </vt:lpstr>
      <vt:lpstr>    Mūzikas terapijas metodes/tehnikas,  kas ietver mītu elementus   </vt:lpstr>
      <vt:lpstr>Deju un kustību terapijas metodes/tehnikas,  kas ietver mītu elementus</vt:lpstr>
      <vt:lpstr>Vizuālās mākslas terapijas metodes/tehnikas,  kas ietver mītu elementus</vt:lpstr>
      <vt:lpstr>Drāmas terapijas metodes/tehnikas,  kas ietver mītu elementus</vt:lpstr>
      <vt:lpstr> Izmantoto avotu saraksts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Hexagon Infographic</dc:title>
  <dc:creator>ASUS</dc:creator>
  <cp:lastModifiedBy>Sanita Šuriņa</cp:lastModifiedBy>
  <cp:revision>513</cp:revision>
  <dcterms:created xsi:type="dcterms:W3CDTF">2015-06-18T12:18:57Z</dcterms:created>
  <dcterms:modified xsi:type="dcterms:W3CDTF">2024-04-18T05:24:38Z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