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sldIdLst>
    <p:sldId id="256" r:id="rId5"/>
    <p:sldId id="261" r:id="rId6"/>
    <p:sldId id="286" r:id="rId7"/>
    <p:sldId id="267" r:id="rId8"/>
    <p:sldId id="268" r:id="rId9"/>
    <p:sldId id="269" r:id="rId10"/>
    <p:sldId id="270" r:id="rId11"/>
    <p:sldId id="277" r:id="rId12"/>
    <p:sldId id="271" r:id="rId13"/>
    <p:sldId id="278" r:id="rId14"/>
    <p:sldId id="272" r:id="rId15"/>
    <p:sldId id="279" r:id="rId16"/>
    <p:sldId id="280" r:id="rId17"/>
    <p:sldId id="281" r:id="rId18"/>
    <p:sldId id="282" r:id="rId19"/>
    <p:sldId id="285" r:id="rId20"/>
    <p:sldId id="283" r:id="rId21"/>
    <p:sldId id="284" r:id="rId22"/>
    <p:sldId id="273" r:id="rId23"/>
    <p:sldId id="275" r:id="rId24"/>
    <p:sldId id="276" r:id="rId25"/>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F01"/>
    <a:srgbClr val="FF6600"/>
    <a:srgbClr val="E25B00"/>
    <a:srgbClr val="EDEDED"/>
    <a:srgbClr val="970131"/>
    <a:srgbClr val="FFB4A7"/>
    <a:srgbClr val="FE45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Vidējs stils 2 - izcēlum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Gaišs stils 1 - izcēlums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48" autoAdjust="0"/>
    <p:restoredTop sz="94660"/>
  </p:normalViewPr>
  <p:slideViewPr>
    <p:cSldViewPr snapToGrid="0">
      <p:cViewPr varScale="1">
        <p:scale>
          <a:sx n="58" d="100"/>
          <a:sy n="58" d="100"/>
        </p:scale>
        <p:origin x="48" y="128"/>
      </p:cViewPr>
      <p:guideLst/>
    </p:cSldViewPr>
  </p:slideViewPr>
  <p:notesTextViewPr>
    <p:cViewPr>
      <p:scale>
        <a:sx n="1" d="1"/>
        <a:sy n="1" d="1"/>
      </p:scale>
      <p:origin x="0" y="0"/>
    </p:cViewPr>
  </p:notesTextViewPr>
  <p:notesViewPr>
    <p:cSldViewPr snapToGrid="0">
      <p:cViewPr varScale="1">
        <p:scale>
          <a:sx n="87" d="100"/>
          <a:sy n="87" d="100"/>
        </p:scale>
        <p:origin x="316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DCEB9-12AF-402A-A3C8-55AFA4A56141}" type="datetimeFigureOut">
              <a:rPr lang="lv-LV" smtClean="0"/>
              <a:t>17.04.2024</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317833-166A-482D-8F89-6510B92B207C}" type="slidenum">
              <a:rPr lang="lv-LV" smtClean="0"/>
              <a:t>‹#›</a:t>
            </a:fld>
            <a:endParaRPr lang="lv-LV"/>
          </a:p>
        </p:txBody>
      </p:sp>
    </p:spTree>
    <p:extLst>
      <p:ext uri="{BB962C8B-B14F-4D97-AF65-F5344CB8AC3E}">
        <p14:creationId xmlns:p14="http://schemas.microsoft.com/office/powerpoint/2010/main" val="16577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8167-41D0-423B-BE7F-0F8245B10471}"/>
              </a:ext>
            </a:extLst>
          </p:cNvPr>
          <p:cNvSpPr>
            <a:spLocks noGrp="1"/>
          </p:cNvSpPr>
          <p:nvPr>
            <p:ph type="ctrTitle" hasCustomPrompt="1"/>
          </p:nvPr>
        </p:nvSpPr>
        <p:spPr>
          <a:xfrm>
            <a:off x="1524000" y="1951348"/>
            <a:ext cx="7552008" cy="2375554"/>
          </a:xfrm>
        </p:spPr>
        <p:txBody>
          <a:bodyPr anchor="ctr">
            <a:normAutofit/>
          </a:bodyPr>
          <a:lstStyle>
            <a:lvl1pPr algn="l">
              <a:defRPr sz="36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Subtitle 2">
            <a:extLst>
              <a:ext uri="{FF2B5EF4-FFF2-40B4-BE49-F238E27FC236}">
                <a16:creationId xmlns:a16="http://schemas.microsoft.com/office/drawing/2014/main" id="{BA80E602-B130-477A-8ABD-5A907E8263AB}"/>
              </a:ext>
            </a:extLst>
          </p:cNvPr>
          <p:cNvSpPr>
            <a:spLocks noGrp="1"/>
          </p:cNvSpPr>
          <p:nvPr>
            <p:ph type="subTitle" idx="1"/>
          </p:nvPr>
        </p:nvSpPr>
        <p:spPr>
          <a:xfrm>
            <a:off x="1524000" y="5033912"/>
            <a:ext cx="4211783" cy="461915"/>
          </a:xfrm>
        </p:spPr>
        <p:txBody>
          <a:bodyPr anchor="b">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pic>
        <p:nvPicPr>
          <p:cNvPr id="14" name="Picture 13">
            <a:extLst>
              <a:ext uri="{FF2B5EF4-FFF2-40B4-BE49-F238E27FC236}">
                <a16:creationId xmlns:a16="http://schemas.microsoft.com/office/drawing/2014/main" id="{010D582C-BA8B-47BB-BF87-A9989BB463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787" y="46500"/>
            <a:ext cx="4663996" cy="1555543"/>
          </a:xfrm>
          <a:prstGeom prst="rect">
            <a:avLst/>
          </a:prstGeom>
        </p:spPr>
      </p:pic>
      <p:pic>
        <p:nvPicPr>
          <p:cNvPr id="16" name="Picture 15">
            <a:extLst>
              <a:ext uri="{FF2B5EF4-FFF2-40B4-BE49-F238E27FC236}">
                <a16:creationId xmlns:a16="http://schemas.microsoft.com/office/drawing/2014/main" id="{468B7967-D996-417F-BF72-54B899A086C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76008" y="479147"/>
            <a:ext cx="2763929" cy="690251"/>
          </a:xfrm>
          <a:prstGeom prst="rect">
            <a:avLst/>
          </a:prstGeom>
        </p:spPr>
      </p:pic>
      <p:sp>
        <p:nvSpPr>
          <p:cNvPr id="7" name="Subtitle 2">
            <a:extLst>
              <a:ext uri="{FF2B5EF4-FFF2-40B4-BE49-F238E27FC236}">
                <a16:creationId xmlns:a16="http://schemas.microsoft.com/office/drawing/2014/main" id="{4C526789-AD04-4331-8368-131E98C664A9}"/>
              </a:ext>
            </a:extLst>
          </p:cNvPr>
          <p:cNvSpPr txBox="1">
            <a:spLocks/>
          </p:cNvSpPr>
          <p:nvPr userDrawn="1"/>
        </p:nvSpPr>
        <p:spPr>
          <a:xfrm>
            <a:off x="1523999" y="5495827"/>
            <a:ext cx="4211783" cy="46191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v-LV" sz="1600" dirty="0"/>
              <a:t>2024. gada 18. – 20. aprīlis</a:t>
            </a:r>
          </a:p>
        </p:txBody>
      </p:sp>
    </p:spTree>
    <p:extLst>
      <p:ext uri="{BB962C8B-B14F-4D97-AF65-F5344CB8AC3E}">
        <p14:creationId xmlns:p14="http://schemas.microsoft.com/office/powerpoint/2010/main" val="657894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5C932-D553-4DA5-A763-BAF37D90D058}"/>
              </a:ext>
            </a:extLst>
          </p:cNvPr>
          <p:cNvSpPr>
            <a:spLocks noGrp="1"/>
          </p:cNvSpPr>
          <p:nvPr>
            <p:ph type="title"/>
          </p:nvPr>
        </p:nvSpPr>
        <p:spPr>
          <a:xfrm>
            <a:off x="839788" y="457200"/>
            <a:ext cx="3932237" cy="1600200"/>
          </a:xfrm>
        </p:spPr>
        <p:txBody>
          <a:bodyPr anchor="b"/>
          <a:lstStyle>
            <a:lvl1pPr>
              <a:defRPr sz="3200" b="1">
                <a:solidFill>
                  <a:srgbClr val="E14F01"/>
                </a:solidFill>
                <a:latin typeface="+mj-lt"/>
                <a:cs typeface="Times New Roman" panose="02020603050405020304" pitchFamily="18" charset="0"/>
              </a:defRPr>
            </a:lvl1pPr>
          </a:lstStyle>
          <a:p>
            <a:r>
              <a:rPr lang="en-US"/>
              <a:t>Click to edit Master title style</a:t>
            </a:r>
            <a:endParaRPr lang="lv-LV" dirty="0"/>
          </a:p>
        </p:txBody>
      </p:sp>
      <p:sp>
        <p:nvSpPr>
          <p:cNvPr id="3" name="Picture Placeholder 2">
            <a:extLst>
              <a:ext uri="{FF2B5EF4-FFF2-40B4-BE49-F238E27FC236}">
                <a16:creationId xmlns:a16="http://schemas.microsoft.com/office/drawing/2014/main" id="{7829DFAC-48F9-4C9A-A5F0-4E285451A170}"/>
              </a:ext>
            </a:extLst>
          </p:cNvPr>
          <p:cNvSpPr>
            <a:spLocks noGrp="1"/>
          </p:cNvSpPr>
          <p:nvPr>
            <p:ph type="pic" idx="1"/>
          </p:nvPr>
        </p:nvSpPr>
        <p:spPr>
          <a:xfrm>
            <a:off x="5183188" y="1506487"/>
            <a:ext cx="6172200" cy="4354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lv-LV"/>
          </a:p>
        </p:txBody>
      </p:sp>
      <p:sp>
        <p:nvSpPr>
          <p:cNvPr id="4" name="Text Placeholder 3">
            <a:extLst>
              <a:ext uri="{FF2B5EF4-FFF2-40B4-BE49-F238E27FC236}">
                <a16:creationId xmlns:a16="http://schemas.microsoft.com/office/drawing/2014/main" id="{61E7DE93-4C80-4BD5-8F4B-2611737D6D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841BB586-A931-4D0A-9E41-7C082EEC4240}"/>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B652BD54-7F2B-4AA1-9860-8A4B003BE226}"/>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11" name="Picture 10">
            <a:extLst>
              <a:ext uri="{FF2B5EF4-FFF2-40B4-BE49-F238E27FC236}">
                <a16:creationId xmlns:a16="http://schemas.microsoft.com/office/drawing/2014/main" id="{A1317369-F2D9-4E8C-966B-DA3F617DDE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2" name="Date Placeholder 3">
            <a:extLst>
              <a:ext uri="{FF2B5EF4-FFF2-40B4-BE49-F238E27FC236}">
                <a16:creationId xmlns:a16="http://schemas.microsoft.com/office/drawing/2014/main" id="{389ABC91-BE5E-406C-8F8A-B2AD4F74BD7A}"/>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338793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7E6BD-D632-49A8-A58A-CFB1052C0E69}"/>
              </a:ext>
            </a:extLst>
          </p:cNvPr>
          <p:cNvSpPr>
            <a:spLocks noGrp="1"/>
          </p:cNvSpPr>
          <p:nvPr>
            <p:ph type="title"/>
          </p:nvPr>
        </p:nvSpPr>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Content Placeholder 2">
            <a:extLst>
              <a:ext uri="{FF2B5EF4-FFF2-40B4-BE49-F238E27FC236}">
                <a16:creationId xmlns:a16="http://schemas.microsoft.com/office/drawing/2014/main" id="{F61E8E3A-EFFE-42AC-9820-615B629EFAF0}"/>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Footer Placeholder 4">
            <a:extLst>
              <a:ext uri="{FF2B5EF4-FFF2-40B4-BE49-F238E27FC236}">
                <a16:creationId xmlns:a16="http://schemas.microsoft.com/office/drawing/2014/main" id="{36E119FA-DA01-40AF-9E3F-A14A42055449}"/>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3AF1D0C3-6F30-46CB-ACDE-8EDD6A1AD413}"/>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9" name="Picture 8">
            <a:extLst>
              <a:ext uri="{FF2B5EF4-FFF2-40B4-BE49-F238E27FC236}">
                <a16:creationId xmlns:a16="http://schemas.microsoft.com/office/drawing/2014/main" id="{1821E0A0-1E21-471F-987F-785F6C35CAA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8" name="Date Placeholder 3">
            <a:extLst>
              <a:ext uri="{FF2B5EF4-FFF2-40B4-BE49-F238E27FC236}">
                <a16:creationId xmlns:a16="http://schemas.microsoft.com/office/drawing/2014/main" id="{BFE2319F-A0DC-4D99-B32E-C36C6BD031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970131"/>
                </a:solidFill>
              </a:defRPr>
            </a:lvl1pPr>
          </a:lstStyle>
          <a:p>
            <a:r>
              <a:rPr lang="lv-LV"/>
              <a:t>18. – 20. aprīlis</a:t>
            </a:r>
            <a:endParaRPr lang="lv-LV" dirty="0"/>
          </a:p>
        </p:txBody>
      </p:sp>
    </p:spTree>
    <p:extLst>
      <p:ext uri="{BB962C8B-B14F-4D97-AF65-F5344CB8AC3E}">
        <p14:creationId xmlns:p14="http://schemas.microsoft.com/office/powerpoint/2010/main" val="512874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11CA9-6E4F-44CE-AAF4-B1B330C34F5E}"/>
              </a:ext>
            </a:extLst>
          </p:cNvPr>
          <p:cNvSpPr>
            <a:spLocks noGrp="1"/>
          </p:cNvSpPr>
          <p:nvPr>
            <p:ph type="title"/>
          </p:nvPr>
        </p:nvSpPr>
        <p:spPr>
          <a:xfrm>
            <a:off x="831850" y="1709738"/>
            <a:ext cx="10515600" cy="2852737"/>
          </a:xfrm>
        </p:spPr>
        <p:txBody>
          <a:bodyPr anchor="b">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Text Placeholder 2">
            <a:extLst>
              <a:ext uri="{FF2B5EF4-FFF2-40B4-BE49-F238E27FC236}">
                <a16:creationId xmlns:a16="http://schemas.microsoft.com/office/drawing/2014/main" id="{B6C47B33-F5FC-42B8-9335-D99A3D6E44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D2B747E-8230-48F8-831B-19F54C272021}"/>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5C7BE825-759B-4961-8A50-EFAABF487E8B}"/>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10" name="Picture 9">
            <a:extLst>
              <a:ext uri="{FF2B5EF4-FFF2-40B4-BE49-F238E27FC236}">
                <a16:creationId xmlns:a16="http://schemas.microsoft.com/office/drawing/2014/main" id="{6BCBD4CB-5936-4586-B4AE-9894502361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1" name="Date Placeholder 3">
            <a:extLst>
              <a:ext uri="{FF2B5EF4-FFF2-40B4-BE49-F238E27FC236}">
                <a16:creationId xmlns:a16="http://schemas.microsoft.com/office/drawing/2014/main" id="{850C8CDC-8587-4251-B48C-09BB4B5430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419280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3C63D-3794-4538-B7C7-749071F9F30F}"/>
              </a:ext>
            </a:extLst>
          </p:cNvPr>
          <p:cNvSpPr>
            <a:spLocks noGrp="1"/>
          </p:cNvSpPr>
          <p:nvPr>
            <p:ph type="title"/>
          </p:nvPr>
        </p:nvSpPr>
        <p:spPr>
          <a:xfrm>
            <a:off x="838200" y="365125"/>
            <a:ext cx="10515600" cy="1325563"/>
          </a:xfrm>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4" name="Content Placeholder 3">
            <a:extLst>
              <a:ext uri="{FF2B5EF4-FFF2-40B4-BE49-F238E27FC236}">
                <a16:creationId xmlns:a16="http://schemas.microsoft.com/office/drawing/2014/main" id="{2FC213EA-263F-4988-BED9-A243B3D2A762}"/>
              </a:ext>
            </a:extLst>
          </p:cNvPr>
          <p:cNvSpPr>
            <a:spLocks noGrp="1"/>
          </p:cNvSpPr>
          <p:nvPr>
            <p:ph sz="half" idx="2"/>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a:extLst>
              <a:ext uri="{FF2B5EF4-FFF2-40B4-BE49-F238E27FC236}">
                <a16:creationId xmlns:a16="http://schemas.microsoft.com/office/drawing/2014/main" id="{518BEC7A-4E42-4C62-988A-1EFF2D158DD6}"/>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252DCDA5-85D3-4ED4-8CBF-D4BB9BA2F52F}"/>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9" name="Picture 8">
            <a:extLst>
              <a:ext uri="{FF2B5EF4-FFF2-40B4-BE49-F238E27FC236}">
                <a16:creationId xmlns:a16="http://schemas.microsoft.com/office/drawing/2014/main" id="{C1889F58-668F-46CF-A954-82F17A28F2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1" name="Date Placeholder 3">
            <a:extLst>
              <a:ext uri="{FF2B5EF4-FFF2-40B4-BE49-F238E27FC236}">
                <a16:creationId xmlns:a16="http://schemas.microsoft.com/office/drawing/2014/main" id="{5E3AD765-4A22-47B8-8147-DEDB5E940F7F}"/>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196307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3C63D-3794-4538-B7C7-749071F9F30F}"/>
              </a:ext>
            </a:extLst>
          </p:cNvPr>
          <p:cNvSpPr>
            <a:spLocks noGrp="1"/>
          </p:cNvSpPr>
          <p:nvPr>
            <p:ph type="title"/>
          </p:nvPr>
        </p:nvSpPr>
        <p:spPr>
          <a:xfrm>
            <a:off x="838200" y="365125"/>
            <a:ext cx="10515600" cy="1325563"/>
          </a:xfrm>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Content Placeholder 2">
            <a:extLst>
              <a:ext uri="{FF2B5EF4-FFF2-40B4-BE49-F238E27FC236}">
                <a16:creationId xmlns:a16="http://schemas.microsoft.com/office/drawing/2014/main" id="{46B471C9-3891-4DBA-81E4-5C983D79475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2FC213EA-263F-4988-BED9-A243B3D2A7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a:extLst>
              <a:ext uri="{FF2B5EF4-FFF2-40B4-BE49-F238E27FC236}">
                <a16:creationId xmlns:a16="http://schemas.microsoft.com/office/drawing/2014/main" id="{518BEC7A-4E42-4C62-988A-1EFF2D158DD6}"/>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252DCDA5-85D3-4ED4-8CBF-D4BB9BA2F52F}"/>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11" name="Picture 10">
            <a:extLst>
              <a:ext uri="{FF2B5EF4-FFF2-40B4-BE49-F238E27FC236}">
                <a16:creationId xmlns:a16="http://schemas.microsoft.com/office/drawing/2014/main" id="{A76FCF1B-055B-4BA7-B26D-E4D4B0B730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2" name="Date Placeholder 3">
            <a:extLst>
              <a:ext uri="{FF2B5EF4-FFF2-40B4-BE49-F238E27FC236}">
                <a16:creationId xmlns:a16="http://schemas.microsoft.com/office/drawing/2014/main" id="{C4A03F90-79F1-41D2-9B7A-76577D98EC7A}"/>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2594121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2FCF65B-9C7C-4B19-803D-D627DEA4C7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0EACBFE-1FA2-4CFB-A2EB-E79489C11732}"/>
              </a:ext>
            </a:extLst>
          </p:cNvPr>
          <p:cNvSpPr>
            <a:spLocks noGrp="1"/>
          </p:cNvSpPr>
          <p:nvPr>
            <p:ph sz="half" idx="2"/>
          </p:nvPr>
        </p:nvSpPr>
        <p:spPr>
          <a:xfrm>
            <a:off x="839788" y="2505075"/>
            <a:ext cx="5157787" cy="3684588"/>
          </a:xfrm>
        </p:spPr>
        <p:txBody>
          <a:bodyPr/>
          <a:lstStyle>
            <a:lvl1pPr>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Text Placeholder 4">
            <a:extLst>
              <a:ext uri="{FF2B5EF4-FFF2-40B4-BE49-F238E27FC236}">
                <a16:creationId xmlns:a16="http://schemas.microsoft.com/office/drawing/2014/main" id="{79E6DA4D-B8E4-40CC-9C10-5F6305E093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CFDFED6-96F3-4A1D-BEF7-B93BA178F047}"/>
              </a:ext>
            </a:extLst>
          </p:cNvPr>
          <p:cNvSpPr>
            <a:spLocks noGrp="1"/>
          </p:cNvSpPr>
          <p:nvPr>
            <p:ph sz="quarter" idx="4"/>
          </p:nvPr>
        </p:nvSpPr>
        <p:spPr>
          <a:xfrm>
            <a:off x="6172200" y="2505075"/>
            <a:ext cx="5183188" cy="3684588"/>
          </a:xfrm>
        </p:spPr>
        <p:txBody>
          <a:bodyPr/>
          <a:lstStyle>
            <a:lvl1pPr>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8" name="Footer Placeholder 7">
            <a:extLst>
              <a:ext uri="{FF2B5EF4-FFF2-40B4-BE49-F238E27FC236}">
                <a16:creationId xmlns:a16="http://schemas.microsoft.com/office/drawing/2014/main" id="{5FC913B4-F725-49BB-994D-37BCC4418261}"/>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D05D2D85-6B41-4576-8576-AA8E07CC9F6C}"/>
              </a:ext>
            </a:extLst>
          </p:cNvPr>
          <p:cNvSpPr>
            <a:spLocks noGrp="1"/>
          </p:cNvSpPr>
          <p:nvPr>
            <p:ph type="sldNum" sz="quarter" idx="12"/>
          </p:nvPr>
        </p:nvSpPr>
        <p:spPr/>
        <p:txBody>
          <a:bodyPr/>
          <a:lstStyle/>
          <a:p>
            <a:fld id="{77910DC5-8899-4E6A-B107-B636702714C8}" type="slidenum">
              <a:rPr lang="lv-LV" smtClean="0"/>
              <a:t>‹#›</a:t>
            </a:fld>
            <a:endParaRPr lang="lv-LV"/>
          </a:p>
        </p:txBody>
      </p:sp>
      <p:sp>
        <p:nvSpPr>
          <p:cNvPr id="13" name="Title 1">
            <a:extLst>
              <a:ext uri="{FF2B5EF4-FFF2-40B4-BE49-F238E27FC236}">
                <a16:creationId xmlns:a16="http://schemas.microsoft.com/office/drawing/2014/main" id="{49A01A94-E521-4779-8F92-A2B06F17DEA0}"/>
              </a:ext>
            </a:extLst>
          </p:cNvPr>
          <p:cNvSpPr>
            <a:spLocks noGrp="1"/>
          </p:cNvSpPr>
          <p:nvPr>
            <p:ph type="title"/>
          </p:nvPr>
        </p:nvSpPr>
        <p:spPr>
          <a:xfrm>
            <a:off x="838200" y="365125"/>
            <a:ext cx="10515600" cy="1325563"/>
          </a:xfrm>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pic>
        <p:nvPicPr>
          <p:cNvPr id="14" name="Picture 13">
            <a:extLst>
              <a:ext uri="{FF2B5EF4-FFF2-40B4-BE49-F238E27FC236}">
                <a16:creationId xmlns:a16="http://schemas.microsoft.com/office/drawing/2014/main" id="{C4EAF7F2-6601-42E0-9CF0-58BA0B9C54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5" name="Date Placeholder 3">
            <a:extLst>
              <a:ext uri="{FF2B5EF4-FFF2-40B4-BE49-F238E27FC236}">
                <a16:creationId xmlns:a16="http://schemas.microsoft.com/office/drawing/2014/main" id="{C77A5F6F-60A9-48A7-B04F-B1B17D74A005}"/>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7230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C95BA39-D0A7-49BB-B1D5-2445767BC3D2}"/>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253172FF-B9AC-448E-9795-FE359EB2DAE9}"/>
              </a:ext>
            </a:extLst>
          </p:cNvPr>
          <p:cNvSpPr>
            <a:spLocks noGrp="1"/>
          </p:cNvSpPr>
          <p:nvPr>
            <p:ph type="sldNum" sz="quarter" idx="12"/>
          </p:nvPr>
        </p:nvSpPr>
        <p:spPr/>
        <p:txBody>
          <a:bodyPr/>
          <a:lstStyle/>
          <a:p>
            <a:fld id="{77910DC5-8899-4E6A-B107-B636702714C8}" type="slidenum">
              <a:rPr lang="lv-LV" smtClean="0"/>
              <a:t>‹#›</a:t>
            </a:fld>
            <a:endParaRPr lang="lv-LV"/>
          </a:p>
        </p:txBody>
      </p:sp>
      <p:sp>
        <p:nvSpPr>
          <p:cNvPr id="9" name="Title 1">
            <a:extLst>
              <a:ext uri="{FF2B5EF4-FFF2-40B4-BE49-F238E27FC236}">
                <a16:creationId xmlns:a16="http://schemas.microsoft.com/office/drawing/2014/main" id="{FB9BAB0D-F287-42E1-962F-0798C082366B}"/>
              </a:ext>
            </a:extLst>
          </p:cNvPr>
          <p:cNvSpPr>
            <a:spLocks noGrp="1"/>
          </p:cNvSpPr>
          <p:nvPr>
            <p:ph type="title"/>
          </p:nvPr>
        </p:nvSpPr>
        <p:spPr>
          <a:xfrm>
            <a:off x="838200" y="365125"/>
            <a:ext cx="10515600" cy="1325563"/>
          </a:xfrm>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pic>
        <p:nvPicPr>
          <p:cNvPr id="10" name="Picture 9">
            <a:extLst>
              <a:ext uri="{FF2B5EF4-FFF2-40B4-BE49-F238E27FC236}">
                <a16:creationId xmlns:a16="http://schemas.microsoft.com/office/drawing/2014/main" id="{5C612159-7D0B-4970-B6F7-3E2E2208D2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1" name="Date Placeholder 3">
            <a:extLst>
              <a:ext uri="{FF2B5EF4-FFF2-40B4-BE49-F238E27FC236}">
                <a16:creationId xmlns:a16="http://schemas.microsoft.com/office/drawing/2014/main" id="{5AE5D281-EA8F-4118-A062-C92AF80A12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2336548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D899F79-DD14-4F13-AB40-01D019B4C0D8}"/>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D0642481-C635-4438-A0E3-3D043F0582AF}"/>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8" name="Picture 7">
            <a:extLst>
              <a:ext uri="{FF2B5EF4-FFF2-40B4-BE49-F238E27FC236}">
                <a16:creationId xmlns:a16="http://schemas.microsoft.com/office/drawing/2014/main" id="{0030C117-13A6-4DE9-8C8E-AD84AE5145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9" name="Date Placeholder 3">
            <a:extLst>
              <a:ext uri="{FF2B5EF4-FFF2-40B4-BE49-F238E27FC236}">
                <a16:creationId xmlns:a16="http://schemas.microsoft.com/office/drawing/2014/main" id="{46A9B122-B027-4D70-B5AA-542421F3E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2517314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43355-B5E2-4ED6-A3D4-1FF37157F254}"/>
              </a:ext>
            </a:extLst>
          </p:cNvPr>
          <p:cNvSpPr>
            <a:spLocks noGrp="1"/>
          </p:cNvSpPr>
          <p:nvPr>
            <p:ph type="title"/>
          </p:nvPr>
        </p:nvSpPr>
        <p:spPr>
          <a:xfrm>
            <a:off x="839788" y="457200"/>
            <a:ext cx="3932237" cy="1600200"/>
          </a:xfrm>
        </p:spPr>
        <p:txBody>
          <a:bodyPr anchor="b"/>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Content Placeholder 2">
            <a:extLst>
              <a:ext uri="{FF2B5EF4-FFF2-40B4-BE49-F238E27FC236}">
                <a16:creationId xmlns:a16="http://schemas.microsoft.com/office/drawing/2014/main" id="{74AD7C6C-8434-46EA-95D1-BB495135D6D5}"/>
              </a:ext>
            </a:extLst>
          </p:cNvPr>
          <p:cNvSpPr>
            <a:spLocks noGrp="1"/>
          </p:cNvSpPr>
          <p:nvPr>
            <p:ph idx="1"/>
          </p:nvPr>
        </p:nvSpPr>
        <p:spPr>
          <a:xfrm>
            <a:off x="5183188" y="1506487"/>
            <a:ext cx="6172200" cy="43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5D6E9647-9D06-4EA6-B199-1E21FBA45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54A3BD9C-2823-40CF-991B-DEB6DA1D78E1}"/>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CD066378-944E-41BD-A195-499E3E549DF3}"/>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11" name="Picture 10">
            <a:extLst>
              <a:ext uri="{FF2B5EF4-FFF2-40B4-BE49-F238E27FC236}">
                <a16:creationId xmlns:a16="http://schemas.microsoft.com/office/drawing/2014/main" id="{216538EE-9672-4F17-9CC4-4BD643BA9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2" name="Date Placeholder 3">
            <a:extLst>
              <a:ext uri="{FF2B5EF4-FFF2-40B4-BE49-F238E27FC236}">
                <a16:creationId xmlns:a16="http://schemas.microsoft.com/office/drawing/2014/main" id="{F36DC623-1879-42FA-831E-D47F3681B4EF}"/>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593110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t="-7000" b="-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AFE97-D26C-4017-B0CF-4B6D08CCB2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dirty="0"/>
          </a:p>
        </p:txBody>
      </p:sp>
      <p:sp>
        <p:nvSpPr>
          <p:cNvPr id="3" name="Text Placeholder 2">
            <a:extLst>
              <a:ext uri="{FF2B5EF4-FFF2-40B4-BE49-F238E27FC236}">
                <a16:creationId xmlns:a16="http://schemas.microsoft.com/office/drawing/2014/main" id="{2B60652E-6EE0-493D-B596-C57F4A8D1E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8AA03179-D6D1-42E4-B1E7-795766B3FF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
        <p:nvSpPr>
          <p:cNvPr id="5" name="Footer Placeholder 4">
            <a:extLst>
              <a:ext uri="{FF2B5EF4-FFF2-40B4-BE49-F238E27FC236}">
                <a16:creationId xmlns:a16="http://schemas.microsoft.com/office/drawing/2014/main" id="{18A884F0-B386-4AFC-8D52-78B37BFE2C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a:extLst>
              <a:ext uri="{FF2B5EF4-FFF2-40B4-BE49-F238E27FC236}">
                <a16:creationId xmlns:a16="http://schemas.microsoft.com/office/drawing/2014/main" id="{0155E11C-8B81-436F-A122-9E448F450F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0DC5-8899-4E6A-B107-B636702714C8}" type="slidenum">
              <a:rPr lang="lv-LV" smtClean="0"/>
              <a:t>‹#›</a:t>
            </a:fld>
            <a:endParaRPr lang="lv-LV" dirty="0"/>
          </a:p>
        </p:txBody>
      </p:sp>
    </p:spTree>
    <p:extLst>
      <p:ext uri="{BB962C8B-B14F-4D97-AF65-F5344CB8AC3E}">
        <p14:creationId xmlns:p14="http://schemas.microsoft.com/office/powerpoint/2010/main" val="1134752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8" r:id="rId4"/>
    <p:sldLayoutId id="2147483652" r:id="rId5"/>
    <p:sldLayoutId id="2147483653" r:id="rId6"/>
    <p:sldLayoutId id="2147483654" r:id="rId7"/>
    <p:sldLayoutId id="2147483655" r:id="rId8"/>
    <p:sldLayoutId id="2147483656" r:id="rId9"/>
    <p:sldLayoutId id="2147483657" r:id="rId1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CE800-6E07-430D-A142-17D0FBB51AB7}"/>
              </a:ext>
            </a:extLst>
          </p:cNvPr>
          <p:cNvSpPr>
            <a:spLocks noGrp="1"/>
          </p:cNvSpPr>
          <p:nvPr>
            <p:ph type="ctrTitle"/>
          </p:nvPr>
        </p:nvSpPr>
        <p:spPr>
          <a:xfrm>
            <a:off x="559837" y="1951348"/>
            <a:ext cx="11000791" cy="2375554"/>
          </a:xfrm>
        </p:spPr>
        <p:txBody>
          <a:bodyPr>
            <a:normAutofit/>
          </a:bodyPr>
          <a:lstStyle/>
          <a:p>
            <a:pPr algn="ctr"/>
            <a:r>
              <a:rPr lang="lv-LV" dirty="0"/>
              <a:t>Ārstniecības personu izdegšanu ietekmējošie faktoru un to konceptuālie modeļi: darbības jomas pārskats.</a:t>
            </a:r>
          </a:p>
        </p:txBody>
      </p:sp>
      <p:sp>
        <p:nvSpPr>
          <p:cNvPr id="3" name="Subtitle 2">
            <a:extLst>
              <a:ext uri="{FF2B5EF4-FFF2-40B4-BE49-F238E27FC236}">
                <a16:creationId xmlns:a16="http://schemas.microsoft.com/office/drawing/2014/main" id="{05C3DE0F-945D-4BA1-AE1E-9AB569A64AE5}"/>
              </a:ext>
            </a:extLst>
          </p:cNvPr>
          <p:cNvSpPr>
            <a:spLocks noGrp="1"/>
          </p:cNvSpPr>
          <p:nvPr>
            <p:ph type="subTitle" idx="1"/>
          </p:nvPr>
        </p:nvSpPr>
        <p:spPr>
          <a:xfrm>
            <a:off x="7348845" y="5323160"/>
            <a:ext cx="4211783" cy="461915"/>
          </a:xfrm>
        </p:spPr>
        <p:txBody>
          <a:bodyPr>
            <a:normAutofit fontScale="25000" lnSpcReduction="20000"/>
          </a:bodyPr>
          <a:lstStyle/>
          <a:p>
            <a:pPr algn="r">
              <a:lnSpc>
                <a:spcPct val="107000"/>
              </a:lnSpc>
              <a:spcAft>
                <a:spcPts val="800"/>
              </a:spcAft>
            </a:pPr>
            <a:r>
              <a:rPr lang="lv-LV" sz="6400" b="1" dirty="0" err="1">
                <a:latin typeface="Times New Roman" panose="02020603050405020304" pitchFamily="18" charset="0"/>
                <a:ea typeface="Calibri" panose="020F0502020204030204" pitchFamily="34" charset="0"/>
                <a:cs typeface="Times New Roman" panose="02020603050405020304" pitchFamily="18" charset="0"/>
              </a:rPr>
              <a:t>VPMp</a:t>
            </a:r>
            <a:r>
              <a:rPr lang="lv-LV" sz="6400" b="1" dirty="0">
                <a:latin typeface="Times New Roman" panose="02020603050405020304" pitchFamily="18" charset="0"/>
                <a:ea typeface="Calibri" panose="020F0502020204030204" pitchFamily="34" charset="0"/>
                <a:cs typeface="Times New Roman" panose="02020603050405020304" pitchFamily="18" charset="0"/>
              </a:rPr>
              <a:t> studente: Evija Nagle</a:t>
            </a:r>
          </a:p>
          <a:p>
            <a:pPr algn="r">
              <a:lnSpc>
                <a:spcPct val="107000"/>
              </a:lnSpc>
              <a:spcAft>
                <a:spcPts val="800"/>
              </a:spcAft>
            </a:pPr>
            <a:r>
              <a:rPr lang="lv-LV" sz="6400" b="1" dirty="0" err="1">
                <a:latin typeface="Times New Roman" panose="02020603050405020304" pitchFamily="18" charset="0"/>
                <a:ea typeface="Calibri" panose="020F0502020204030204" pitchFamily="34" charset="0"/>
                <a:cs typeface="Times New Roman" panose="02020603050405020304" pitchFamily="18" charset="0"/>
              </a:rPr>
              <a:t>Ph.pschy</a:t>
            </a:r>
            <a:r>
              <a:rPr lang="lv-LV" sz="6400" b="1" dirty="0">
                <a:latin typeface="Times New Roman" panose="02020603050405020304" pitchFamily="18" charset="0"/>
                <a:ea typeface="Calibri" panose="020F0502020204030204" pitchFamily="34" charset="0"/>
                <a:cs typeface="Times New Roman" panose="02020603050405020304" pitchFamily="18" charset="0"/>
              </a:rPr>
              <a:t>., </a:t>
            </a:r>
            <a:r>
              <a:rPr lang="lv-LV" sz="6400" b="1" dirty="0" err="1">
                <a:latin typeface="Times New Roman" panose="02020603050405020304" pitchFamily="18" charset="0"/>
                <a:ea typeface="Calibri" panose="020F0502020204030204" pitchFamily="34" charset="0"/>
                <a:cs typeface="Times New Roman" panose="02020603050405020304" pitchFamily="18" charset="0"/>
              </a:rPr>
              <a:t>asoc.prof</a:t>
            </a:r>
            <a:r>
              <a:rPr lang="lv-LV" sz="6400" b="1" dirty="0">
                <a:latin typeface="Times New Roman" panose="02020603050405020304" pitchFamily="18" charset="0"/>
                <a:ea typeface="Calibri" panose="020F0502020204030204" pitchFamily="34" charset="0"/>
                <a:cs typeface="Times New Roman" panose="02020603050405020304" pitchFamily="18" charset="0"/>
              </a:rPr>
              <a:t>. </a:t>
            </a:r>
            <a:r>
              <a:rPr lang="lv-LV" sz="6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1" dirty="0">
                <a:effectLst/>
                <a:latin typeface="Times New Roman" panose="02020603050405020304" pitchFamily="18" charset="0"/>
                <a:ea typeface="Calibri" panose="020F0502020204030204" pitchFamily="34" charset="0"/>
                <a:cs typeface="Times New Roman" panose="02020603050405020304" pitchFamily="18" charset="0"/>
              </a:rPr>
              <a:t>Sa</a:t>
            </a:r>
            <a:r>
              <a:rPr lang="lv-LV" sz="6400" b="1" dirty="0" err="1">
                <a:effectLst/>
                <a:latin typeface="Times New Roman" panose="02020603050405020304" pitchFamily="18" charset="0"/>
                <a:ea typeface="Calibri" panose="020F0502020204030204" pitchFamily="34" charset="0"/>
                <a:cs typeface="Times New Roman" panose="02020603050405020304" pitchFamily="18" charset="0"/>
              </a:rPr>
              <a:t>ndra</a:t>
            </a:r>
            <a:r>
              <a:rPr lang="lv-LV" sz="6400" b="1" dirty="0">
                <a:effectLst/>
                <a:latin typeface="Times New Roman" panose="02020603050405020304" pitchFamily="18" charset="0"/>
                <a:ea typeface="Calibri" panose="020F0502020204030204" pitchFamily="34" charset="0"/>
                <a:cs typeface="Times New Roman" panose="02020603050405020304" pitchFamily="18" charset="0"/>
              </a:rPr>
              <a:t> Mihailova</a:t>
            </a:r>
          </a:p>
          <a:p>
            <a:pPr algn="r">
              <a:lnSpc>
                <a:spcPct val="107000"/>
              </a:lnSpc>
              <a:spcAft>
                <a:spcPts val="800"/>
              </a:spcAft>
            </a:pPr>
            <a:r>
              <a:rPr lang="lv-LV" sz="6400" b="1" dirty="0">
                <a:effectLst/>
                <a:latin typeface="Times New Roman" panose="02020603050405020304" pitchFamily="18" charset="0"/>
                <a:ea typeface="Calibri" panose="020F0502020204030204" pitchFamily="34" charset="0"/>
                <a:cs typeface="Times New Roman" panose="02020603050405020304" pitchFamily="18" charset="0"/>
              </a:rPr>
              <a:t>Dr. </a:t>
            </a:r>
            <a:r>
              <a:rPr lang="lv-LV" sz="6400" b="1" dirty="0" err="1">
                <a:effectLst/>
                <a:latin typeface="Times New Roman" panose="02020603050405020304" pitchFamily="18" charset="0"/>
                <a:ea typeface="Calibri" panose="020F0502020204030204" pitchFamily="34" charset="0"/>
                <a:cs typeface="Times New Roman" panose="02020603050405020304" pitchFamily="18" charset="0"/>
              </a:rPr>
              <a:t>pschy</a:t>
            </a:r>
            <a:r>
              <a:rPr lang="lv-LV" sz="6400" b="1" dirty="0">
                <a:effectLst/>
                <a:latin typeface="Times New Roman" panose="02020603050405020304" pitchFamily="18" charset="0"/>
                <a:ea typeface="Calibri" panose="020F0502020204030204" pitchFamily="34" charset="0"/>
                <a:cs typeface="Times New Roman" panose="02020603050405020304" pitchFamily="18" charset="0"/>
              </a:rPr>
              <a:t>., docente: </a:t>
            </a:r>
            <a:r>
              <a:rPr lang="lv-LV" sz="6400" b="1" dirty="0">
                <a:latin typeface="Times New Roman" panose="02020603050405020304" pitchFamily="18" charset="0"/>
                <a:ea typeface="Calibri" panose="020F0502020204030204" pitchFamily="34" charset="0"/>
                <a:cs typeface="Times New Roman" panose="02020603050405020304" pitchFamily="18" charset="0"/>
              </a:rPr>
              <a:t>I</a:t>
            </a:r>
            <a:r>
              <a:rPr lang="en-US" sz="6400" b="1" dirty="0" err="1">
                <a:effectLst/>
                <a:latin typeface="Times New Roman" panose="02020603050405020304" pitchFamily="18" charset="0"/>
                <a:ea typeface="Calibri" panose="020F0502020204030204" pitchFamily="34" charset="0"/>
                <a:cs typeface="Times New Roman" panose="02020603050405020304" pitchFamily="18" charset="0"/>
              </a:rPr>
              <a:t>ngūna</a:t>
            </a:r>
            <a:r>
              <a:rPr lang="en-US" sz="6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1" dirty="0" err="1">
                <a:effectLst/>
                <a:latin typeface="Times New Roman" panose="02020603050405020304" pitchFamily="18" charset="0"/>
                <a:ea typeface="Calibri" panose="020F0502020204030204" pitchFamily="34" charset="0"/>
                <a:cs typeface="Times New Roman" panose="02020603050405020304" pitchFamily="18" charset="0"/>
              </a:rPr>
              <a:t>Griškēviča</a:t>
            </a:r>
            <a:endParaRPr lang="lv-LV" sz="64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lv-LV" dirty="0"/>
          </a:p>
        </p:txBody>
      </p:sp>
    </p:spTree>
    <p:extLst>
      <p:ext uri="{BB962C8B-B14F-4D97-AF65-F5344CB8AC3E}">
        <p14:creationId xmlns:p14="http://schemas.microsoft.com/office/powerpoint/2010/main" val="12556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312927" y="-173355"/>
            <a:ext cx="10515600" cy="1325563"/>
          </a:xfrm>
        </p:spPr>
        <p:txBody>
          <a:bodyPr/>
          <a:lstStyle/>
          <a:p>
            <a:r>
              <a:rPr lang="lv-LV" dirty="0"/>
              <a:t>Metode: instrumentārijs</a:t>
            </a:r>
          </a:p>
        </p:txBody>
      </p:sp>
      <p:pic>
        <p:nvPicPr>
          <p:cNvPr id="4" name="Attēls 3">
            <a:extLst>
              <a:ext uri="{FF2B5EF4-FFF2-40B4-BE49-F238E27FC236}">
                <a16:creationId xmlns:a16="http://schemas.microsoft.com/office/drawing/2014/main" id="{99BB235C-0BE1-8DD5-5AF5-5DDB37F64CC8}"/>
              </a:ext>
            </a:extLst>
          </p:cNvPr>
          <p:cNvPicPr>
            <a:picLocks noChangeAspect="1"/>
          </p:cNvPicPr>
          <p:nvPr/>
        </p:nvPicPr>
        <p:blipFill>
          <a:blip r:embed="rId2"/>
          <a:stretch>
            <a:fillRect/>
          </a:stretch>
        </p:blipFill>
        <p:spPr>
          <a:xfrm>
            <a:off x="312927" y="1152208"/>
            <a:ext cx="11135360" cy="5223442"/>
          </a:xfrm>
          <a:prstGeom prst="rect">
            <a:avLst/>
          </a:prstGeom>
        </p:spPr>
      </p:pic>
    </p:spTree>
    <p:extLst>
      <p:ext uri="{BB962C8B-B14F-4D97-AF65-F5344CB8AC3E}">
        <p14:creationId xmlns:p14="http://schemas.microsoft.com/office/powerpoint/2010/main" val="461192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p:txBody>
          <a:bodyPr/>
          <a:lstStyle/>
          <a:p>
            <a:r>
              <a:rPr lang="lv-LV" dirty="0"/>
              <a:t>Rezultāti</a:t>
            </a:r>
          </a:p>
        </p:txBody>
      </p:sp>
      <p:sp>
        <p:nvSpPr>
          <p:cNvPr id="3" name="Content Placeholder 2">
            <a:extLst>
              <a:ext uri="{FF2B5EF4-FFF2-40B4-BE49-F238E27FC236}">
                <a16:creationId xmlns:a16="http://schemas.microsoft.com/office/drawing/2014/main" id="{4EDDD3D2-56A3-43D6-95A8-9AC523BE3538}"/>
              </a:ext>
            </a:extLst>
          </p:cNvPr>
          <p:cNvSpPr>
            <a:spLocks noGrp="1"/>
          </p:cNvSpPr>
          <p:nvPr>
            <p:ph idx="1"/>
          </p:nvPr>
        </p:nvSpPr>
        <p:spPr/>
        <p:txBody>
          <a:bodyPr>
            <a:normAutofit/>
          </a:bodyPr>
          <a:lstStyle/>
          <a:p>
            <a:pPr marL="0" indent="0">
              <a:buNone/>
            </a:pPr>
            <a:r>
              <a:rPr lang="lv-LV" dirty="0"/>
              <a:t>Atbildot uz izvirzītajiem pētījuma jautājumiem, tika identificētas 6. tēmas:</a:t>
            </a:r>
          </a:p>
          <a:p>
            <a:pPr marL="0" indent="0">
              <a:buNone/>
            </a:pPr>
            <a:r>
              <a:rPr lang="lv-LV" dirty="0"/>
              <a:t>1. Ārstniecības personu izdegšanu ietekmējošie faktori.</a:t>
            </a:r>
          </a:p>
          <a:p>
            <a:pPr marL="0" indent="0">
              <a:buNone/>
            </a:pPr>
            <a:r>
              <a:rPr lang="lv-LV" dirty="0"/>
              <a:t>2. Konceptuālie modeļi.</a:t>
            </a:r>
          </a:p>
          <a:p>
            <a:pPr marL="0" indent="0">
              <a:buNone/>
            </a:pPr>
            <a:r>
              <a:rPr lang="lv-LV" dirty="0"/>
              <a:t>3. ĀPIIF empīrisko pētījumu instrumenti.</a:t>
            </a:r>
          </a:p>
          <a:p>
            <a:pPr marL="0" indent="0">
              <a:buNone/>
            </a:pPr>
            <a:r>
              <a:rPr lang="lv-LV" dirty="0"/>
              <a:t>4. ĀPIIF secinājumi dažādu modeļu ietvaros.</a:t>
            </a:r>
          </a:p>
          <a:p>
            <a:pPr marL="0" indent="0">
              <a:buNone/>
            </a:pPr>
            <a:r>
              <a:rPr lang="lv-LV" dirty="0"/>
              <a:t>5. Atšķirības starp ĀPIIF modeļu iegūtajiem rezultātiem.</a:t>
            </a:r>
          </a:p>
          <a:p>
            <a:pPr marL="0" indent="0">
              <a:buNone/>
            </a:pPr>
            <a:r>
              <a:rPr lang="lv-LV" dirty="0"/>
              <a:t>6. Kas ir un kas nav zināms par ĀPIIF.</a:t>
            </a:r>
          </a:p>
        </p:txBody>
      </p:sp>
    </p:spTree>
    <p:extLst>
      <p:ext uri="{BB962C8B-B14F-4D97-AF65-F5344CB8AC3E}">
        <p14:creationId xmlns:p14="http://schemas.microsoft.com/office/powerpoint/2010/main" val="384813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p:txBody>
          <a:bodyPr/>
          <a:lstStyle/>
          <a:p>
            <a:r>
              <a:rPr lang="lv-LV" dirty="0"/>
              <a:t>Rezultāti</a:t>
            </a:r>
          </a:p>
        </p:txBody>
      </p:sp>
      <p:sp>
        <p:nvSpPr>
          <p:cNvPr id="6" name="TextBox 5">
            <a:extLst>
              <a:ext uri="{FF2B5EF4-FFF2-40B4-BE49-F238E27FC236}">
                <a16:creationId xmlns:a16="http://schemas.microsoft.com/office/drawing/2014/main" id="{0CC52137-90EA-8ECC-D7F2-A8B3B7FC1792}"/>
              </a:ext>
            </a:extLst>
          </p:cNvPr>
          <p:cNvSpPr txBox="1"/>
          <p:nvPr/>
        </p:nvSpPr>
        <p:spPr>
          <a:xfrm>
            <a:off x="1593201" y="1611012"/>
            <a:ext cx="8371891" cy="461665"/>
          </a:xfrm>
          <a:prstGeom prst="rect">
            <a:avLst/>
          </a:prstGeom>
          <a:noFill/>
        </p:spPr>
        <p:txBody>
          <a:bodyPr wrap="square">
            <a:spAutoFit/>
          </a:bodyPr>
          <a:lstStyle/>
          <a:p>
            <a:pPr marL="0" indent="0" algn="ctr">
              <a:buNone/>
            </a:pPr>
            <a:r>
              <a:rPr lang="lv-LV" sz="2400" b="1" dirty="0">
                <a:solidFill>
                  <a:schemeClr val="bg2">
                    <a:lumMod val="25000"/>
                  </a:schemeClr>
                </a:solidFill>
              </a:rPr>
              <a:t>1. Ārstniecības personu izdegšanu ietekmējošie faktori.</a:t>
            </a:r>
          </a:p>
        </p:txBody>
      </p:sp>
      <p:sp>
        <p:nvSpPr>
          <p:cNvPr id="7" name="Rectangle 2">
            <a:extLst>
              <a:ext uri="{FF2B5EF4-FFF2-40B4-BE49-F238E27FC236}">
                <a16:creationId xmlns:a16="http://schemas.microsoft.com/office/drawing/2014/main" id="{AC2ECC88-4213-90A4-0313-B050757DB92E}"/>
              </a:ext>
            </a:extLst>
          </p:cNvPr>
          <p:cNvSpPr>
            <a:spLocks noGrp="1" noChangeArrowheads="1"/>
          </p:cNvSpPr>
          <p:nvPr>
            <p:ph idx="1"/>
          </p:nvPr>
        </p:nvSpPr>
        <p:spPr bwMode="auto">
          <a:xfrm>
            <a:off x="419878" y="2261552"/>
            <a:ext cx="11635273"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Ārstniecības personu izdegšanas attīstību ietekmē daudzi faktori dažādos līmeņos, kurus var klasificēt:</a:t>
            </a:r>
            <a:r>
              <a:rPr kumimoji="0" lang="lv-LV" altLang="lv-LV" b="1" i="0" u="none" strike="noStrike" cap="none" normalizeH="0" baseline="0" dirty="0">
                <a:ln>
                  <a:noFill/>
                </a:ln>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lv-LV" altLang="lv-LV" b="1" i="0" u="none" strike="noStrike" cap="none" normalizeH="0" baseline="0" dirty="0">
                <a:ln>
                  <a:noFill/>
                </a:ln>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1. </a:t>
            </a:r>
            <a:r>
              <a:rPr lang="lv-LV" altLang="lv-LV" b="1" dirty="0" err="1">
                <a:solidFill>
                  <a:schemeClr val="bg2">
                    <a:lumMod val="25000"/>
                  </a:schemeClr>
                </a:solidFill>
                <a:latin typeface="Calibri" panose="020F0502020204030204" pitchFamily="34" charset="0"/>
                <a:ea typeface="Calibri" panose="020F0502020204030204" pitchFamily="34" charset="0"/>
                <a:cs typeface="Calibri" panose="020F0502020204030204" pitchFamily="34" charset="0"/>
              </a:rPr>
              <a:t>S</a:t>
            </a:r>
            <a:r>
              <a:rPr kumimoji="0" lang="lv-LV" altLang="lv-LV" b="1" i="0" u="none" strike="noStrike" cap="none" normalizeH="0" baseline="0" dirty="0" err="1">
                <a:ln>
                  <a:noFill/>
                </a:ln>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ociāldemogrāfiskajos</a:t>
            </a:r>
            <a:r>
              <a:rPr kumimoji="0" lang="lv-LV" altLang="lv-LV" b="1" i="0" u="none" strike="noStrike" cap="none" normalizeH="0" baseline="0" dirty="0">
                <a:ln>
                  <a:noFill/>
                </a:ln>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Abusanad</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et</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al</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2021;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Afonso</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et</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al</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2021; Ang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et</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al</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2016);</a:t>
            </a:r>
          </a:p>
          <a:p>
            <a:pPr marL="0" marR="0" lvl="0" indent="0" defTabSz="914400" rtl="0" eaLnBrk="0" fontAlgn="base" latinLnBrk="0" hangingPunct="0">
              <a:lnSpc>
                <a:spcPct val="100000"/>
              </a:lnSpc>
              <a:spcBef>
                <a:spcPct val="0"/>
              </a:spcBef>
              <a:spcAft>
                <a:spcPct val="0"/>
              </a:spcAft>
              <a:buClrTx/>
              <a:buSzTx/>
              <a:buFontTx/>
              <a:buNone/>
              <a:tabLst/>
            </a:pPr>
            <a:r>
              <a:rPr lang="lv-LV" altLang="lv-LV" dirty="0">
                <a:latin typeface="Calibri" panose="020F0502020204030204" pitchFamily="34" charset="0"/>
                <a:ea typeface="Calibri" panose="020F0502020204030204" pitchFamily="34" charset="0"/>
                <a:cs typeface="Calibri" panose="020F0502020204030204" pitchFamily="34" charset="0"/>
              </a:rPr>
              <a:t> </a:t>
            </a:r>
            <a:r>
              <a:rPr lang="lv-LV" altLang="lv-LV" b="1" dirty="0">
                <a:solidFill>
                  <a:schemeClr val="bg2">
                    <a:lumMod val="25000"/>
                  </a:schemeClr>
                </a:solidFill>
                <a:latin typeface="Calibri" panose="020F0502020204030204" pitchFamily="34" charset="0"/>
                <a:ea typeface="Calibri" panose="020F0502020204030204" pitchFamily="34" charset="0"/>
                <a:cs typeface="Calibri" panose="020F0502020204030204" pitchFamily="34" charset="0"/>
              </a:rPr>
              <a:t>2. I</a:t>
            </a:r>
            <a:r>
              <a:rPr kumimoji="0" lang="lv-LV" altLang="lv-LV" b="1" i="0" u="none" strike="noStrike" cap="none" normalizeH="0" baseline="0" dirty="0">
                <a:ln>
                  <a:noFill/>
                </a:ln>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ndividuālajos</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Carletto</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Ariotti</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Garelli</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Di</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Noto</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et</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al</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2022;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Divinakumar</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et</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al</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2019;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Fumis</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et</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al</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2017);</a:t>
            </a:r>
          </a:p>
          <a:p>
            <a:pPr marL="0" marR="0" lvl="0" indent="0" defTabSz="914400" rtl="0" eaLnBrk="0" fontAlgn="base" latinLnBrk="0" hangingPunct="0">
              <a:lnSpc>
                <a:spcPct val="100000"/>
              </a:lnSpc>
              <a:spcBef>
                <a:spcPct val="0"/>
              </a:spcBef>
              <a:spcAft>
                <a:spcPct val="0"/>
              </a:spcAft>
              <a:buClrTx/>
              <a:buSzTx/>
              <a:buFontTx/>
              <a:buNone/>
              <a:tabLst/>
            </a:pPr>
            <a:r>
              <a:rPr kumimoji="0" lang="lv-LV" altLang="lv-LV" b="1" i="0" u="none" strike="noStrike" cap="none" normalizeH="0" baseline="0" dirty="0">
                <a:ln>
                  <a:noFill/>
                </a:ln>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3. </a:t>
            </a:r>
            <a:r>
              <a:rPr lang="lv-LV" altLang="lv-LV" b="1" dirty="0">
                <a:solidFill>
                  <a:schemeClr val="bg2">
                    <a:lumMod val="25000"/>
                  </a:schemeClr>
                </a:solidFill>
                <a:latin typeface="Calibri" panose="020F0502020204030204" pitchFamily="34" charset="0"/>
                <a:ea typeface="Calibri" panose="020F0502020204030204" pitchFamily="34" charset="0"/>
                <a:cs typeface="Calibri" panose="020F0502020204030204" pitchFamily="34" charset="0"/>
              </a:rPr>
              <a:t>A</a:t>
            </a:r>
            <a:r>
              <a:rPr kumimoji="0" lang="lv-LV" altLang="lv-LV" b="1" i="0" u="none" strike="noStrike" cap="none" normalizeH="0" baseline="0" dirty="0">
                <a:ln>
                  <a:noFill/>
                </a:ln>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r darba vidi saistītajos </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Abusanad</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et</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al</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2021; Ahmed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et</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al</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2022;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Benhamza</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Khalayla</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Lahlou</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Amine</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Lazraq</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Miloudi</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et</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al</a:t>
            </a:r>
            <a:r>
              <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2023)</a:t>
            </a:r>
            <a:r>
              <a:rPr lang="lv-LV" altLang="lv-LV" dirty="0">
                <a:latin typeface="Calibri" panose="020F0502020204030204" pitchFamily="34" charset="0"/>
                <a:ea typeface="Calibri" panose="020F0502020204030204" pitchFamily="34" charset="0"/>
                <a:cs typeface="Calibri" panose="020F0502020204030204" pitchFamily="34" charset="0"/>
              </a:rPr>
              <a:t>.</a:t>
            </a:r>
            <a:endParaRPr kumimoji="0" lang="lv-LV" altLang="lv-LV"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2080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576943" y="85207"/>
            <a:ext cx="10515600" cy="707895"/>
          </a:xfrm>
        </p:spPr>
        <p:txBody>
          <a:bodyPr/>
          <a:lstStyle/>
          <a:p>
            <a:r>
              <a:rPr lang="lv-LV" dirty="0"/>
              <a:t>Rezultāti</a:t>
            </a:r>
          </a:p>
        </p:txBody>
      </p:sp>
      <p:sp>
        <p:nvSpPr>
          <p:cNvPr id="3" name="Content Placeholder 2">
            <a:extLst>
              <a:ext uri="{FF2B5EF4-FFF2-40B4-BE49-F238E27FC236}">
                <a16:creationId xmlns:a16="http://schemas.microsoft.com/office/drawing/2014/main" id="{4EDDD3D2-56A3-43D6-95A8-9AC523BE3538}"/>
              </a:ext>
            </a:extLst>
          </p:cNvPr>
          <p:cNvSpPr>
            <a:spLocks noGrp="1"/>
          </p:cNvSpPr>
          <p:nvPr>
            <p:ph idx="1"/>
          </p:nvPr>
        </p:nvSpPr>
        <p:spPr>
          <a:xfrm>
            <a:off x="763556" y="1575962"/>
            <a:ext cx="10515600" cy="4351338"/>
          </a:xfrm>
        </p:spPr>
        <p:txBody>
          <a:bodyPr>
            <a:noAutofit/>
          </a:bodyPr>
          <a:lstStyle/>
          <a:p>
            <a:pPr marL="342900" indent="-342900">
              <a:buAutoNum type="arabicPeriod"/>
            </a:pPr>
            <a:r>
              <a:rPr lang="lv-LV" sz="2200" dirty="0">
                <a:effectLst/>
                <a:latin typeface="Calibri" panose="020F0502020204030204" pitchFamily="34" charset="0"/>
                <a:ea typeface="Calibri" panose="020F0502020204030204" pitchFamily="34" charset="0"/>
                <a:cs typeface="Calibri" panose="020F0502020204030204" pitchFamily="34" charset="0"/>
              </a:rPr>
              <a:t>Multidimensiālais izdegšanas modelis (</a:t>
            </a:r>
            <a:r>
              <a:rPr lang="lv-LV" sz="2200" dirty="0" err="1">
                <a:effectLst/>
                <a:latin typeface="Calibri" panose="020F0502020204030204" pitchFamily="34" charset="0"/>
                <a:ea typeface="Calibri" panose="020F0502020204030204" pitchFamily="34" charset="0"/>
                <a:cs typeface="Calibri" panose="020F0502020204030204" pitchFamily="34" charset="0"/>
              </a:rPr>
              <a:t>Maslach</a:t>
            </a:r>
            <a:r>
              <a:rPr lang="lv-LV" sz="2200" dirty="0">
                <a:effectLst/>
                <a:latin typeface="Calibri" panose="020F0502020204030204" pitchFamily="34" charset="0"/>
                <a:ea typeface="Calibri" panose="020F0502020204030204" pitchFamily="34" charset="0"/>
                <a:cs typeface="Calibri" panose="020F0502020204030204" pitchFamily="34" charset="0"/>
              </a:rPr>
              <a:t>, 1998). </a:t>
            </a:r>
          </a:p>
          <a:p>
            <a:pPr marL="342900" indent="-342900">
              <a:buFont typeface="Arial" panose="020B0604020202020204" pitchFamily="34" charset="0"/>
              <a:buAutoNum type="arabicPeriod"/>
            </a:pPr>
            <a:r>
              <a:rPr lang="lv-LV" sz="2200" b="0" i="0" dirty="0">
                <a:effectLst/>
                <a:latin typeface="Calibri" panose="020F0502020204030204" pitchFamily="34" charset="0"/>
                <a:ea typeface="Calibri" panose="020F0502020204030204" pitchFamily="34" charset="0"/>
                <a:cs typeface="Calibri" panose="020F0502020204030204" pitchFamily="34" charset="0"/>
              </a:rPr>
              <a:t>Darba pieprasījumu-resursu modelis </a:t>
            </a:r>
            <a:r>
              <a:rPr lang="lv-LV" sz="2200" dirty="0">
                <a:effectLst/>
                <a:latin typeface="Calibri" panose="020F0502020204030204" pitchFamily="34" charset="0"/>
                <a:ea typeface="Calibri" panose="020F0502020204030204" pitchFamily="34" charset="0"/>
                <a:cs typeface="Calibri" panose="020F0502020204030204" pitchFamily="34" charset="0"/>
              </a:rPr>
              <a:t>(</a:t>
            </a:r>
            <a:r>
              <a:rPr lang="lv-LV" sz="2200" dirty="0" err="1">
                <a:effectLst/>
                <a:latin typeface="Calibri" panose="020F0502020204030204" pitchFamily="34" charset="0"/>
                <a:ea typeface="Calibri" panose="020F0502020204030204" pitchFamily="34" charset="0"/>
                <a:cs typeface="Calibri" panose="020F0502020204030204" pitchFamily="34" charset="0"/>
              </a:rPr>
              <a:t>Bakker</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et</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al</a:t>
            </a:r>
            <a:r>
              <a:rPr lang="lv-LV" sz="2200" dirty="0">
                <a:effectLst/>
                <a:latin typeface="Calibri" panose="020F0502020204030204" pitchFamily="34" charset="0"/>
                <a:ea typeface="Calibri" panose="020F0502020204030204" pitchFamily="34" charset="0"/>
                <a:cs typeface="Calibri" panose="020F0502020204030204" pitchFamily="34" charset="0"/>
              </a:rPr>
              <a:t>., 2001). </a:t>
            </a:r>
          </a:p>
          <a:p>
            <a:pPr marL="342900" indent="-342900">
              <a:buAutoNum type="arabicPeriod"/>
            </a:pPr>
            <a:r>
              <a:rPr lang="lv-LV" sz="2200" dirty="0">
                <a:effectLst/>
                <a:latin typeface="Calibri" panose="020F0502020204030204" pitchFamily="34" charset="0"/>
                <a:ea typeface="Calibri" panose="020F0502020204030204" pitchFamily="34" charset="0"/>
                <a:cs typeface="Calibri" panose="020F0502020204030204" pitchFamily="34" charset="0"/>
              </a:rPr>
              <a:t>Sociālās apmaiņas modelis (</a:t>
            </a:r>
            <a:r>
              <a:rPr lang="lv-LV" sz="2200" dirty="0" err="1">
                <a:effectLst/>
                <a:latin typeface="Calibri" panose="020F0502020204030204" pitchFamily="34" charset="0"/>
                <a:ea typeface="Calibri" panose="020F0502020204030204" pitchFamily="34" charset="0"/>
                <a:cs typeface="Calibri" panose="020F0502020204030204" pitchFamily="34" charset="0"/>
              </a:rPr>
              <a:t>Schaufeli</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et</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al</a:t>
            </a:r>
            <a:r>
              <a:rPr lang="lv-LV" sz="2200" dirty="0">
                <a:effectLst/>
                <a:latin typeface="Calibri" panose="020F0502020204030204" pitchFamily="34" charset="0"/>
                <a:ea typeface="Calibri" panose="020F0502020204030204" pitchFamily="34" charset="0"/>
                <a:cs typeface="Calibri" panose="020F0502020204030204" pitchFamily="34" charset="0"/>
              </a:rPr>
              <a:t>., 2011). </a:t>
            </a:r>
            <a:endParaRPr lang="lv-LV" sz="22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lv-LV" sz="2200" dirty="0">
                <a:effectLst/>
                <a:latin typeface="Calibri" panose="020F0502020204030204" pitchFamily="34" charset="0"/>
                <a:ea typeface="Calibri" panose="020F0502020204030204" pitchFamily="34" charset="0"/>
                <a:cs typeface="Calibri" panose="020F0502020204030204" pitchFamily="34" charset="0"/>
              </a:rPr>
              <a:t>Izdegšanas un noturības modelis (</a:t>
            </a:r>
            <a:r>
              <a:rPr lang="lv-LV" sz="2200" dirty="0" err="1">
                <a:effectLst/>
                <a:latin typeface="Calibri" panose="020F0502020204030204" pitchFamily="34" charset="0"/>
                <a:ea typeface="Calibri" panose="020F0502020204030204" pitchFamily="34" charset="0"/>
                <a:cs typeface="Calibri" panose="020F0502020204030204" pitchFamily="34" charset="0"/>
              </a:rPr>
              <a:t>Shanafelt</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et</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al</a:t>
            </a:r>
            <a:r>
              <a:rPr lang="lv-LV" sz="2200" dirty="0">
                <a:effectLst/>
                <a:latin typeface="Calibri" panose="020F0502020204030204" pitchFamily="34" charset="0"/>
                <a:ea typeface="Calibri" panose="020F0502020204030204" pitchFamily="34" charset="0"/>
                <a:cs typeface="Calibri" panose="020F0502020204030204" pitchFamily="34" charset="0"/>
              </a:rPr>
              <a:t>., 2017).  </a:t>
            </a:r>
          </a:p>
          <a:p>
            <a:pPr marL="342900" indent="-342900">
              <a:buAutoNum type="arabicPeriod"/>
            </a:pPr>
            <a:r>
              <a:rPr lang="lv-LV" sz="2200" dirty="0">
                <a:latin typeface="Calibri" panose="020F0502020204030204" pitchFamily="34" charset="0"/>
                <a:ea typeface="Calibri" panose="020F0502020204030204" pitchFamily="34" charset="0"/>
                <a:cs typeface="Calibri" panose="020F0502020204030204" pitchFamily="34" charset="0"/>
              </a:rPr>
              <a:t>P</a:t>
            </a:r>
            <a:r>
              <a:rPr lang="lv-LV" sz="2200" dirty="0">
                <a:effectLst/>
                <a:latin typeface="Calibri" panose="020F0502020204030204" pitchFamily="34" charset="0"/>
                <a:ea typeface="Calibri" panose="020F0502020204030204" pitchFamily="34" charset="0"/>
                <a:cs typeface="Calibri" panose="020F0502020204030204" pitchFamily="34" charset="0"/>
              </a:rPr>
              <a:t>iecu personības faktoru modelis (</a:t>
            </a:r>
            <a:r>
              <a:rPr lang="lv-LV" sz="2200" dirty="0" err="1">
                <a:effectLst/>
                <a:latin typeface="Calibri" panose="020F0502020204030204" pitchFamily="34" charset="0"/>
                <a:ea typeface="Calibri" panose="020F0502020204030204" pitchFamily="34" charset="0"/>
                <a:cs typeface="Calibri" panose="020F0502020204030204" pitchFamily="34" charset="0"/>
              </a:rPr>
              <a:t>FFM</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McAdams</a:t>
            </a:r>
            <a:r>
              <a:rPr lang="lv-LV" sz="2200" dirty="0">
                <a:effectLst/>
                <a:latin typeface="Calibri" panose="020F0502020204030204" pitchFamily="34" charset="0"/>
                <a:ea typeface="Calibri" panose="020F0502020204030204" pitchFamily="34" charset="0"/>
                <a:cs typeface="Calibri" panose="020F0502020204030204" pitchFamily="34" charset="0"/>
              </a:rPr>
              <a:t>, 2008). </a:t>
            </a:r>
            <a:endParaRPr lang="lv-LV" sz="22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lv-LV" sz="2200" dirty="0">
                <a:latin typeface="Calibri" panose="020F0502020204030204" pitchFamily="34" charset="0"/>
                <a:ea typeface="Calibri" panose="020F0502020204030204" pitchFamily="34" charset="0"/>
                <a:cs typeface="Calibri" panose="020F0502020204030204" pitchFamily="34" charset="0"/>
              </a:rPr>
              <a:t>Trīs personības faktoru modelis </a:t>
            </a:r>
            <a:r>
              <a:rPr lang="lv-LV" sz="2200" dirty="0">
                <a:effectLst/>
                <a:latin typeface="Calibri" panose="020F0502020204030204" pitchFamily="34" charset="0"/>
                <a:ea typeface="Calibri" panose="020F0502020204030204" pitchFamily="34" charset="0"/>
                <a:cs typeface="Calibri" panose="020F0502020204030204" pitchFamily="34" charset="0"/>
              </a:rPr>
              <a:t>(</a:t>
            </a:r>
            <a:r>
              <a:rPr lang="lv-LV" sz="2200" dirty="0" err="1">
                <a:effectLst/>
                <a:latin typeface="Calibri" panose="020F0502020204030204" pitchFamily="34" charset="0"/>
                <a:ea typeface="Calibri" panose="020F0502020204030204" pitchFamily="34" charset="0"/>
                <a:cs typeface="Calibri" panose="020F0502020204030204" pitchFamily="34" charset="0"/>
              </a:rPr>
              <a:t>Eysenck</a:t>
            </a:r>
            <a:r>
              <a:rPr lang="lv-LV" sz="2200" dirty="0">
                <a:effectLst/>
                <a:latin typeface="Calibri" panose="020F0502020204030204" pitchFamily="34" charset="0"/>
                <a:ea typeface="Calibri" panose="020F0502020204030204" pitchFamily="34" charset="0"/>
                <a:cs typeface="Calibri" panose="020F0502020204030204" pitchFamily="34" charset="0"/>
              </a:rPr>
              <a:t>, 1967).</a:t>
            </a:r>
          </a:p>
          <a:p>
            <a:pPr marL="342900" indent="-342900">
              <a:buAutoNum type="arabicPeriod"/>
            </a:pPr>
            <a:r>
              <a:rPr lang="lv-LV" sz="2200" dirty="0">
                <a:effectLst/>
                <a:latin typeface="Calibri" panose="020F0502020204030204" pitchFamily="34" charset="0"/>
                <a:ea typeface="Calibri" panose="020F0502020204030204" pitchFamily="34" charset="0"/>
                <a:cs typeface="Calibri" panose="020F0502020204030204" pitchFamily="34" charset="0"/>
              </a:rPr>
              <a:t>Resursu saglabāšanas teorija (</a:t>
            </a:r>
            <a:r>
              <a:rPr lang="lv-LV" sz="2200" dirty="0" err="1">
                <a:effectLst/>
                <a:latin typeface="Calibri" panose="020F0502020204030204" pitchFamily="34" charset="0"/>
                <a:ea typeface="Calibri" panose="020F0502020204030204" pitchFamily="34" charset="0"/>
                <a:cs typeface="Calibri" panose="020F0502020204030204" pitchFamily="34" charset="0"/>
              </a:rPr>
              <a:t>Hobfoll</a:t>
            </a:r>
            <a:r>
              <a:rPr lang="lv-LV" sz="2200" dirty="0">
                <a:effectLst/>
                <a:latin typeface="Calibri" panose="020F0502020204030204" pitchFamily="34" charset="0"/>
                <a:ea typeface="Calibri" panose="020F0502020204030204" pitchFamily="34" charset="0"/>
                <a:cs typeface="Calibri" panose="020F0502020204030204" pitchFamily="34" charset="0"/>
              </a:rPr>
              <a:t>, 1989). </a:t>
            </a:r>
            <a:endParaRPr lang="lv-LV" sz="22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lv-LV" sz="2200" dirty="0">
                <a:effectLst/>
                <a:latin typeface="Calibri" panose="020F0502020204030204" pitchFamily="34" charset="0"/>
                <a:ea typeface="Calibri" panose="020F0502020204030204" pitchFamily="34" charset="0"/>
                <a:cs typeface="Calibri" panose="020F0502020204030204" pitchFamily="34" charset="0"/>
              </a:rPr>
              <a:t>Līdzjūtības gandarījuma un līdzjūtības noguruma modelis (</a:t>
            </a:r>
            <a:r>
              <a:rPr lang="lv-LV" sz="2200" dirty="0" err="1">
                <a:effectLst/>
                <a:latin typeface="Calibri" panose="020F0502020204030204" pitchFamily="34" charset="0"/>
                <a:ea typeface="Calibri" panose="020F0502020204030204" pitchFamily="34" charset="0"/>
                <a:cs typeface="Calibri" panose="020F0502020204030204" pitchFamily="34" charset="0"/>
              </a:rPr>
              <a:t>Stamm</a:t>
            </a:r>
            <a:r>
              <a:rPr lang="lv-LV" sz="2200" dirty="0">
                <a:effectLst/>
                <a:latin typeface="Calibri" panose="020F0502020204030204" pitchFamily="34" charset="0"/>
                <a:ea typeface="Calibri" panose="020F0502020204030204" pitchFamily="34" charset="0"/>
                <a:cs typeface="Calibri" panose="020F0502020204030204" pitchFamily="34" charset="0"/>
              </a:rPr>
              <a:t>, 2010).</a:t>
            </a:r>
          </a:p>
          <a:p>
            <a:pPr marL="342900" indent="-342900">
              <a:buAutoNum type="arabicPeriod"/>
            </a:pPr>
            <a:r>
              <a:rPr lang="lv-LV" sz="2200" dirty="0">
                <a:latin typeface="Calibri" panose="020F0502020204030204" pitchFamily="34" charset="0"/>
                <a:ea typeface="Calibri" panose="020F0502020204030204" pitchFamily="34" charset="0"/>
                <a:cs typeface="Calibri" panose="020F0502020204030204" pitchFamily="34" charset="0"/>
              </a:rPr>
              <a:t>Ievainojamības un stresa modelis (</a:t>
            </a:r>
            <a:r>
              <a:rPr lang="lv-LV" sz="2200" dirty="0" err="1">
                <a:latin typeface="Calibri" panose="020F0502020204030204" pitchFamily="34" charset="0"/>
                <a:ea typeface="Calibri" panose="020F0502020204030204" pitchFamily="34" charset="0"/>
                <a:cs typeface="Calibri" panose="020F0502020204030204" pitchFamily="34" charset="0"/>
              </a:rPr>
              <a:t>Zubin</a:t>
            </a:r>
            <a:r>
              <a:rPr lang="lv-LV" sz="2200" dirty="0">
                <a:latin typeface="Calibri" panose="020F0502020204030204" pitchFamily="34" charset="0"/>
                <a:ea typeface="Calibri" panose="020F0502020204030204" pitchFamily="34" charset="0"/>
                <a:cs typeface="Calibri" panose="020F0502020204030204" pitchFamily="34" charset="0"/>
              </a:rPr>
              <a:t> &amp; </a:t>
            </a:r>
            <a:r>
              <a:rPr lang="lv-LV" sz="2200" dirty="0" err="1">
                <a:latin typeface="Calibri" panose="020F0502020204030204" pitchFamily="34" charset="0"/>
                <a:ea typeface="Calibri" panose="020F0502020204030204" pitchFamily="34" charset="0"/>
                <a:cs typeface="Calibri" panose="020F0502020204030204" pitchFamily="34" charset="0"/>
              </a:rPr>
              <a:t>Spring</a:t>
            </a:r>
            <a:r>
              <a:rPr lang="lv-LV" sz="2200" dirty="0">
                <a:latin typeface="Calibri" panose="020F0502020204030204" pitchFamily="34" charset="0"/>
                <a:ea typeface="Calibri" panose="020F0502020204030204" pitchFamily="34" charset="0"/>
                <a:cs typeface="Calibri" panose="020F0502020204030204" pitchFamily="34" charset="0"/>
              </a:rPr>
              <a:t>, 1977).</a:t>
            </a:r>
            <a:r>
              <a:rPr lang="lv-LV" sz="2200" dirty="0">
                <a:effectLst/>
                <a:latin typeface="Calibri" panose="020F0502020204030204" pitchFamily="34" charset="0"/>
                <a:ea typeface="Calibri" panose="020F0502020204030204" pitchFamily="34" charset="0"/>
                <a:cs typeface="Calibri" panose="020F0502020204030204" pitchFamily="34" charset="0"/>
              </a:rPr>
              <a:t> </a:t>
            </a:r>
          </a:p>
          <a:p>
            <a:pPr marL="342900" indent="-342900">
              <a:buAutoNum type="arabicPeriod"/>
            </a:pPr>
            <a:r>
              <a:rPr lang="lv-LV" sz="2200" dirty="0">
                <a:latin typeface="Calibri" panose="020F0502020204030204" pitchFamily="34" charset="0"/>
                <a:ea typeface="Calibri" panose="020F0502020204030204" pitchFamily="34" charset="0"/>
                <a:cs typeface="Calibri" panose="020F0502020204030204" pitchFamily="34" charset="0"/>
              </a:rPr>
              <a:t> Izdegšanas apakštipu modelis (</a:t>
            </a:r>
            <a:r>
              <a:rPr lang="lv-LV" sz="2200" dirty="0" err="1">
                <a:latin typeface="Calibri" panose="020F0502020204030204" pitchFamily="34" charset="0"/>
                <a:ea typeface="Calibri" panose="020F0502020204030204" pitchFamily="34" charset="0"/>
                <a:cs typeface="Calibri" panose="020F0502020204030204" pitchFamily="34" charset="0"/>
              </a:rPr>
              <a:t>Farber</a:t>
            </a:r>
            <a:r>
              <a:rPr lang="lv-LV" sz="2200" dirty="0">
                <a:latin typeface="Calibri" panose="020F0502020204030204" pitchFamily="34" charset="0"/>
                <a:ea typeface="Calibri" panose="020F0502020204030204" pitchFamily="34" charset="0"/>
                <a:cs typeface="Calibri" panose="020F0502020204030204" pitchFamily="34" charset="0"/>
              </a:rPr>
              <a:t>, 2001).</a:t>
            </a:r>
            <a:endParaRPr lang="lv-LV" sz="22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AutoNum type="arabicPeriod"/>
            </a:pPr>
            <a:r>
              <a:rPr lang="lv-LV" sz="2200" dirty="0">
                <a:effectLst/>
                <a:latin typeface="Calibri" panose="020F0502020204030204" pitchFamily="34" charset="0"/>
                <a:ea typeface="Calibri" panose="020F0502020204030204" pitchFamily="34" charset="0"/>
                <a:cs typeface="Calibri" panose="020F0502020204030204" pitchFamily="34" charset="0"/>
              </a:rPr>
              <a:t> Morālā distresa modelis  (</a:t>
            </a:r>
            <a:r>
              <a:rPr lang="lv-LV" sz="2200" dirty="0" err="1">
                <a:effectLst/>
                <a:latin typeface="Calibri" panose="020F0502020204030204" pitchFamily="34" charset="0"/>
                <a:ea typeface="Calibri" panose="020F0502020204030204" pitchFamily="34" charset="0"/>
                <a:cs typeface="Calibri" panose="020F0502020204030204" pitchFamily="34" charset="0"/>
              </a:rPr>
              <a:t>Jameton</a:t>
            </a:r>
            <a:r>
              <a:rPr lang="lv-LV" sz="2200" dirty="0">
                <a:effectLst/>
                <a:latin typeface="Calibri" panose="020F0502020204030204" pitchFamily="34" charset="0"/>
                <a:ea typeface="Calibri" panose="020F0502020204030204" pitchFamily="34" charset="0"/>
                <a:cs typeface="Calibri" panose="020F0502020204030204" pitchFamily="34" charset="0"/>
              </a:rPr>
              <a:t>, 1984).  </a:t>
            </a:r>
            <a:endParaRPr lang="lv-LV" sz="2200" dirty="0">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14347099-22FA-20E3-CB5A-83389E94FEEC}"/>
              </a:ext>
            </a:extLst>
          </p:cNvPr>
          <p:cNvSpPr txBox="1"/>
          <p:nvPr/>
        </p:nvSpPr>
        <p:spPr>
          <a:xfrm>
            <a:off x="3897864" y="949362"/>
            <a:ext cx="6097554" cy="461665"/>
          </a:xfrm>
          <a:prstGeom prst="rect">
            <a:avLst/>
          </a:prstGeom>
          <a:noFill/>
        </p:spPr>
        <p:txBody>
          <a:bodyPr wrap="square">
            <a:spAutoFit/>
          </a:bodyPr>
          <a:lstStyle/>
          <a:p>
            <a:pPr marL="0" indent="0">
              <a:buNone/>
            </a:pPr>
            <a:r>
              <a:rPr lang="lv-LV" sz="2400" b="1" dirty="0">
                <a:solidFill>
                  <a:schemeClr val="bg2">
                    <a:lumMod val="25000"/>
                  </a:schemeClr>
                </a:solidFill>
              </a:rPr>
              <a:t>2. Konceptuālie modeļi.</a:t>
            </a:r>
          </a:p>
        </p:txBody>
      </p:sp>
    </p:spTree>
    <p:extLst>
      <p:ext uri="{BB962C8B-B14F-4D97-AF65-F5344CB8AC3E}">
        <p14:creationId xmlns:p14="http://schemas.microsoft.com/office/powerpoint/2010/main" val="287800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707572" y="18255"/>
            <a:ext cx="10515600" cy="1325563"/>
          </a:xfrm>
        </p:spPr>
        <p:txBody>
          <a:bodyPr/>
          <a:lstStyle/>
          <a:p>
            <a:r>
              <a:rPr lang="lv-LV" dirty="0"/>
              <a:t>Rezultāti</a:t>
            </a:r>
          </a:p>
        </p:txBody>
      </p:sp>
      <p:sp>
        <p:nvSpPr>
          <p:cNvPr id="3" name="Content Placeholder 2">
            <a:extLst>
              <a:ext uri="{FF2B5EF4-FFF2-40B4-BE49-F238E27FC236}">
                <a16:creationId xmlns:a16="http://schemas.microsoft.com/office/drawing/2014/main" id="{4EDDD3D2-56A3-43D6-95A8-9AC523BE3538}"/>
              </a:ext>
            </a:extLst>
          </p:cNvPr>
          <p:cNvSpPr>
            <a:spLocks noGrp="1"/>
          </p:cNvSpPr>
          <p:nvPr>
            <p:ph idx="1"/>
          </p:nvPr>
        </p:nvSpPr>
        <p:spPr>
          <a:xfrm>
            <a:off x="642257" y="1685665"/>
            <a:ext cx="10515600" cy="4845763"/>
          </a:xfrm>
        </p:spPr>
        <p:txBody>
          <a:bodyPr>
            <a:normAutofit lnSpcReduction="10000"/>
          </a:bodyPr>
          <a:lstStyle/>
          <a:p>
            <a:pPr marL="514350" indent="-514350">
              <a:buAutoNum type="arabicPeriod"/>
            </a:pPr>
            <a:r>
              <a:rPr lang="lv-LV" sz="2200" dirty="0" err="1">
                <a:latin typeface="Calibri" panose="020F0502020204030204" pitchFamily="34" charset="0"/>
                <a:ea typeface="Calibri" panose="020F0502020204030204" pitchFamily="34" charset="0"/>
                <a:cs typeface="Calibri" panose="020F0502020204030204" pitchFamily="34" charset="0"/>
              </a:rPr>
              <a:t>Sociāldemogrāfiskā</a:t>
            </a:r>
            <a:r>
              <a:rPr lang="lv-LV" sz="2200" dirty="0">
                <a:latin typeface="Calibri" panose="020F0502020204030204" pitchFamily="34" charset="0"/>
                <a:ea typeface="Calibri" panose="020F0502020204030204" pitchFamily="34" charset="0"/>
                <a:cs typeface="Calibri" panose="020F0502020204030204" pitchFamily="34" charset="0"/>
              </a:rPr>
              <a:t> aptauja.</a:t>
            </a:r>
          </a:p>
          <a:p>
            <a:pPr marL="514350" indent="-514350">
              <a:buAutoNum type="arabicPeriod"/>
            </a:pPr>
            <a:r>
              <a:rPr lang="lv-LV" sz="2200" dirty="0" err="1">
                <a:latin typeface="Calibri" panose="020F0502020204030204" pitchFamily="34" charset="0"/>
                <a:ea typeface="Calibri" panose="020F0502020204030204" pitchFamily="34" charset="0"/>
                <a:cs typeface="Calibri" panose="020F0502020204030204" pitchFamily="34" charset="0"/>
              </a:rPr>
              <a:t>Maslačas</a:t>
            </a:r>
            <a:r>
              <a:rPr lang="lv-LV" sz="2200" dirty="0">
                <a:latin typeface="Calibri" panose="020F0502020204030204" pitchFamily="34" charset="0"/>
                <a:ea typeface="Calibri" panose="020F0502020204030204" pitchFamily="34" charset="0"/>
                <a:cs typeface="Calibri" panose="020F0502020204030204" pitchFamily="34" charset="0"/>
              </a:rPr>
              <a:t> izdegšanas aptauja (</a:t>
            </a:r>
            <a:r>
              <a:rPr lang="lv-LV" sz="2200" dirty="0" err="1">
                <a:latin typeface="Calibri" panose="020F0502020204030204" pitchFamily="34" charset="0"/>
                <a:ea typeface="Calibri" panose="020F0502020204030204" pitchFamily="34" charset="0"/>
                <a:cs typeface="Calibri" panose="020F0502020204030204" pitchFamily="34" charset="0"/>
              </a:rPr>
              <a:t>MBI-HSS</a:t>
            </a:r>
            <a:r>
              <a:rPr lang="lv-LV" sz="2200" dirty="0">
                <a:latin typeface="Calibri" panose="020F0502020204030204" pitchFamily="34" charset="0"/>
                <a:ea typeface="Calibri" panose="020F0502020204030204" pitchFamily="34" charset="0"/>
                <a:cs typeface="Calibri" panose="020F0502020204030204" pitchFamily="34" charset="0"/>
              </a:rPr>
              <a:t>) </a:t>
            </a:r>
            <a:r>
              <a:rPr lang="lv-LV" sz="2200" dirty="0">
                <a:effectLst/>
                <a:latin typeface="Calibri" panose="020F0502020204030204" pitchFamily="34" charset="0"/>
                <a:ea typeface="Calibri" panose="020F0502020204030204" pitchFamily="34" charset="0"/>
                <a:cs typeface="Calibri" panose="020F0502020204030204" pitchFamily="34" charset="0"/>
              </a:rPr>
              <a:t>(</a:t>
            </a:r>
            <a:r>
              <a:rPr lang="lv-LV" sz="2200" dirty="0" err="1">
                <a:effectLst/>
                <a:latin typeface="Calibri" panose="020F0502020204030204" pitchFamily="34" charset="0"/>
                <a:ea typeface="Calibri" panose="020F0502020204030204" pitchFamily="34" charset="0"/>
                <a:cs typeface="Calibri" panose="020F0502020204030204" pitchFamily="34" charset="0"/>
              </a:rPr>
              <a:t>Maslach</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et</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al</a:t>
            </a:r>
            <a:r>
              <a:rPr lang="lv-LV" sz="2200" dirty="0">
                <a:effectLst/>
                <a:latin typeface="Calibri" panose="020F0502020204030204" pitchFamily="34" charset="0"/>
                <a:ea typeface="Calibri" panose="020F0502020204030204" pitchFamily="34" charset="0"/>
                <a:cs typeface="Calibri" panose="020F0502020204030204" pitchFamily="34" charset="0"/>
              </a:rPr>
              <a:t>., 1997).</a:t>
            </a:r>
          </a:p>
          <a:p>
            <a:pPr marL="514350" indent="-514350">
              <a:buAutoNum type="arabicPeriod"/>
            </a:pPr>
            <a:r>
              <a:rPr lang="lv-LV" sz="2200" dirty="0">
                <a:latin typeface="Calibri" panose="020F0502020204030204" pitchFamily="34" charset="0"/>
                <a:ea typeface="Calibri" panose="020F0502020204030204" pitchFamily="34" charset="0"/>
                <a:cs typeface="Calibri" panose="020F0502020204030204" pitchFamily="34" charset="0"/>
              </a:rPr>
              <a:t>P</a:t>
            </a:r>
            <a:r>
              <a:rPr lang="lv-LV" sz="2200" dirty="0">
                <a:effectLst/>
                <a:latin typeface="Calibri" panose="020F0502020204030204" pitchFamily="34" charset="0"/>
                <a:ea typeface="Calibri" panose="020F0502020204030204" pitchFamily="34" charset="0"/>
                <a:cs typeface="Calibri" panose="020F0502020204030204" pitchFamily="34" charset="0"/>
              </a:rPr>
              <a:t>ersonības tipu aptauja (</a:t>
            </a:r>
            <a:r>
              <a:rPr lang="lv-LV" sz="2200" dirty="0" err="1">
                <a:effectLst/>
                <a:latin typeface="Calibri" panose="020F0502020204030204" pitchFamily="34" charset="0"/>
                <a:ea typeface="Calibri" panose="020F0502020204030204" pitchFamily="34" charset="0"/>
                <a:cs typeface="Calibri" panose="020F0502020204030204" pitchFamily="34" charset="0"/>
              </a:rPr>
              <a:t>NEO-FFI</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McCrae</a:t>
            </a:r>
            <a:r>
              <a:rPr lang="lv-LV" sz="2200" dirty="0">
                <a:effectLst/>
                <a:latin typeface="Calibri" panose="020F0502020204030204" pitchFamily="34" charset="0"/>
                <a:ea typeface="Calibri" panose="020F0502020204030204" pitchFamily="34" charset="0"/>
                <a:cs typeface="Calibri" panose="020F0502020204030204" pitchFamily="34" charset="0"/>
              </a:rPr>
              <a:t> &amp; Costa </a:t>
            </a:r>
            <a:r>
              <a:rPr lang="lv-LV" sz="2200" dirty="0" err="1">
                <a:effectLst/>
                <a:latin typeface="Calibri" panose="020F0502020204030204" pitchFamily="34" charset="0"/>
                <a:ea typeface="Calibri" panose="020F0502020204030204" pitchFamily="34" charset="0"/>
                <a:cs typeface="Calibri" panose="020F0502020204030204" pitchFamily="34" charset="0"/>
              </a:rPr>
              <a:t>Jr</a:t>
            </a:r>
            <a:r>
              <a:rPr lang="lv-LV" sz="2200" dirty="0">
                <a:effectLst/>
                <a:latin typeface="Calibri" panose="020F0502020204030204" pitchFamily="34" charset="0"/>
                <a:ea typeface="Calibri" panose="020F0502020204030204" pitchFamily="34" charset="0"/>
                <a:cs typeface="Calibri" panose="020F0502020204030204" pitchFamily="34" charset="0"/>
              </a:rPr>
              <a:t>, 1991).</a:t>
            </a:r>
          </a:p>
          <a:p>
            <a:pPr marL="514350" indent="-514350">
              <a:buAutoNum type="arabicPeriod"/>
            </a:pPr>
            <a:r>
              <a:rPr lang="lv-LV" sz="2200" dirty="0">
                <a:effectLst/>
                <a:latin typeface="Calibri" panose="020F0502020204030204" pitchFamily="34" charset="0"/>
                <a:ea typeface="Calibri" panose="020F0502020204030204" pitchFamily="34" charset="0"/>
                <a:cs typeface="Calibri" panose="020F0502020204030204" pitchFamily="34" charset="0"/>
              </a:rPr>
              <a:t>Kopenhāgenas izdegšanas aptauja (</a:t>
            </a:r>
            <a:r>
              <a:rPr lang="lv-LV" sz="2200" dirty="0" err="1">
                <a:effectLst/>
                <a:latin typeface="Calibri" panose="020F0502020204030204" pitchFamily="34" charset="0"/>
                <a:ea typeface="Calibri" panose="020F0502020204030204" pitchFamily="34" charset="0"/>
                <a:cs typeface="Calibri" panose="020F0502020204030204" pitchFamily="34" charset="0"/>
              </a:rPr>
              <a:t>CBI</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Kristensen</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et</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al</a:t>
            </a:r>
            <a:r>
              <a:rPr lang="lv-LV" sz="2200" dirty="0">
                <a:effectLst/>
                <a:latin typeface="Calibri" panose="020F0502020204030204" pitchFamily="34" charset="0"/>
                <a:ea typeface="Calibri" panose="020F0502020204030204" pitchFamily="34" charset="0"/>
                <a:cs typeface="Calibri" panose="020F0502020204030204" pitchFamily="34" charset="0"/>
              </a:rPr>
              <a:t>., 2005).  </a:t>
            </a:r>
          </a:p>
          <a:p>
            <a:pPr marL="514350" indent="-514350">
              <a:buAutoNum type="arabicPeriod"/>
            </a:pPr>
            <a:r>
              <a:rPr lang="lv-LV" sz="2200" dirty="0">
                <a:latin typeface="Calibri" panose="020F0502020204030204" pitchFamily="34" charset="0"/>
                <a:ea typeface="Calibri" panose="020F0502020204030204" pitchFamily="34" charset="0"/>
                <a:cs typeface="Calibri" panose="020F0502020204030204" pitchFamily="34" charset="0"/>
              </a:rPr>
              <a:t>Morālā distresa aptauja </a:t>
            </a:r>
            <a:r>
              <a:rPr lang="lv-LV" sz="2200" dirty="0">
                <a:effectLst/>
                <a:latin typeface="Calibri" panose="020F0502020204030204" pitchFamily="34" charset="0"/>
                <a:ea typeface="Calibri" panose="020F0502020204030204" pitchFamily="34" charset="0"/>
                <a:cs typeface="Calibri" panose="020F0502020204030204" pitchFamily="34" charset="0"/>
              </a:rPr>
              <a:t>(MMD-</a:t>
            </a:r>
            <a:r>
              <a:rPr lang="lv-LV" sz="2200" dirty="0" err="1">
                <a:effectLst/>
                <a:latin typeface="Calibri" panose="020F0502020204030204" pitchFamily="34" charset="0"/>
                <a:ea typeface="Calibri" panose="020F0502020204030204" pitchFamily="34" charset="0"/>
                <a:cs typeface="Calibri" panose="020F0502020204030204" pitchFamily="34" charset="0"/>
              </a:rPr>
              <a:t>HP</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Epstein</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et</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al</a:t>
            </a:r>
            <a:r>
              <a:rPr lang="lv-LV" sz="2200" dirty="0">
                <a:effectLst/>
                <a:latin typeface="Calibri" panose="020F0502020204030204" pitchFamily="34" charset="0"/>
                <a:ea typeface="Calibri" panose="020F0502020204030204" pitchFamily="34" charset="0"/>
                <a:cs typeface="Calibri" panose="020F0502020204030204" pitchFamily="34" charset="0"/>
              </a:rPr>
              <a:t>., 2019). </a:t>
            </a:r>
          </a:p>
          <a:p>
            <a:pPr marL="514350" indent="-514350">
              <a:buAutoNum type="arabicPeriod"/>
            </a:pPr>
            <a:r>
              <a:rPr lang="lv-LV" sz="2200" dirty="0">
                <a:latin typeface="Calibri" panose="020F0502020204030204" pitchFamily="34" charset="0"/>
                <a:ea typeface="Calibri" panose="020F0502020204030204" pitchFamily="34" charset="0"/>
                <a:cs typeface="Calibri" panose="020F0502020204030204" pitchFamily="34" charset="0"/>
              </a:rPr>
              <a:t>Profesionālā dzīves kvalitāte (</a:t>
            </a:r>
            <a:r>
              <a:rPr lang="lv-LV" sz="2200" dirty="0" err="1">
                <a:latin typeface="Calibri" panose="020F0502020204030204" pitchFamily="34" charset="0"/>
                <a:ea typeface="Calibri" panose="020F0502020204030204" pitchFamily="34" charset="0"/>
                <a:cs typeface="Calibri" panose="020F0502020204030204" pitchFamily="34" charset="0"/>
              </a:rPr>
              <a:t>ProQQL</a:t>
            </a:r>
            <a:r>
              <a:rPr lang="lv-LV" sz="2200" dirty="0">
                <a:latin typeface="Calibri" panose="020F0502020204030204" pitchFamily="34" charset="0"/>
                <a:ea typeface="Calibri" panose="020F0502020204030204" pitchFamily="34" charset="0"/>
                <a:cs typeface="Calibri" panose="020F0502020204030204" pitchFamily="34" charset="0"/>
              </a:rPr>
              <a:t>) </a:t>
            </a:r>
            <a:r>
              <a:rPr lang="lv-LV" sz="2200" dirty="0">
                <a:effectLst/>
                <a:latin typeface="Calibri" panose="020F0502020204030204" pitchFamily="34" charset="0"/>
                <a:ea typeface="Calibri" panose="020F0502020204030204" pitchFamily="34" charset="0"/>
                <a:cs typeface="Calibri" panose="020F0502020204030204" pitchFamily="34" charset="0"/>
              </a:rPr>
              <a:t>(</a:t>
            </a:r>
            <a:r>
              <a:rPr lang="lv-LV" sz="2200" dirty="0" err="1">
                <a:effectLst/>
                <a:latin typeface="Calibri" panose="020F0502020204030204" pitchFamily="34" charset="0"/>
                <a:ea typeface="Calibri" panose="020F0502020204030204" pitchFamily="34" charset="0"/>
                <a:cs typeface="Calibri" panose="020F0502020204030204" pitchFamily="34" charset="0"/>
              </a:rPr>
              <a:t>Stamm</a:t>
            </a:r>
            <a:r>
              <a:rPr lang="lv-LV" sz="2200" dirty="0">
                <a:effectLst/>
                <a:latin typeface="Calibri" panose="020F0502020204030204" pitchFamily="34" charset="0"/>
                <a:ea typeface="Calibri" panose="020F0502020204030204" pitchFamily="34" charset="0"/>
                <a:cs typeface="Calibri" panose="020F0502020204030204" pitchFamily="34" charset="0"/>
              </a:rPr>
              <a:t>, 2010).</a:t>
            </a:r>
          </a:p>
          <a:p>
            <a:pPr marL="514350" indent="-514350">
              <a:buAutoNum type="arabicPeriod"/>
            </a:pPr>
            <a:r>
              <a:rPr lang="lv-LV" sz="2200" dirty="0">
                <a:latin typeface="Calibri" panose="020F0502020204030204" pitchFamily="34" charset="0"/>
                <a:ea typeface="Calibri" panose="020F0502020204030204" pitchFamily="34" charset="0"/>
                <a:cs typeface="Calibri" panose="020F0502020204030204" pitchFamily="34" charset="0"/>
              </a:rPr>
              <a:t>Apmierinātība ar darbu (</a:t>
            </a:r>
            <a:r>
              <a:rPr lang="lv-LV" sz="2200" dirty="0" err="1">
                <a:latin typeface="Calibri" panose="020F0502020204030204" pitchFamily="34" charset="0"/>
                <a:ea typeface="Calibri" panose="020F0502020204030204" pitchFamily="34" charset="0"/>
                <a:cs typeface="Calibri" panose="020F0502020204030204" pitchFamily="34" charset="0"/>
              </a:rPr>
              <a:t>JSS</a:t>
            </a:r>
            <a:r>
              <a:rPr lang="lv-LV" sz="2200" dirty="0">
                <a:latin typeface="Calibri" panose="020F0502020204030204" pitchFamily="34" charset="0"/>
                <a:ea typeface="Calibri" panose="020F0502020204030204" pitchFamily="34" charset="0"/>
                <a:cs typeface="Calibri" panose="020F0502020204030204" pitchFamily="34" charset="0"/>
              </a:rPr>
              <a:t>) (</a:t>
            </a:r>
            <a:r>
              <a:rPr lang="lv-LV" sz="2200" dirty="0" err="1">
                <a:latin typeface="Calibri" panose="020F0502020204030204" pitchFamily="34" charset="0"/>
                <a:ea typeface="Calibri" panose="020F0502020204030204" pitchFamily="34" charset="0"/>
                <a:cs typeface="Calibri" panose="020F0502020204030204" pitchFamily="34" charset="0"/>
              </a:rPr>
              <a:t>Spector</a:t>
            </a:r>
            <a:r>
              <a:rPr lang="lv-LV" sz="2200" dirty="0">
                <a:latin typeface="Calibri" panose="020F0502020204030204" pitchFamily="34" charset="0"/>
                <a:ea typeface="Calibri" panose="020F0502020204030204" pitchFamily="34" charset="0"/>
                <a:cs typeface="Calibri" panose="020F0502020204030204" pitchFamily="34" charset="0"/>
              </a:rPr>
              <a:t>, 1985).</a:t>
            </a:r>
          </a:p>
          <a:p>
            <a:pPr marL="514350" indent="-514350">
              <a:buAutoNum type="arabicPeriod"/>
            </a:pPr>
            <a:r>
              <a:rPr lang="lv-LV" sz="2200" dirty="0" err="1">
                <a:latin typeface="Calibri" panose="020F0502020204030204" pitchFamily="34" charset="0"/>
                <a:ea typeface="Calibri" panose="020F0502020204030204" pitchFamily="34" charset="0"/>
                <a:cs typeface="Calibri" panose="020F0502020204030204" pitchFamily="34" charset="0"/>
              </a:rPr>
              <a:t>Aizenka</a:t>
            </a:r>
            <a:r>
              <a:rPr lang="lv-LV" sz="2200" dirty="0">
                <a:latin typeface="Calibri" panose="020F0502020204030204" pitchFamily="34" charset="0"/>
                <a:ea typeface="Calibri" panose="020F0502020204030204" pitchFamily="34" charset="0"/>
                <a:cs typeface="Calibri" panose="020F0502020204030204" pitchFamily="34" charset="0"/>
              </a:rPr>
              <a:t> personības aptauja </a:t>
            </a:r>
            <a:r>
              <a:rPr lang="lv-LV" sz="2200" dirty="0">
                <a:effectLst/>
                <a:latin typeface="Calibri" panose="020F0502020204030204" pitchFamily="34" charset="0"/>
                <a:ea typeface="Calibri" panose="020F0502020204030204" pitchFamily="34" charset="0"/>
                <a:cs typeface="Calibri" panose="020F0502020204030204" pitchFamily="34" charset="0"/>
              </a:rPr>
              <a:t>(</a:t>
            </a:r>
            <a:r>
              <a:rPr lang="lv-LV" sz="2200" dirty="0" err="1">
                <a:effectLst/>
                <a:latin typeface="Calibri" panose="020F0502020204030204" pitchFamily="34" charset="0"/>
                <a:ea typeface="Calibri" panose="020F0502020204030204" pitchFamily="34" charset="0"/>
                <a:cs typeface="Calibri" panose="020F0502020204030204" pitchFamily="34" charset="0"/>
              </a:rPr>
              <a:t>EPI</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Eysenck</a:t>
            </a:r>
            <a:r>
              <a:rPr lang="lv-LV" sz="2200" dirty="0">
                <a:effectLst/>
                <a:latin typeface="Calibri" panose="020F0502020204030204" pitchFamily="34" charset="0"/>
                <a:ea typeface="Calibri" panose="020F0502020204030204" pitchFamily="34" charset="0"/>
                <a:cs typeface="Calibri" panose="020F0502020204030204" pitchFamily="34" charset="0"/>
              </a:rPr>
              <a:t> &amp; </a:t>
            </a:r>
            <a:r>
              <a:rPr lang="lv-LV" sz="2200" dirty="0" err="1">
                <a:effectLst/>
                <a:latin typeface="Calibri" panose="020F0502020204030204" pitchFamily="34" charset="0"/>
                <a:ea typeface="Calibri" panose="020F0502020204030204" pitchFamily="34" charset="0"/>
                <a:cs typeface="Calibri" panose="020F0502020204030204" pitchFamily="34" charset="0"/>
              </a:rPr>
              <a:t>Eysenck</a:t>
            </a:r>
            <a:r>
              <a:rPr lang="lv-LV" sz="2200" dirty="0">
                <a:effectLst/>
                <a:latin typeface="Calibri" panose="020F0502020204030204" pitchFamily="34" charset="0"/>
                <a:ea typeface="Calibri" panose="020F0502020204030204" pitchFamily="34" charset="0"/>
                <a:cs typeface="Calibri" panose="020F0502020204030204" pitchFamily="34" charset="0"/>
              </a:rPr>
              <a:t>, 1975).</a:t>
            </a:r>
          </a:p>
          <a:p>
            <a:pPr marL="514350" indent="-514350">
              <a:buAutoNum type="arabicPeriod"/>
            </a:pPr>
            <a:r>
              <a:rPr lang="lv-LV" sz="2200" dirty="0">
                <a:latin typeface="Calibri" panose="020F0502020204030204" pitchFamily="34" charset="0"/>
                <a:ea typeface="Calibri" panose="020F0502020204030204" pitchFamily="34" charset="0"/>
                <a:cs typeface="Calibri" panose="020F0502020204030204" pitchFamily="34" charset="0"/>
              </a:rPr>
              <a:t>Oldenburgas izdegšanas aptauja (</a:t>
            </a:r>
            <a:r>
              <a:rPr lang="lv-LV" sz="2200" dirty="0" err="1">
                <a:latin typeface="Calibri" panose="020F0502020204030204" pitchFamily="34" charset="0"/>
                <a:ea typeface="Calibri" panose="020F0502020204030204" pitchFamily="34" charset="0"/>
                <a:cs typeface="Calibri" panose="020F0502020204030204" pitchFamily="34" charset="0"/>
              </a:rPr>
              <a:t>OLBI</a:t>
            </a:r>
            <a:r>
              <a:rPr lang="lv-LV" sz="2200" dirty="0">
                <a:latin typeface="Calibri" panose="020F0502020204030204" pitchFamily="34" charset="0"/>
                <a:ea typeface="Calibri" panose="020F0502020204030204" pitchFamily="34" charset="0"/>
                <a:cs typeface="Calibri" panose="020F0502020204030204" pitchFamily="34" charset="0"/>
              </a:rPr>
              <a:t>) </a:t>
            </a:r>
            <a:r>
              <a:rPr lang="lv-LV" sz="2200" dirty="0">
                <a:effectLst/>
                <a:latin typeface="Calibri" panose="020F0502020204030204" pitchFamily="34" charset="0"/>
                <a:ea typeface="Calibri" panose="020F0502020204030204" pitchFamily="34" charset="0"/>
                <a:cs typeface="Calibri" panose="020F0502020204030204" pitchFamily="34" charset="0"/>
              </a:rPr>
              <a:t>(</a:t>
            </a:r>
            <a:r>
              <a:rPr lang="lv-LV" sz="2200" dirty="0" err="1">
                <a:effectLst/>
                <a:latin typeface="Calibri" panose="020F0502020204030204" pitchFamily="34" charset="0"/>
                <a:ea typeface="Calibri" panose="020F0502020204030204" pitchFamily="34" charset="0"/>
                <a:cs typeface="Calibri" panose="020F0502020204030204" pitchFamily="34" charset="0"/>
              </a:rPr>
              <a:t>Demerouti</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et</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al</a:t>
            </a:r>
            <a:r>
              <a:rPr lang="lv-LV" sz="2200" dirty="0">
                <a:effectLst/>
                <a:latin typeface="Calibri" panose="020F0502020204030204" pitchFamily="34" charset="0"/>
                <a:ea typeface="Calibri" panose="020F0502020204030204" pitchFamily="34" charset="0"/>
                <a:cs typeface="Calibri" panose="020F0502020204030204" pitchFamily="34" charset="0"/>
              </a:rPr>
              <a:t>., 2001). </a:t>
            </a:r>
          </a:p>
          <a:p>
            <a:pPr marL="514350" indent="-514350">
              <a:buAutoNum type="arabicPeriod"/>
            </a:pPr>
            <a:r>
              <a:rPr lang="lv-LV" sz="2200" dirty="0">
                <a:effectLst/>
                <a:latin typeface="Calibri" panose="020F0502020204030204" pitchFamily="34" charset="0"/>
                <a:ea typeface="Calibri" panose="020F0502020204030204" pitchFamily="34" charset="0"/>
                <a:cs typeface="Calibri" panose="020F0502020204030204" pitchFamily="34" charset="0"/>
              </a:rPr>
              <a:t>Izde</a:t>
            </a:r>
            <a:r>
              <a:rPr lang="lv-LV" sz="2200" dirty="0">
                <a:latin typeface="Calibri" panose="020F0502020204030204" pitchFamily="34" charset="0"/>
                <a:ea typeface="Calibri" panose="020F0502020204030204" pitchFamily="34" charset="0"/>
                <a:cs typeface="Calibri" panose="020F0502020204030204" pitchFamily="34" charset="0"/>
              </a:rPr>
              <a:t>gšanas novērtējuma instruments (</a:t>
            </a:r>
            <a:r>
              <a:rPr lang="lv-LV" sz="2200" dirty="0" err="1">
                <a:latin typeface="Calibri" panose="020F0502020204030204" pitchFamily="34" charset="0"/>
                <a:ea typeface="Calibri" panose="020F0502020204030204" pitchFamily="34" charset="0"/>
                <a:cs typeface="Calibri" panose="020F0502020204030204" pitchFamily="34" charset="0"/>
              </a:rPr>
              <a:t>BAT</a:t>
            </a:r>
            <a:r>
              <a:rPr lang="lv-LV" sz="2200" dirty="0">
                <a:latin typeface="Calibri" panose="020F0502020204030204" pitchFamily="34" charset="0"/>
                <a:ea typeface="Calibri" panose="020F0502020204030204" pitchFamily="34" charset="0"/>
                <a:cs typeface="Calibri" panose="020F0502020204030204" pitchFamily="34" charset="0"/>
              </a:rPr>
              <a:t>) </a:t>
            </a:r>
            <a:r>
              <a:rPr lang="lv-LV" sz="2200" dirty="0">
                <a:effectLst/>
                <a:latin typeface="Calibri" panose="020F0502020204030204" pitchFamily="34" charset="0"/>
                <a:ea typeface="Calibri" panose="020F0502020204030204" pitchFamily="34" charset="0"/>
                <a:cs typeface="Calibri" panose="020F0502020204030204" pitchFamily="34" charset="0"/>
              </a:rPr>
              <a:t>(</a:t>
            </a:r>
            <a:r>
              <a:rPr lang="lv-LV" sz="2200" dirty="0" err="1">
                <a:effectLst/>
                <a:latin typeface="Calibri" panose="020F0502020204030204" pitchFamily="34" charset="0"/>
                <a:ea typeface="Calibri" panose="020F0502020204030204" pitchFamily="34" charset="0"/>
                <a:cs typeface="Calibri" panose="020F0502020204030204" pitchFamily="34" charset="0"/>
              </a:rPr>
              <a:t>Schaufeli</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et</a:t>
            </a:r>
            <a:r>
              <a:rPr lang="lv-LV" sz="2200" dirty="0">
                <a:effectLst/>
                <a:latin typeface="Calibri" panose="020F0502020204030204" pitchFamily="34" charset="0"/>
                <a:ea typeface="Calibri" panose="020F0502020204030204" pitchFamily="34" charset="0"/>
                <a:cs typeface="Calibri" panose="020F0502020204030204" pitchFamily="34" charset="0"/>
              </a:rPr>
              <a:t> </a:t>
            </a:r>
            <a:r>
              <a:rPr lang="lv-LV" sz="2200" dirty="0" err="1">
                <a:effectLst/>
                <a:latin typeface="Calibri" panose="020F0502020204030204" pitchFamily="34" charset="0"/>
                <a:ea typeface="Calibri" panose="020F0502020204030204" pitchFamily="34" charset="0"/>
                <a:cs typeface="Calibri" panose="020F0502020204030204" pitchFamily="34" charset="0"/>
              </a:rPr>
              <a:t>al</a:t>
            </a:r>
            <a:r>
              <a:rPr lang="lv-LV" sz="2200" dirty="0">
                <a:effectLst/>
                <a:latin typeface="Calibri" panose="020F0502020204030204" pitchFamily="34" charset="0"/>
                <a:ea typeface="Calibri" panose="020F0502020204030204" pitchFamily="34" charset="0"/>
                <a:cs typeface="Calibri" panose="020F0502020204030204" pitchFamily="34" charset="0"/>
              </a:rPr>
              <a:t>., 2020). </a:t>
            </a:r>
          </a:p>
          <a:p>
            <a:pPr marL="514350" indent="-514350">
              <a:buAutoNum type="arabicPeriod"/>
            </a:pPr>
            <a:r>
              <a:rPr lang="lv-LV" sz="2200" dirty="0">
                <a:effectLst/>
                <a:latin typeface="Calibri" panose="020F0502020204030204" pitchFamily="34" charset="0"/>
                <a:ea typeface="Calibri" panose="020F0502020204030204" pitchFamily="34" charset="0"/>
                <a:cs typeface="Calibri" panose="020F0502020204030204" pitchFamily="34" charset="0"/>
              </a:rPr>
              <a:t>Daļēji strukturētā intervija.</a:t>
            </a:r>
          </a:p>
          <a:p>
            <a:pPr marL="514350" indent="-514350">
              <a:buAutoNum type="arabicPeriod"/>
            </a:pPr>
            <a:r>
              <a:rPr lang="lv-LV" sz="2200" dirty="0">
                <a:latin typeface="Calibri" panose="020F0502020204030204" pitchFamily="34" charset="0"/>
                <a:ea typeface="Calibri" panose="020F0502020204030204" pitchFamily="34" charset="0"/>
                <a:cs typeface="Calibri" panose="020F0502020204030204" pitchFamily="34" charset="0"/>
              </a:rPr>
              <a:t>Fokusa grupu intervija.</a:t>
            </a:r>
            <a:endParaRPr lang="lv-LV" sz="2200" dirty="0">
              <a:effectLst/>
              <a:latin typeface="Calibri" panose="020F0502020204030204" pitchFamily="34" charset="0"/>
              <a:ea typeface="Calibri" panose="020F0502020204030204" pitchFamily="34" charset="0"/>
              <a:cs typeface="Calibri" panose="020F0502020204030204" pitchFamily="34" charset="0"/>
            </a:endParaRPr>
          </a:p>
          <a:p>
            <a:pPr marL="514350" indent="-514350">
              <a:buAutoNum type="arabicPeriod"/>
            </a:pPr>
            <a:endParaRPr lang="lv-LV"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514350" indent="-514350">
              <a:buAutoNum type="arabicPeriod"/>
            </a:pPr>
            <a:endParaRPr lang="lv-LV" sz="1800" b="1" dirty="0">
              <a:latin typeface="Times New Roman" panose="02020603050405020304" pitchFamily="18" charset="0"/>
            </a:endParaRPr>
          </a:p>
          <a:p>
            <a:pPr marL="514350" indent="-514350">
              <a:buAutoNum type="arabicPeriod"/>
            </a:pPr>
            <a:endParaRPr lang="lv-LV" dirty="0"/>
          </a:p>
        </p:txBody>
      </p:sp>
      <p:sp>
        <p:nvSpPr>
          <p:cNvPr id="5" name="TextBox 4">
            <a:extLst>
              <a:ext uri="{FF2B5EF4-FFF2-40B4-BE49-F238E27FC236}">
                <a16:creationId xmlns:a16="http://schemas.microsoft.com/office/drawing/2014/main" id="{08509C3C-43CD-8B3E-FBC7-812FBC499229}"/>
              </a:ext>
            </a:extLst>
          </p:cNvPr>
          <p:cNvSpPr txBox="1"/>
          <p:nvPr/>
        </p:nvSpPr>
        <p:spPr>
          <a:xfrm>
            <a:off x="3047223" y="974486"/>
            <a:ext cx="6097554" cy="461665"/>
          </a:xfrm>
          <a:prstGeom prst="rect">
            <a:avLst/>
          </a:prstGeom>
          <a:noFill/>
        </p:spPr>
        <p:txBody>
          <a:bodyPr wrap="square">
            <a:spAutoFit/>
          </a:bodyPr>
          <a:lstStyle/>
          <a:p>
            <a:pPr marL="0" indent="0">
              <a:buNone/>
            </a:pPr>
            <a:r>
              <a:rPr lang="lv-LV" sz="2400" b="1" dirty="0">
                <a:solidFill>
                  <a:schemeClr val="bg2">
                    <a:lumMod val="25000"/>
                  </a:schemeClr>
                </a:solidFill>
              </a:rPr>
              <a:t>3. ĀPIIF empīrisko pētījumu instrumenti.</a:t>
            </a:r>
          </a:p>
        </p:txBody>
      </p:sp>
    </p:spTree>
    <p:extLst>
      <p:ext uri="{BB962C8B-B14F-4D97-AF65-F5344CB8AC3E}">
        <p14:creationId xmlns:p14="http://schemas.microsoft.com/office/powerpoint/2010/main" val="415310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138405" y="0"/>
            <a:ext cx="10515600" cy="737735"/>
          </a:xfrm>
        </p:spPr>
        <p:txBody>
          <a:bodyPr/>
          <a:lstStyle/>
          <a:p>
            <a:r>
              <a:rPr lang="lv-LV" dirty="0"/>
              <a:t>Rezultāti</a:t>
            </a:r>
          </a:p>
        </p:txBody>
      </p:sp>
      <p:sp>
        <p:nvSpPr>
          <p:cNvPr id="5" name="TextBox 4">
            <a:extLst>
              <a:ext uri="{FF2B5EF4-FFF2-40B4-BE49-F238E27FC236}">
                <a16:creationId xmlns:a16="http://schemas.microsoft.com/office/drawing/2014/main" id="{373C771B-3260-D09A-0E9F-B020A691A270}"/>
              </a:ext>
            </a:extLst>
          </p:cNvPr>
          <p:cNvSpPr txBox="1"/>
          <p:nvPr/>
        </p:nvSpPr>
        <p:spPr>
          <a:xfrm>
            <a:off x="1119674" y="210752"/>
            <a:ext cx="9144000" cy="461665"/>
          </a:xfrm>
          <a:prstGeom prst="rect">
            <a:avLst/>
          </a:prstGeom>
          <a:noFill/>
        </p:spPr>
        <p:txBody>
          <a:bodyPr wrap="square">
            <a:spAutoFit/>
          </a:bodyPr>
          <a:lstStyle/>
          <a:p>
            <a:pPr marL="0" indent="0" algn="ctr">
              <a:buNone/>
            </a:pPr>
            <a:r>
              <a:rPr lang="lv-LV" sz="2400" b="1" dirty="0">
                <a:solidFill>
                  <a:schemeClr val="bg2">
                    <a:lumMod val="25000"/>
                  </a:schemeClr>
                </a:solidFill>
              </a:rPr>
              <a:t>4. ĀPIIF secinājumi dažādu modeļu ietvaros.</a:t>
            </a:r>
          </a:p>
        </p:txBody>
      </p:sp>
      <p:sp>
        <p:nvSpPr>
          <p:cNvPr id="7" name="TextBox 6">
            <a:extLst>
              <a:ext uri="{FF2B5EF4-FFF2-40B4-BE49-F238E27FC236}">
                <a16:creationId xmlns:a16="http://schemas.microsoft.com/office/drawing/2014/main" id="{820A4435-FDD7-C91C-E5CB-156632882953}"/>
              </a:ext>
            </a:extLst>
          </p:cNvPr>
          <p:cNvSpPr txBox="1"/>
          <p:nvPr/>
        </p:nvSpPr>
        <p:spPr>
          <a:xfrm>
            <a:off x="675691" y="1479072"/>
            <a:ext cx="10840617" cy="5078313"/>
          </a:xfrm>
          <a:prstGeom prst="rect">
            <a:avLst/>
          </a:prstGeom>
          <a:noFill/>
        </p:spPr>
        <p:txBody>
          <a:bodyPr wrap="square">
            <a:spAutoFit/>
          </a:bodyPr>
          <a:lstStyle/>
          <a:p>
            <a:pPr marL="342900" indent="-342900" algn="just">
              <a:buAutoNum type="arabicPeriod"/>
            </a:pPr>
            <a:r>
              <a:rPr lang="lv-LV" sz="1800" b="1" dirty="0">
                <a:effectLst/>
                <a:latin typeface="Calibri" panose="020F0502020204030204" pitchFamily="34" charset="0"/>
                <a:ea typeface="Calibri" panose="020F0502020204030204" pitchFamily="34" charset="0"/>
                <a:cs typeface="Calibri" panose="020F0502020204030204" pitchFamily="34" charset="0"/>
              </a:rPr>
              <a:t>Multidimensiālais izdegšanas modelis (</a:t>
            </a:r>
            <a:r>
              <a:rPr lang="lv-LV" sz="1800" b="1" dirty="0" err="1">
                <a:effectLst/>
                <a:latin typeface="Calibri" panose="020F0502020204030204" pitchFamily="34" charset="0"/>
                <a:ea typeface="Calibri" panose="020F0502020204030204" pitchFamily="34" charset="0"/>
                <a:cs typeface="Calibri" panose="020F0502020204030204" pitchFamily="34" charset="0"/>
              </a:rPr>
              <a:t>Maslach</a:t>
            </a:r>
            <a:r>
              <a:rPr lang="lv-LV" sz="1800" b="1" dirty="0">
                <a:effectLst/>
                <a:latin typeface="Calibri" panose="020F0502020204030204" pitchFamily="34" charset="0"/>
                <a:ea typeface="Calibri" panose="020F0502020204030204" pitchFamily="34" charset="0"/>
                <a:cs typeface="Calibri" panose="020F0502020204030204" pitchFamily="34" charset="0"/>
              </a:rPr>
              <a:t>, 1998). </a:t>
            </a:r>
            <a:r>
              <a:rPr lang="lv-LV" sz="1800" dirty="0">
                <a:effectLst/>
                <a:latin typeface="Calibri" panose="020F0502020204030204" pitchFamily="34" charset="0"/>
                <a:ea typeface="Calibri" panose="020F0502020204030204" pitchFamily="34" charset="0"/>
                <a:cs typeface="Calibri" panose="020F0502020204030204" pitchFamily="34" charset="0"/>
              </a:rPr>
              <a:t>Darbinieki, kas pieredzēja zemāku apmierinātību ar darbu, atbalsta trūkumu darbā, ilgas darba stundas piedzīvoja emocionālo izdegšanu (</a:t>
            </a:r>
            <a:r>
              <a:rPr lang="lv-LV" sz="1800" dirty="0" err="1">
                <a:effectLst/>
                <a:latin typeface="Calibri" panose="020F0502020204030204" pitchFamily="34" charset="0"/>
                <a:ea typeface="Calibri" panose="020F0502020204030204" pitchFamily="34" charset="0"/>
                <a:cs typeface="Calibri" panose="020F0502020204030204" pitchFamily="34" charset="0"/>
              </a:rPr>
              <a:t>Henriksen</a:t>
            </a:r>
            <a:r>
              <a:rPr lang="lv-LV" sz="1800" dirty="0">
                <a:effectLst/>
                <a:latin typeface="Calibri" panose="020F0502020204030204" pitchFamily="34" charset="0"/>
                <a:ea typeface="Calibri" panose="020F0502020204030204" pitchFamily="34" charset="0"/>
                <a:cs typeface="Calibri" panose="020F0502020204030204" pitchFamily="34" charset="0"/>
              </a:rPr>
              <a:t> &amp; </a:t>
            </a:r>
            <a:r>
              <a:rPr lang="lv-LV" sz="1800" dirty="0" err="1">
                <a:effectLst/>
                <a:latin typeface="Calibri" panose="020F0502020204030204" pitchFamily="34" charset="0"/>
                <a:ea typeface="Calibri" panose="020F0502020204030204" pitchFamily="34" charset="0"/>
                <a:cs typeface="Calibri" panose="020F0502020204030204" pitchFamily="34" charset="0"/>
              </a:rPr>
              <a:t>Lukasse</a:t>
            </a:r>
            <a:r>
              <a:rPr lang="lv-LV" sz="1800" dirty="0">
                <a:effectLst/>
                <a:latin typeface="Calibri" panose="020F0502020204030204" pitchFamily="34" charset="0"/>
                <a:ea typeface="Calibri" panose="020F0502020204030204" pitchFamily="34" charset="0"/>
                <a:cs typeface="Calibri" panose="020F0502020204030204" pitchFamily="34" charset="0"/>
              </a:rPr>
              <a:t>, 2016). Domas par aiziešanu no darba veicināja nepietiekams profesionāls atbalsts un resursu trūkums, kas raksturo indivīda </a:t>
            </a:r>
            <a:r>
              <a:rPr lang="lv-LV" sz="1800" dirty="0" err="1">
                <a:effectLst/>
                <a:latin typeface="Calibri" panose="020F0502020204030204" pitchFamily="34" charset="0"/>
                <a:ea typeface="Calibri" panose="020F0502020204030204" pitchFamily="34" charset="0"/>
                <a:cs typeface="Calibri" panose="020F0502020204030204" pitchFamily="34" charset="0"/>
              </a:rPr>
              <a:t>depersonalizāciju</a:t>
            </a:r>
            <a:r>
              <a:rPr lang="lv-LV" sz="1800" dirty="0">
                <a:effectLst/>
                <a:latin typeface="Calibri" panose="020F0502020204030204" pitchFamily="34" charset="0"/>
                <a:ea typeface="Calibri" panose="020F0502020204030204" pitchFamily="34" charset="0"/>
                <a:cs typeface="Calibri" panose="020F0502020204030204" pitchFamily="34" charset="0"/>
              </a:rPr>
              <a:t>. </a:t>
            </a:r>
          </a:p>
          <a:p>
            <a:pPr marL="342900" indent="-342900" algn="just">
              <a:buFont typeface="Arial" panose="020B0604020202020204" pitchFamily="34" charset="0"/>
              <a:buAutoNum type="arabicPeriod"/>
            </a:pPr>
            <a:r>
              <a:rPr lang="lv-LV" sz="1800" b="1" i="0" dirty="0">
                <a:effectLst/>
                <a:latin typeface="Calibri" panose="020F0502020204030204" pitchFamily="34" charset="0"/>
                <a:ea typeface="Calibri" panose="020F0502020204030204" pitchFamily="34" charset="0"/>
                <a:cs typeface="Calibri" panose="020F0502020204030204" pitchFamily="34" charset="0"/>
              </a:rPr>
              <a:t>Darba pieprasījumu-resursu modelis </a:t>
            </a:r>
            <a:r>
              <a:rPr lang="lv-LV" sz="1800" b="1" dirty="0">
                <a:effectLst/>
                <a:latin typeface="Calibri" panose="020F0502020204030204" pitchFamily="34" charset="0"/>
                <a:ea typeface="Calibri" panose="020F0502020204030204" pitchFamily="34" charset="0"/>
                <a:cs typeface="Calibri" panose="020F0502020204030204" pitchFamily="34" charset="0"/>
              </a:rPr>
              <a:t>(</a:t>
            </a:r>
            <a:r>
              <a:rPr lang="lv-LV" sz="1800" b="1" dirty="0" err="1">
                <a:effectLst/>
                <a:latin typeface="Calibri" panose="020F0502020204030204" pitchFamily="34" charset="0"/>
                <a:ea typeface="Calibri" panose="020F0502020204030204" pitchFamily="34" charset="0"/>
                <a:cs typeface="Calibri" panose="020F0502020204030204" pitchFamily="34" charset="0"/>
              </a:rPr>
              <a:t>Bakker</a:t>
            </a:r>
            <a:r>
              <a:rPr lang="lv-LV" sz="1800" b="1" dirty="0">
                <a:effectLst/>
                <a:latin typeface="Calibri" panose="020F0502020204030204" pitchFamily="34" charset="0"/>
                <a:ea typeface="Calibri" panose="020F0502020204030204" pitchFamily="34" charset="0"/>
                <a:cs typeface="Calibri" panose="020F0502020204030204" pitchFamily="34" charset="0"/>
              </a:rPr>
              <a:t> </a:t>
            </a:r>
            <a:r>
              <a:rPr lang="lv-LV" sz="1800" b="1" dirty="0" err="1">
                <a:effectLst/>
                <a:latin typeface="Calibri" panose="020F0502020204030204" pitchFamily="34" charset="0"/>
                <a:ea typeface="Calibri" panose="020F0502020204030204" pitchFamily="34" charset="0"/>
                <a:cs typeface="Calibri" panose="020F0502020204030204" pitchFamily="34" charset="0"/>
              </a:rPr>
              <a:t>et</a:t>
            </a:r>
            <a:r>
              <a:rPr lang="lv-LV" sz="1800" b="1" dirty="0">
                <a:effectLst/>
                <a:latin typeface="Calibri" panose="020F0502020204030204" pitchFamily="34" charset="0"/>
                <a:ea typeface="Calibri" panose="020F0502020204030204" pitchFamily="34" charset="0"/>
                <a:cs typeface="Calibri" panose="020F0502020204030204" pitchFamily="34" charset="0"/>
              </a:rPr>
              <a:t> </a:t>
            </a:r>
            <a:r>
              <a:rPr lang="lv-LV" sz="1800" b="1" dirty="0" err="1">
                <a:effectLst/>
                <a:latin typeface="Calibri" panose="020F0502020204030204" pitchFamily="34" charset="0"/>
                <a:ea typeface="Calibri" panose="020F0502020204030204" pitchFamily="34" charset="0"/>
                <a:cs typeface="Calibri" panose="020F0502020204030204" pitchFamily="34" charset="0"/>
              </a:rPr>
              <a:t>al</a:t>
            </a:r>
            <a:r>
              <a:rPr lang="lv-LV" sz="1800" b="1" dirty="0">
                <a:effectLst/>
                <a:latin typeface="Calibri" panose="020F0502020204030204" pitchFamily="34" charset="0"/>
                <a:ea typeface="Calibri" panose="020F0502020204030204" pitchFamily="34" charset="0"/>
                <a:cs typeface="Calibri" panose="020F0502020204030204" pitchFamily="34" charset="0"/>
              </a:rPr>
              <a:t>., 2001)</a:t>
            </a:r>
            <a:r>
              <a:rPr lang="lv-LV" b="1" dirty="0">
                <a:latin typeface="Calibri" panose="020F0502020204030204" pitchFamily="34" charset="0"/>
                <a:ea typeface="Calibri" panose="020F0502020204030204" pitchFamily="34" charset="0"/>
                <a:cs typeface="Calibri" panose="020F0502020204030204" pitchFamily="34" charset="0"/>
              </a:rPr>
              <a:t>.</a:t>
            </a:r>
            <a:r>
              <a:rPr lang="lv-LV" dirty="0">
                <a:latin typeface="Calibri" panose="020F0502020204030204" pitchFamily="34" charset="0"/>
                <a:ea typeface="Calibri" panose="020F0502020204030204" pitchFamily="34" charset="0"/>
                <a:cs typeface="Calibri" panose="020F0502020204030204" pitchFamily="34" charset="0"/>
              </a:rPr>
              <a:t> I</a:t>
            </a:r>
            <a:r>
              <a:rPr lang="lv-LV" sz="1800" dirty="0">
                <a:effectLst/>
                <a:latin typeface="Calibri" panose="020F0502020204030204" pitchFamily="34" charset="0"/>
                <a:ea typeface="Calibri" panose="020F0502020204030204" pitchFamily="34" charset="0"/>
                <a:cs typeface="Calibri" panose="020F0502020204030204" pitchFamily="34" charset="0"/>
              </a:rPr>
              <a:t>zdegšana attīstās situācijās,  kad rodas disbalanss starp profesionālām prasībām un darbinieka resursiem.</a:t>
            </a:r>
          </a:p>
          <a:p>
            <a:pPr marL="342900" indent="-342900" algn="just">
              <a:buAutoNum type="arabicPeriod"/>
            </a:pPr>
            <a:r>
              <a:rPr lang="lv-LV" sz="1800" b="1" dirty="0">
                <a:effectLst/>
                <a:latin typeface="Calibri" panose="020F0502020204030204" pitchFamily="34" charset="0"/>
                <a:ea typeface="Calibri" panose="020F0502020204030204" pitchFamily="34" charset="0"/>
                <a:cs typeface="Calibri" panose="020F0502020204030204" pitchFamily="34" charset="0"/>
              </a:rPr>
              <a:t>Sociālās apmaiņas modelis (</a:t>
            </a:r>
            <a:r>
              <a:rPr lang="lv-LV" sz="1800" b="1" dirty="0" err="1">
                <a:effectLst/>
                <a:latin typeface="Calibri" panose="020F0502020204030204" pitchFamily="34" charset="0"/>
                <a:ea typeface="Calibri" panose="020F0502020204030204" pitchFamily="34" charset="0"/>
                <a:cs typeface="Calibri" panose="020F0502020204030204" pitchFamily="34" charset="0"/>
              </a:rPr>
              <a:t>Schaufeli</a:t>
            </a:r>
            <a:r>
              <a:rPr lang="lv-LV" sz="1800" b="1" dirty="0">
                <a:effectLst/>
                <a:latin typeface="Calibri" panose="020F0502020204030204" pitchFamily="34" charset="0"/>
                <a:ea typeface="Calibri" panose="020F0502020204030204" pitchFamily="34" charset="0"/>
                <a:cs typeface="Calibri" panose="020F0502020204030204" pitchFamily="34" charset="0"/>
              </a:rPr>
              <a:t> </a:t>
            </a:r>
            <a:r>
              <a:rPr lang="lv-LV" sz="1800" b="1" dirty="0" err="1">
                <a:effectLst/>
                <a:latin typeface="Calibri" panose="020F0502020204030204" pitchFamily="34" charset="0"/>
                <a:ea typeface="Calibri" panose="020F0502020204030204" pitchFamily="34" charset="0"/>
                <a:cs typeface="Calibri" panose="020F0502020204030204" pitchFamily="34" charset="0"/>
              </a:rPr>
              <a:t>et</a:t>
            </a:r>
            <a:r>
              <a:rPr lang="lv-LV" sz="1800" b="1" dirty="0">
                <a:effectLst/>
                <a:latin typeface="Calibri" panose="020F0502020204030204" pitchFamily="34" charset="0"/>
                <a:ea typeface="Calibri" panose="020F0502020204030204" pitchFamily="34" charset="0"/>
                <a:cs typeface="Calibri" panose="020F0502020204030204" pitchFamily="34" charset="0"/>
              </a:rPr>
              <a:t> </a:t>
            </a:r>
            <a:r>
              <a:rPr lang="lv-LV" sz="1800" b="1" dirty="0" err="1">
                <a:effectLst/>
                <a:latin typeface="Calibri" panose="020F0502020204030204" pitchFamily="34" charset="0"/>
                <a:ea typeface="Calibri" panose="020F0502020204030204" pitchFamily="34" charset="0"/>
                <a:cs typeface="Calibri" panose="020F0502020204030204" pitchFamily="34" charset="0"/>
              </a:rPr>
              <a:t>al</a:t>
            </a:r>
            <a:r>
              <a:rPr lang="lv-LV" sz="1800" b="1" dirty="0">
                <a:effectLst/>
                <a:latin typeface="Calibri" panose="020F0502020204030204" pitchFamily="34" charset="0"/>
                <a:ea typeface="Calibri" panose="020F0502020204030204" pitchFamily="34" charset="0"/>
                <a:cs typeface="Calibri" panose="020F0502020204030204" pitchFamily="34" charset="0"/>
              </a:rPr>
              <a:t>., 2011). </a:t>
            </a:r>
            <a:r>
              <a:rPr lang="lv-LV" sz="1800" dirty="0">
                <a:effectLst/>
                <a:latin typeface="Calibri" panose="020F0502020204030204" pitchFamily="34" charset="0"/>
                <a:ea typeface="Calibri" panose="020F0502020204030204" pitchFamily="34" charset="0"/>
                <a:cs typeface="Calibri" panose="020F0502020204030204" pitchFamily="34" charset="0"/>
              </a:rPr>
              <a:t>Izdegšan</a:t>
            </a:r>
            <a:r>
              <a:rPr lang="lv-LV" dirty="0">
                <a:latin typeface="Calibri" panose="020F0502020204030204" pitchFamily="34" charset="0"/>
                <a:ea typeface="Calibri" panose="020F0502020204030204" pitchFamily="34" charset="0"/>
                <a:cs typeface="Calibri" panose="020F0502020204030204" pitchFamily="34" charset="0"/>
              </a:rPr>
              <a:t>u izraisa </a:t>
            </a:r>
            <a:r>
              <a:rPr lang="lv-LV" sz="1800" dirty="0">
                <a:effectLst/>
                <a:latin typeface="Calibri" panose="020F0502020204030204" pitchFamily="34" charset="0"/>
                <a:ea typeface="Calibri" panose="020F0502020204030204" pitchFamily="34" charset="0"/>
                <a:cs typeface="Calibri" panose="020F0502020204030204" pitchFamily="34" charset="0"/>
              </a:rPr>
              <a:t>darbs ambulatorajā nodaļā un slimnīcas reorganizācija (</a:t>
            </a:r>
            <a:r>
              <a:rPr lang="lv-LV" sz="1800" dirty="0" err="1">
                <a:effectLst/>
                <a:latin typeface="Calibri" panose="020F0502020204030204" pitchFamily="34" charset="0"/>
                <a:ea typeface="Calibri" panose="020F0502020204030204" pitchFamily="34" charset="0"/>
                <a:cs typeface="Calibri" panose="020F0502020204030204" pitchFamily="34" charset="0"/>
              </a:rPr>
              <a:t>Henriksen</a:t>
            </a:r>
            <a:r>
              <a:rPr lang="lv-LV" sz="1800" dirty="0">
                <a:effectLst/>
                <a:latin typeface="Calibri" panose="020F0502020204030204" pitchFamily="34" charset="0"/>
                <a:ea typeface="Calibri" panose="020F0502020204030204" pitchFamily="34" charset="0"/>
                <a:cs typeface="Calibri" panose="020F0502020204030204" pitchFamily="34" charset="0"/>
              </a:rPr>
              <a:t> &amp; </a:t>
            </a:r>
            <a:r>
              <a:rPr lang="lv-LV" sz="1800" dirty="0" err="1">
                <a:effectLst/>
                <a:latin typeface="Calibri" panose="020F0502020204030204" pitchFamily="34" charset="0"/>
                <a:ea typeface="Calibri" panose="020F0502020204030204" pitchFamily="34" charset="0"/>
                <a:cs typeface="Calibri" panose="020F0502020204030204" pitchFamily="34" charset="0"/>
              </a:rPr>
              <a:t>Lukasse</a:t>
            </a:r>
            <a:r>
              <a:rPr lang="lv-LV" sz="1800" dirty="0">
                <a:effectLst/>
                <a:latin typeface="Calibri" panose="020F0502020204030204" pitchFamily="34" charset="0"/>
                <a:ea typeface="Calibri" panose="020F0502020204030204" pitchFamily="34" charset="0"/>
                <a:cs typeface="Calibri" panose="020F0502020204030204" pitchFamily="34" charset="0"/>
              </a:rPr>
              <a:t>, 2016). </a:t>
            </a:r>
            <a:r>
              <a:rPr lang="lv-LV" dirty="0">
                <a:latin typeface="Calibri" panose="020F0502020204030204" pitchFamily="34" charset="0"/>
                <a:ea typeface="Calibri" panose="020F0502020204030204" pitchFamily="34" charset="0"/>
                <a:cs typeface="Calibri" panose="020F0502020204030204" pitchFamily="34" charset="0"/>
              </a:rPr>
              <a:t>D</a:t>
            </a:r>
            <a:r>
              <a:rPr lang="lv-LV" sz="1800" dirty="0">
                <a:effectLst/>
                <a:latin typeface="Calibri" panose="020F0502020204030204" pitchFamily="34" charset="0"/>
                <a:ea typeface="Calibri" panose="020F0502020204030204" pitchFamily="34" charset="0"/>
                <a:cs typeface="Calibri" panose="020F0502020204030204" pitchFamily="34" charset="0"/>
              </a:rPr>
              <a:t>arba vides īpatnības un pārmaiņas organizācijā rada stresa un paaugstinātas spriedzes situāciju darbiniekiem, kas savukārt veicina izdegšanas sindroma attīstību. </a:t>
            </a:r>
          </a:p>
          <a:p>
            <a:pPr marL="342900" indent="-342900" algn="just">
              <a:buAutoNum type="arabicPeriod"/>
            </a:pPr>
            <a:r>
              <a:rPr lang="lv-LV" sz="1800" b="1" dirty="0">
                <a:effectLst/>
                <a:latin typeface="Calibri" panose="020F0502020204030204" pitchFamily="34" charset="0"/>
                <a:ea typeface="Calibri" panose="020F0502020204030204" pitchFamily="34" charset="0"/>
                <a:cs typeface="Calibri" panose="020F0502020204030204" pitchFamily="34" charset="0"/>
              </a:rPr>
              <a:t>Izdegšanas un noturības modelis (</a:t>
            </a:r>
            <a:r>
              <a:rPr lang="lv-LV" sz="1800" b="1" dirty="0" err="1">
                <a:effectLst/>
                <a:latin typeface="Calibri" panose="020F0502020204030204" pitchFamily="34" charset="0"/>
                <a:ea typeface="Calibri" panose="020F0502020204030204" pitchFamily="34" charset="0"/>
                <a:cs typeface="Calibri" panose="020F0502020204030204" pitchFamily="34" charset="0"/>
              </a:rPr>
              <a:t>Shanafelt</a:t>
            </a:r>
            <a:r>
              <a:rPr lang="lv-LV" sz="1800" b="1" dirty="0">
                <a:effectLst/>
                <a:latin typeface="Calibri" panose="020F0502020204030204" pitchFamily="34" charset="0"/>
                <a:ea typeface="Calibri" panose="020F0502020204030204" pitchFamily="34" charset="0"/>
                <a:cs typeface="Calibri" panose="020F0502020204030204" pitchFamily="34" charset="0"/>
              </a:rPr>
              <a:t> </a:t>
            </a:r>
            <a:r>
              <a:rPr lang="lv-LV" sz="1800" b="1" dirty="0" err="1">
                <a:effectLst/>
                <a:latin typeface="Calibri" panose="020F0502020204030204" pitchFamily="34" charset="0"/>
                <a:ea typeface="Calibri" panose="020F0502020204030204" pitchFamily="34" charset="0"/>
                <a:cs typeface="Calibri" panose="020F0502020204030204" pitchFamily="34" charset="0"/>
              </a:rPr>
              <a:t>et</a:t>
            </a:r>
            <a:r>
              <a:rPr lang="lv-LV" sz="1800" b="1" dirty="0">
                <a:effectLst/>
                <a:latin typeface="Calibri" panose="020F0502020204030204" pitchFamily="34" charset="0"/>
                <a:ea typeface="Calibri" panose="020F0502020204030204" pitchFamily="34" charset="0"/>
                <a:cs typeface="Calibri" panose="020F0502020204030204" pitchFamily="34" charset="0"/>
              </a:rPr>
              <a:t> </a:t>
            </a:r>
            <a:r>
              <a:rPr lang="lv-LV" sz="1800" b="1" dirty="0" err="1">
                <a:effectLst/>
                <a:latin typeface="Calibri" panose="020F0502020204030204" pitchFamily="34" charset="0"/>
                <a:ea typeface="Calibri" panose="020F0502020204030204" pitchFamily="34" charset="0"/>
                <a:cs typeface="Calibri" panose="020F0502020204030204" pitchFamily="34" charset="0"/>
              </a:rPr>
              <a:t>al</a:t>
            </a:r>
            <a:r>
              <a:rPr lang="lv-LV" sz="1800" b="1" dirty="0">
                <a:effectLst/>
                <a:latin typeface="Calibri" panose="020F0502020204030204" pitchFamily="34" charset="0"/>
                <a:ea typeface="Calibri" panose="020F0502020204030204" pitchFamily="34" charset="0"/>
                <a:cs typeface="Calibri" panose="020F0502020204030204" pitchFamily="34" charset="0"/>
              </a:rPr>
              <a:t>., 2017).  </a:t>
            </a:r>
            <a:r>
              <a:rPr lang="lv-LV" sz="1800" dirty="0">
                <a:effectLst/>
                <a:latin typeface="Calibri" panose="020F0502020204030204" pitchFamily="34" charset="0"/>
                <a:ea typeface="Calibri" panose="020F0502020204030204" pitchFamily="34" charset="0"/>
                <a:cs typeface="Calibri" panose="020F0502020204030204" pitchFamily="34" charset="0"/>
              </a:rPr>
              <a:t>Izdegšanu izraisa administratīvie un sistemātiskie faktori (</a:t>
            </a:r>
            <a:r>
              <a:rPr lang="lv-LV" sz="1800" dirty="0" err="1">
                <a:effectLst/>
                <a:latin typeface="Calibri" panose="020F0502020204030204" pitchFamily="34" charset="0"/>
                <a:ea typeface="Calibri" panose="020F0502020204030204" pitchFamily="34" charset="0"/>
                <a:cs typeface="Calibri" panose="020F0502020204030204" pitchFamily="34" charset="0"/>
              </a:rPr>
              <a:t>Bredenberg</a:t>
            </a:r>
            <a:r>
              <a:rPr lang="lv-LV" sz="1800" dirty="0">
                <a:effectLst/>
                <a:latin typeface="Calibri" panose="020F0502020204030204" pitchFamily="34" charset="0"/>
                <a:ea typeface="Calibri" panose="020F0502020204030204" pitchFamily="34" charset="0"/>
                <a:cs typeface="Calibri" panose="020F0502020204030204" pitchFamily="34" charset="0"/>
              </a:rPr>
              <a:t> </a:t>
            </a:r>
            <a:r>
              <a:rPr lang="lv-LV" sz="1800" dirty="0" err="1">
                <a:effectLst/>
                <a:latin typeface="Calibri" panose="020F0502020204030204" pitchFamily="34" charset="0"/>
                <a:ea typeface="Calibri" panose="020F0502020204030204" pitchFamily="34" charset="0"/>
                <a:cs typeface="Calibri" panose="020F0502020204030204" pitchFamily="34" charset="0"/>
              </a:rPr>
              <a:t>et</a:t>
            </a:r>
            <a:r>
              <a:rPr lang="lv-LV" sz="1800" dirty="0">
                <a:effectLst/>
                <a:latin typeface="Calibri" panose="020F0502020204030204" pitchFamily="34" charset="0"/>
                <a:ea typeface="Calibri" panose="020F0502020204030204" pitchFamily="34" charset="0"/>
                <a:cs typeface="Calibri" panose="020F0502020204030204" pitchFamily="34" charset="0"/>
              </a:rPr>
              <a:t> </a:t>
            </a:r>
            <a:r>
              <a:rPr lang="lv-LV" sz="1800" dirty="0" err="1">
                <a:effectLst/>
                <a:latin typeface="Calibri" panose="020F0502020204030204" pitchFamily="34" charset="0"/>
                <a:ea typeface="Calibri" panose="020F0502020204030204" pitchFamily="34" charset="0"/>
                <a:cs typeface="Calibri" panose="020F0502020204030204" pitchFamily="34" charset="0"/>
              </a:rPr>
              <a:t>al</a:t>
            </a:r>
            <a:r>
              <a:rPr lang="lv-LV" sz="1800" dirty="0">
                <a:effectLst/>
                <a:latin typeface="Calibri" panose="020F0502020204030204" pitchFamily="34" charset="0"/>
                <a:ea typeface="Calibri" panose="020F0502020204030204" pitchFamily="34" charset="0"/>
                <a:cs typeface="Calibri" panose="020F0502020204030204" pitchFamily="34" charset="0"/>
              </a:rPr>
              <a:t>., 2023). </a:t>
            </a:r>
            <a:r>
              <a:rPr lang="lv-LV" dirty="0">
                <a:latin typeface="Calibri" panose="020F0502020204030204" pitchFamily="34" charset="0"/>
                <a:ea typeface="Calibri" panose="020F0502020204030204" pitchFamily="34" charset="0"/>
                <a:cs typeface="Calibri" panose="020F0502020204030204" pitchFamily="34" charset="0"/>
              </a:rPr>
              <a:t>Tas </a:t>
            </a:r>
            <a:r>
              <a:rPr lang="lv-LV" sz="1800" dirty="0">
                <a:effectLst/>
                <a:latin typeface="Calibri" panose="020F0502020204030204" pitchFamily="34" charset="0"/>
                <a:ea typeface="Calibri" panose="020F0502020204030204" pitchFamily="34" charset="0"/>
                <a:cs typeface="Calibri" panose="020F0502020204030204" pitchFamily="34" charset="0"/>
              </a:rPr>
              <a:t>rada paaugstinātu stresu un psiholoģisko spiedienu veicinot izdegšanas sindroma attīstību. Savukārt noturību veicinošie individuālie faktori darbojas kā </a:t>
            </a:r>
            <a:r>
              <a:rPr lang="lv-LV" sz="1800" dirty="0" err="1">
                <a:effectLst/>
                <a:latin typeface="Calibri" panose="020F0502020204030204" pitchFamily="34" charset="0"/>
                <a:ea typeface="Calibri" panose="020F0502020204030204" pitchFamily="34" charset="0"/>
                <a:cs typeface="Calibri" panose="020F0502020204030204" pitchFamily="34" charset="0"/>
              </a:rPr>
              <a:t>aizsargfaktori</a:t>
            </a:r>
            <a:r>
              <a:rPr lang="lv-LV" sz="1800" dirty="0">
                <a:effectLst/>
                <a:latin typeface="Calibri" panose="020F0502020204030204" pitchFamily="34" charset="0"/>
                <a:ea typeface="Calibri" panose="020F0502020204030204" pitchFamily="34" charset="0"/>
                <a:cs typeface="Calibri" panose="020F0502020204030204" pitchFamily="34" charset="0"/>
              </a:rPr>
              <a:t> pret izdegšanu. Šie faktori veicina darbinieku motivāciju un pozitīvo attieksmi, kas palīdz mazināt izdegšanas risku.</a:t>
            </a:r>
          </a:p>
          <a:p>
            <a:pPr marL="342900" indent="-342900" algn="just">
              <a:buFontTx/>
              <a:buAutoNum type="arabicPeriod"/>
            </a:pPr>
            <a:r>
              <a:rPr lang="lv-LV" sz="1800" b="1" dirty="0">
                <a:effectLst/>
                <a:latin typeface="Calibri" panose="020F0502020204030204" pitchFamily="34" charset="0"/>
                <a:ea typeface="Calibri" panose="020F0502020204030204" pitchFamily="34" charset="0"/>
                <a:cs typeface="Calibri" panose="020F0502020204030204" pitchFamily="34" charset="0"/>
              </a:rPr>
              <a:t>Resursu saglabāšanas teorija (</a:t>
            </a:r>
            <a:r>
              <a:rPr lang="lv-LV" sz="1800" b="1" dirty="0" err="1">
                <a:effectLst/>
                <a:latin typeface="Calibri" panose="020F0502020204030204" pitchFamily="34" charset="0"/>
                <a:ea typeface="Calibri" panose="020F0502020204030204" pitchFamily="34" charset="0"/>
                <a:cs typeface="Calibri" panose="020F0502020204030204" pitchFamily="34" charset="0"/>
              </a:rPr>
              <a:t>Hobfoll</a:t>
            </a:r>
            <a:r>
              <a:rPr lang="lv-LV" sz="1800" b="1" dirty="0">
                <a:effectLst/>
                <a:latin typeface="Calibri" panose="020F0502020204030204" pitchFamily="34" charset="0"/>
                <a:ea typeface="Calibri" panose="020F0502020204030204" pitchFamily="34" charset="0"/>
                <a:cs typeface="Calibri" panose="020F0502020204030204" pitchFamily="34" charset="0"/>
              </a:rPr>
              <a:t>, 1989). </a:t>
            </a:r>
            <a:r>
              <a:rPr lang="lv-LV" sz="1800" dirty="0">
                <a:effectLst/>
                <a:latin typeface="Calibri" panose="020F0502020204030204" pitchFamily="34" charset="0"/>
                <a:ea typeface="Calibri" panose="020F0502020204030204" pitchFamily="34" charset="0"/>
                <a:cs typeface="Calibri" panose="020F0502020204030204" pitchFamily="34" charset="0"/>
              </a:rPr>
              <a:t>Izdegšanu izraisa pasīvais vadības stils un darba konfliktu skaits. Līdz ar to var secināt, ka pasīvajam vadības stilam ir zināma ietekme gan uz organizāciju, gan pašu darbinieku un viņa privāto dzīvi. Tas savukārt veicina darbinieka neapmierinātību un izdegšanas sindroma attīstību.</a:t>
            </a:r>
            <a:endParaRPr lang="lv-LV" sz="18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endParaRPr lang="lv-LV" sz="18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endParaRPr lang="lv-LV" sz="1800" dirty="0">
              <a:latin typeface="Calibri" panose="020F0502020204030204" pitchFamily="34" charset="0"/>
              <a:ea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A2FDE388-2E7D-BE69-8684-C86C05FC4AA3}"/>
              </a:ext>
            </a:extLst>
          </p:cNvPr>
          <p:cNvSpPr txBox="1"/>
          <p:nvPr/>
        </p:nvSpPr>
        <p:spPr>
          <a:xfrm>
            <a:off x="3818553" y="881180"/>
            <a:ext cx="6106884" cy="369332"/>
          </a:xfrm>
          <a:prstGeom prst="rect">
            <a:avLst/>
          </a:prstGeom>
          <a:noFill/>
        </p:spPr>
        <p:txBody>
          <a:bodyPr wrap="square">
            <a:spAutoFit/>
          </a:bodyPr>
          <a:lstStyle/>
          <a:p>
            <a:r>
              <a:rPr lang="lv-LV" sz="1800" i="1"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ĀPIIF saistīti ar darba vides faktoriem </a:t>
            </a:r>
            <a:endParaRPr lang="lv-LV" i="1" dirty="0">
              <a:solidFill>
                <a:schemeClr val="bg2">
                  <a:lumMod val="10000"/>
                </a:schemeClr>
              </a:solidFill>
            </a:endParaRPr>
          </a:p>
        </p:txBody>
      </p:sp>
    </p:spTree>
    <p:extLst>
      <p:ext uri="{BB962C8B-B14F-4D97-AF65-F5344CB8AC3E}">
        <p14:creationId xmlns:p14="http://schemas.microsoft.com/office/powerpoint/2010/main" val="2285390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558282" y="0"/>
            <a:ext cx="10515600" cy="1325563"/>
          </a:xfrm>
        </p:spPr>
        <p:txBody>
          <a:bodyPr/>
          <a:lstStyle/>
          <a:p>
            <a:r>
              <a:rPr lang="lv-LV" dirty="0"/>
              <a:t>Rezultāti</a:t>
            </a:r>
          </a:p>
        </p:txBody>
      </p:sp>
      <p:sp>
        <p:nvSpPr>
          <p:cNvPr id="5" name="TextBox 4">
            <a:extLst>
              <a:ext uri="{FF2B5EF4-FFF2-40B4-BE49-F238E27FC236}">
                <a16:creationId xmlns:a16="http://schemas.microsoft.com/office/drawing/2014/main" id="{373C771B-3260-D09A-0E9F-B020A691A270}"/>
              </a:ext>
            </a:extLst>
          </p:cNvPr>
          <p:cNvSpPr txBox="1"/>
          <p:nvPr/>
        </p:nvSpPr>
        <p:spPr>
          <a:xfrm>
            <a:off x="1399384" y="431948"/>
            <a:ext cx="9144000" cy="461665"/>
          </a:xfrm>
          <a:prstGeom prst="rect">
            <a:avLst/>
          </a:prstGeom>
          <a:noFill/>
        </p:spPr>
        <p:txBody>
          <a:bodyPr wrap="square">
            <a:spAutoFit/>
          </a:bodyPr>
          <a:lstStyle/>
          <a:p>
            <a:pPr marL="0" indent="0" algn="ctr">
              <a:buNone/>
            </a:pPr>
            <a:r>
              <a:rPr lang="lv-LV" sz="2400" b="1" dirty="0">
                <a:solidFill>
                  <a:schemeClr val="bg2">
                    <a:lumMod val="25000"/>
                  </a:schemeClr>
                </a:solidFill>
              </a:rPr>
              <a:t>4. ĀPIIF secinājumi dažādu modeļu ietvaros</a:t>
            </a:r>
          </a:p>
        </p:txBody>
      </p:sp>
      <p:sp>
        <p:nvSpPr>
          <p:cNvPr id="7" name="TextBox 6">
            <a:extLst>
              <a:ext uri="{FF2B5EF4-FFF2-40B4-BE49-F238E27FC236}">
                <a16:creationId xmlns:a16="http://schemas.microsoft.com/office/drawing/2014/main" id="{820A4435-FDD7-C91C-E5CB-156632882953}"/>
              </a:ext>
            </a:extLst>
          </p:cNvPr>
          <p:cNvSpPr txBox="1"/>
          <p:nvPr/>
        </p:nvSpPr>
        <p:spPr>
          <a:xfrm>
            <a:off x="750336" y="2234768"/>
            <a:ext cx="10840617" cy="3693319"/>
          </a:xfrm>
          <a:prstGeom prst="rect">
            <a:avLst/>
          </a:prstGeom>
          <a:noFill/>
        </p:spPr>
        <p:txBody>
          <a:bodyPr wrap="square">
            <a:spAutoFit/>
          </a:bodyPr>
          <a:lstStyle/>
          <a:p>
            <a:r>
              <a:rPr lang="lv-LV" sz="1800" b="1" dirty="0">
                <a:latin typeface="Calibri" panose="020F0502020204030204" pitchFamily="34" charset="0"/>
                <a:ea typeface="Calibri" panose="020F0502020204030204" pitchFamily="34" charset="0"/>
                <a:cs typeface="Calibri" panose="020F0502020204030204" pitchFamily="34" charset="0"/>
              </a:rPr>
              <a:t>6. P</a:t>
            </a:r>
            <a:r>
              <a:rPr lang="lv-LV" sz="1800" b="1" dirty="0">
                <a:effectLst/>
                <a:latin typeface="Calibri" panose="020F0502020204030204" pitchFamily="34" charset="0"/>
                <a:ea typeface="Calibri" panose="020F0502020204030204" pitchFamily="34" charset="0"/>
                <a:cs typeface="Calibri" panose="020F0502020204030204" pitchFamily="34" charset="0"/>
              </a:rPr>
              <a:t>iecu personības faktoru modelis (</a:t>
            </a:r>
            <a:r>
              <a:rPr lang="lv-LV" sz="1800" b="1" dirty="0" err="1">
                <a:effectLst/>
                <a:latin typeface="Calibri" panose="020F0502020204030204" pitchFamily="34" charset="0"/>
                <a:ea typeface="Calibri" panose="020F0502020204030204" pitchFamily="34" charset="0"/>
                <a:cs typeface="Calibri" panose="020F0502020204030204" pitchFamily="34" charset="0"/>
              </a:rPr>
              <a:t>FFM</a:t>
            </a:r>
            <a:r>
              <a:rPr lang="lv-LV" sz="1800" b="1" dirty="0">
                <a:effectLst/>
                <a:latin typeface="Calibri" panose="020F0502020204030204" pitchFamily="34" charset="0"/>
                <a:ea typeface="Calibri" panose="020F0502020204030204" pitchFamily="34" charset="0"/>
                <a:cs typeface="Calibri" panose="020F0502020204030204" pitchFamily="34" charset="0"/>
              </a:rPr>
              <a:t>) (</a:t>
            </a:r>
            <a:r>
              <a:rPr lang="lv-LV" sz="1800" b="1" dirty="0" err="1">
                <a:effectLst/>
                <a:latin typeface="Calibri" panose="020F0502020204030204" pitchFamily="34" charset="0"/>
                <a:ea typeface="Calibri" panose="020F0502020204030204" pitchFamily="34" charset="0"/>
                <a:cs typeface="Calibri" panose="020F0502020204030204" pitchFamily="34" charset="0"/>
              </a:rPr>
              <a:t>McAdams</a:t>
            </a:r>
            <a:r>
              <a:rPr lang="lv-LV" sz="1800" b="1" dirty="0">
                <a:effectLst/>
                <a:latin typeface="Calibri" panose="020F0502020204030204" pitchFamily="34" charset="0"/>
                <a:ea typeface="Calibri" panose="020F0502020204030204" pitchFamily="34" charset="0"/>
                <a:cs typeface="Calibri" panose="020F0502020204030204" pitchFamily="34" charset="0"/>
              </a:rPr>
              <a:t>, 2008)  </a:t>
            </a:r>
            <a:r>
              <a:rPr lang="lv-LV" dirty="0">
                <a:latin typeface="Calibri" panose="020F0502020204030204" pitchFamily="34" charset="0"/>
                <a:ea typeface="Calibri" panose="020F0502020204030204" pitchFamily="34" charset="0"/>
                <a:cs typeface="Calibri" panose="020F0502020204030204" pitchFamily="34" charset="0"/>
              </a:rPr>
              <a:t>un </a:t>
            </a:r>
            <a:r>
              <a:rPr lang="lv-LV" sz="1800" b="1" dirty="0">
                <a:latin typeface="Calibri" panose="020F0502020204030204" pitchFamily="34" charset="0"/>
                <a:ea typeface="Calibri" panose="020F0502020204030204" pitchFamily="34" charset="0"/>
                <a:cs typeface="Calibri" panose="020F0502020204030204" pitchFamily="34" charset="0"/>
              </a:rPr>
              <a:t>Trīs personības faktoru modelis </a:t>
            </a:r>
            <a:r>
              <a:rPr lang="lv-LV" sz="1800" b="1" dirty="0">
                <a:effectLst/>
                <a:latin typeface="Calibri" panose="020F0502020204030204" pitchFamily="34" charset="0"/>
                <a:ea typeface="Calibri" panose="020F0502020204030204" pitchFamily="34" charset="0"/>
                <a:cs typeface="Calibri" panose="020F0502020204030204" pitchFamily="34" charset="0"/>
              </a:rPr>
              <a:t>(</a:t>
            </a:r>
            <a:r>
              <a:rPr lang="lv-LV" sz="1800" b="1" dirty="0" err="1">
                <a:effectLst/>
                <a:latin typeface="Calibri" panose="020F0502020204030204" pitchFamily="34" charset="0"/>
                <a:ea typeface="Calibri" panose="020F0502020204030204" pitchFamily="34" charset="0"/>
                <a:cs typeface="Calibri" panose="020F0502020204030204" pitchFamily="34" charset="0"/>
              </a:rPr>
              <a:t>Eysenck</a:t>
            </a:r>
            <a:r>
              <a:rPr lang="lv-LV" sz="1800" b="1" dirty="0">
                <a:effectLst/>
                <a:latin typeface="Calibri" panose="020F0502020204030204" pitchFamily="34" charset="0"/>
                <a:ea typeface="Calibri" panose="020F0502020204030204" pitchFamily="34" charset="0"/>
                <a:cs typeface="Calibri" panose="020F0502020204030204" pitchFamily="34" charset="0"/>
              </a:rPr>
              <a:t>, 1967). </a:t>
            </a:r>
            <a:r>
              <a:rPr lang="lv-LV" dirty="0">
                <a:latin typeface="Calibri" panose="020F0502020204030204" pitchFamily="34" charset="0"/>
                <a:ea typeface="Calibri" panose="020F0502020204030204" pitchFamily="34" charset="0"/>
                <a:cs typeface="Calibri" panose="020F0502020204030204" pitchFamily="34" charset="0"/>
              </a:rPr>
              <a:t>Personības faktors - </a:t>
            </a:r>
            <a:r>
              <a:rPr lang="lv-LV" sz="1800" dirty="0">
                <a:effectLst/>
                <a:latin typeface="Calibri" panose="020F0502020204030204" pitchFamily="34" charset="0"/>
                <a:ea typeface="Calibri" panose="020F0502020204030204" pitchFamily="34" charset="0"/>
                <a:cs typeface="Calibri" panose="020F0502020204030204" pitchFamily="34" charset="0"/>
              </a:rPr>
              <a:t> neirotisms, uzrāda ciešu saistību ar izdegšanas attīstību. Savukārt izdegšana negatīvi saistīta ar ekstraversiju, piekrišanu, apzinīgumu un atvērtību pieredzei (</a:t>
            </a:r>
            <a:r>
              <a:rPr lang="lv-LV" sz="1800" dirty="0" err="1">
                <a:effectLst/>
                <a:latin typeface="Calibri" panose="020F0502020204030204" pitchFamily="34" charset="0"/>
                <a:ea typeface="Calibri" panose="020F0502020204030204" pitchFamily="34" charset="0"/>
                <a:cs typeface="Calibri" panose="020F0502020204030204" pitchFamily="34" charset="0"/>
              </a:rPr>
              <a:t>Pérez-Fuentes</a:t>
            </a:r>
            <a:r>
              <a:rPr lang="lv-LV" sz="1800" dirty="0">
                <a:effectLst/>
                <a:latin typeface="Calibri" panose="020F0502020204030204" pitchFamily="34" charset="0"/>
                <a:ea typeface="Calibri" panose="020F0502020204030204" pitchFamily="34" charset="0"/>
                <a:cs typeface="Calibri" panose="020F0502020204030204" pitchFamily="34" charset="0"/>
              </a:rPr>
              <a:t>, </a:t>
            </a:r>
            <a:r>
              <a:rPr lang="lv-LV" sz="1800" dirty="0" err="1">
                <a:effectLst/>
                <a:latin typeface="Calibri" panose="020F0502020204030204" pitchFamily="34" charset="0"/>
                <a:ea typeface="Calibri" panose="020F0502020204030204" pitchFamily="34" charset="0"/>
                <a:cs typeface="Calibri" panose="020F0502020204030204" pitchFamily="34" charset="0"/>
              </a:rPr>
              <a:t>Molero</a:t>
            </a:r>
            <a:r>
              <a:rPr lang="lv-LV" sz="1800" dirty="0">
                <a:effectLst/>
                <a:latin typeface="Calibri" panose="020F0502020204030204" pitchFamily="34" charset="0"/>
                <a:ea typeface="Calibri" panose="020F0502020204030204" pitchFamily="34" charset="0"/>
                <a:cs typeface="Calibri" panose="020F0502020204030204" pitchFamily="34" charset="0"/>
              </a:rPr>
              <a:t> </a:t>
            </a:r>
            <a:r>
              <a:rPr lang="lv-LV" sz="1800" dirty="0" err="1">
                <a:effectLst/>
                <a:latin typeface="Calibri" panose="020F0502020204030204" pitchFamily="34" charset="0"/>
                <a:ea typeface="Calibri" panose="020F0502020204030204" pitchFamily="34" charset="0"/>
                <a:cs typeface="Calibri" panose="020F0502020204030204" pitchFamily="34" charset="0"/>
              </a:rPr>
              <a:t>Jurado</a:t>
            </a:r>
            <a:r>
              <a:rPr lang="lv-LV" sz="1800" dirty="0">
                <a:effectLst/>
                <a:latin typeface="Calibri" panose="020F0502020204030204" pitchFamily="34" charset="0"/>
                <a:ea typeface="Calibri" panose="020F0502020204030204" pitchFamily="34" charset="0"/>
                <a:cs typeface="Calibri" panose="020F0502020204030204" pitchFamily="34" charset="0"/>
              </a:rPr>
              <a:t>, </a:t>
            </a:r>
            <a:r>
              <a:rPr lang="lv-LV" sz="1800" dirty="0" err="1">
                <a:effectLst/>
                <a:latin typeface="Calibri" panose="020F0502020204030204" pitchFamily="34" charset="0"/>
                <a:ea typeface="Calibri" panose="020F0502020204030204" pitchFamily="34" charset="0"/>
                <a:cs typeface="Calibri" panose="020F0502020204030204" pitchFamily="34" charset="0"/>
              </a:rPr>
              <a:t>et</a:t>
            </a:r>
            <a:r>
              <a:rPr lang="lv-LV" sz="1800" dirty="0">
                <a:effectLst/>
                <a:latin typeface="Calibri" panose="020F0502020204030204" pitchFamily="34" charset="0"/>
                <a:ea typeface="Calibri" panose="020F0502020204030204" pitchFamily="34" charset="0"/>
                <a:cs typeface="Calibri" panose="020F0502020204030204" pitchFamily="34" charset="0"/>
              </a:rPr>
              <a:t> </a:t>
            </a:r>
            <a:r>
              <a:rPr lang="lv-LV" sz="1800" dirty="0" err="1">
                <a:effectLst/>
                <a:latin typeface="Calibri" panose="020F0502020204030204" pitchFamily="34" charset="0"/>
                <a:ea typeface="Calibri" panose="020F0502020204030204" pitchFamily="34" charset="0"/>
                <a:cs typeface="Calibri" panose="020F0502020204030204" pitchFamily="34" charset="0"/>
              </a:rPr>
              <a:t>al</a:t>
            </a:r>
            <a:r>
              <a:rPr lang="lv-LV" sz="1800" dirty="0">
                <a:effectLst/>
                <a:latin typeface="Calibri" panose="020F0502020204030204" pitchFamily="34" charset="0"/>
                <a:ea typeface="Calibri" panose="020F0502020204030204" pitchFamily="34" charset="0"/>
                <a:cs typeface="Calibri" panose="020F0502020204030204" pitchFamily="34" charset="0"/>
              </a:rPr>
              <a:t>., 2019). Neirotiski cilvēki ir pakļauti emocionālām nestabilitātēm un stresa reakcijām, kas veicina izdegšanas sindroma attīstību.</a:t>
            </a:r>
          </a:p>
          <a:p>
            <a:endParaRPr lang="lv-LV" sz="1800" dirty="0">
              <a:effectLst/>
              <a:latin typeface="Calibri" panose="020F0502020204030204" pitchFamily="34" charset="0"/>
              <a:ea typeface="Calibri" panose="020F0502020204030204" pitchFamily="34" charset="0"/>
              <a:cs typeface="Calibri" panose="020F0502020204030204" pitchFamily="34" charset="0"/>
            </a:endParaRPr>
          </a:p>
          <a:p>
            <a:r>
              <a:rPr lang="lv-LV" sz="1800" b="1" dirty="0">
                <a:effectLst/>
                <a:latin typeface="Calibri" panose="020F0502020204030204" pitchFamily="34" charset="0"/>
                <a:ea typeface="Calibri" panose="020F0502020204030204" pitchFamily="34" charset="0"/>
                <a:cs typeface="Calibri" panose="020F0502020204030204" pitchFamily="34" charset="0"/>
              </a:rPr>
              <a:t>7. Līdzjūtības gandarījuma un līdzjūtības noguruma modelis (</a:t>
            </a:r>
            <a:r>
              <a:rPr lang="lv-LV" sz="1800" b="1" dirty="0" err="1">
                <a:effectLst/>
                <a:latin typeface="Calibri" panose="020F0502020204030204" pitchFamily="34" charset="0"/>
                <a:ea typeface="Calibri" panose="020F0502020204030204" pitchFamily="34" charset="0"/>
                <a:cs typeface="Calibri" panose="020F0502020204030204" pitchFamily="34" charset="0"/>
              </a:rPr>
              <a:t>Stamm</a:t>
            </a:r>
            <a:r>
              <a:rPr lang="lv-LV" sz="1800" b="1" dirty="0">
                <a:effectLst/>
                <a:latin typeface="Calibri" panose="020F0502020204030204" pitchFamily="34" charset="0"/>
                <a:ea typeface="Calibri" panose="020F0502020204030204" pitchFamily="34" charset="0"/>
                <a:cs typeface="Calibri" panose="020F0502020204030204" pitchFamily="34" charset="0"/>
              </a:rPr>
              <a:t>, 2010). </a:t>
            </a:r>
            <a:r>
              <a:rPr lang="lv-LV" sz="1800" dirty="0">
                <a:effectLst/>
                <a:latin typeface="Calibri" panose="020F0502020204030204" pitchFamily="34" charset="0"/>
                <a:ea typeface="Calibri" panose="020F0502020204030204" pitchFamily="34" charset="0"/>
                <a:cs typeface="Calibri" panose="020F0502020204030204" pitchFamily="34" charset="0"/>
              </a:rPr>
              <a:t>Liela slodze un paaugstināts stresa līmenis veicina līdzjūtības noguruma at</a:t>
            </a:r>
            <a:r>
              <a:rPr lang="lv-LV" dirty="0">
                <a:latin typeface="Calibri" panose="020F0502020204030204" pitchFamily="34" charset="0"/>
                <a:ea typeface="Calibri" panose="020F0502020204030204" pitchFamily="34" charset="0"/>
                <a:cs typeface="Calibri" panose="020F0502020204030204" pitchFamily="34" charset="0"/>
              </a:rPr>
              <a:t>tīstību</a:t>
            </a:r>
            <a:r>
              <a:rPr lang="lv-LV" sz="1800" dirty="0">
                <a:effectLst/>
                <a:latin typeface="Calibri" panose="020F0502020204030204" pitchFamily="34" charset="0"/>
                <a:ea typeface="Calibri" panose="020F0502020204030204" pitchFamily="34" charset="0"/>
                <a:cs typeface="Calibri" panose="020F0502020204030204" pitchFamily="34" charset="0"/>
              </a:rPr>
              <a:t> (</a:t>
            </a:r>
            <a:r>
              <a:rPr lang="lv-LV" sz="1800" dirty="0" err="1">
                <a:effectLst/>
                <a:latin typeface="Calibri" panose="020F0502020204030204" pitchFamily="34" charset="0"/>
                <a:ea typeface="Calibri" panose="020F0502020204030204" pitchFamily="34" charset="0"/>
                <a:cs typeface="Calibri" panose="020F0502020204030204" pitchFamily="34" charset="0"/>
              </a:rPr>
              <a:t>Chen</a:t>
            </a:r>
            <a:r>
              <a:rPr lang="lv-LV" sz="1800" dirty="0">
                <a:effectLst/>
                <a:latin typeface="Calibri" panose="020F0502020204030204" pitchFamily="34" charset="0"/>
                <a:ea typeface="Calibri" panose="020F0502020204030204" pitchFamily="34" charset="0"/>
                <a:cs typeface="Calibri" panose="020F0502020204030204" pitchFamily="34" charset="0"/>
              </a:rPr>
              <a:t> </a:t>
            </a:r>
            <a:r>
              <a:rPr lang="lv-LV" sz="1800" dirty="0" err="1">
                <a:effectLst/>
                <a:latin typeface="Calibri" panose="020F0502020204030204" pitchFamily="34" charset="0"/>
                <a:ea typeface="Calibri" panose="020F0502020204030204" pitchFamily="34" charset="0"/>
                <a:cs typeface="Calibri" panose="020F0502020204030204" pitchFamily="34" charset="0"/>
              </a:rPr>
              <a:t>et</a:t>
            </a:r>
            <a:r>
              <a:rPr lang="lv-LV" sz="1800" dirty="0">
                <a:effectLst/>
                <a:latin typeface="Calibri" panose="020F0502020204030204" pitchFamily="34" charset="0"/>
                <a:ea typeface="Calibri" panose="020F0502020204030204" pitchFamily="34" charset="0"/>
                <a:cs typeface="Calibri" panose="020F0502020204030204" pitchFamily="34" charset="0"/>
              </a:rPr>
              <a:t> </a:t>
            </a:r>
            <a:r>
              <a:rPr lang="lv-LV" sz="1800" dirty="0" err="1">
                <a:effectLst/>
                <a:latin typeface="Calibri" panose="020F0502020204030204" pitchFamily="34" charset="0"/>
                <a:ea typeface="Calibri" panose="020F0502020204030204" pitchFamily="34" charset="0"/>
                <a:cs typeface="Calibri" panose="020F0502020204030204" pitchFamily="34" charset="0"/>
              </a:rPr>
              <a:t>al</a:t>
            </a:r>
            <a:r>
              <a:rPr lang="lv-LV" sz="1800" dirty="0">
                <a:effectLst/>
                <a:latin typeface="Calibri" panose="020F0502020204030204" pitchFamily="34" charset="0"/>
                <a:ea typeface="Calibri" panose="020F0502020204030204" pitchFamily="34" charset="0"/>
                <a:cs typeface="Calibri" panose="020F0502020204030204" pitchFamily="34" charset="0"/>
              </a:rPr>
              <a:t>., 2021). Tātad situācijās, kad līdzjūtības nogurums kļūst pārāk izteikts un ilgstošs, tas izraisa izdegšanas sindromu, jo īpaši situācijās, kad indivīds nevar efektīvi atjaunot savus emocionālos resursus un izjust gandarījumu no profesionālās darbības rezultātiem.</a:t>
            </a:r>
          </a:p>
          <a:p>
            <a:pPr marL="342900" indent="-342900">
              <a:buAutoNum type="arabicPeriod" startAt="7"/>
            </a:pPr>
            <a:endParaRPr lang="lv-LV" sz="1800" dirty="0">
              <a:effectLst/>
              <a:latin typeface="Calibri" panose="020F0502020204030204" pitchFamily="34" charset="0"/>
              <a:ea typeface="Calibri" panose="020F0502020204030204" pitchFamily="34" charset="0"/>
              <a:cs typeface="Calibri" panose="020F0502020204030204" pitchFamily="34" charset="0"/>
            </a:endParaRPr>
          </a:p>
          <a:p>
            <a:r>
              <a:rPr lang="lv-LV" sz="1800" b="1" dirty="0">
                <a:effectLst/>
                <a:latin typeface="Calibri" panose="020F0502020204030204" pitchFamily="34" charset="0"/>
                <a:ea typeface="Calibri" panose="020F0502020204030204" pitchFamily="34" charset="0"/>
                <a:cs typeface="Calibri" panose="020F0502020204030204" pitchFamily="34" charset="0"/>
              </a:rPr>
              <a:t>8. Morālā distresa modelis  (</a:t>
            </a:r>
            <a:r>
              <a:rPr lang="lv-LV" sz="1800" b="1" dirty="0" err="1">
                <a:effectLst/>
                <a:latin typeface="Calibri" panose="020F0502020204030204" pitchFamily="34" charset="0"/>
                <a:ea typeface="Calibri" panose="020F0502020204030204" pitchFamily="34" charset="0"/>
                <a:cs typeface="Calibri" panose="020F0502020204030204" pitchFamily="34" charset="0"/>
              </a:rPr>
              <a:t>Jameton</a:t>
            </a:r>
            <a:r>
              <a:rPr lang="lv-LV" sz="1800" b="1" dirty="0">
                <a:effectLst/>
                <a:latin typeface="Calibri" panose="020F0502020204030204" pitchFamily="34" charset="0"/>
                <a:ea typeface="Calibri" panose="020F0502020204030204" pitchFamily="34" charset="0"/>
                <a:cs typeface="Calibri" panose="020F0502020204030204" pitchFamily="34" charset="0"/>
              </a:rPr>
              <a:t>, 1984).  </a:t>
            </a:r>
            <a:r>
              <a:rPr lang="lv-LV" dirty="0">
                <a:latin typeface="Calibri" panose="020F0502020204030204" pitchFamily="34" charset="0"/>
                <a:ea typeface="Calibri" panose="020F0502020204030204" pitchFamily="34" charset="0"/>
                <a:cs typeface="Calibri" panose="020F0502020204030204" pitchFamily="34" charset="0"/>
              </a:rPr>
              <a:t>Piedzīvojot ētisko </a:t>
            </a:r>
            <a:r>
              <a:rPr lang="lv-LV" dirty="0" err="1">
                <a:latin typeface="Calibri" panose="020F0502020204030204" pitchFamily="34" charset="0"/>
                <a:ea typeface="Calibri" panose="020F0502020204030204" pitchFamily="34" charset="0"/>
                <a:cs typeface="Calibri" panose="020F0502020204030204" pitchFamily="34" charset="0"/>
              </a:rPr>
              <a:t>dillemu</a:t>
            </a:r>
            <a:r>
              <a:rPr lang="lv-LV" dirty="0">
                <a:latin typeface="Calibri" panose="020F0502020204030204" pitchFamily="34" charset="0"/>
                <a:ea typeface="Calibri" panose="020F0502020204030204" pitchFamily="34" charset="0"/>
                <a:cs typeface="Calibri" panose="020F0502020204030204" pitchFamily="34" charset="0"/>
              </a:rPr>
              <a:t> situācijas profesionālajā darbībā, darbiniekos attīstās morālais distress (</a:t>
            </a:r>
            <a:r>
              <a:rPr lang="lv-LV" dirty="0" err="1">
                <a:latin typeface="Calibri" panose="020F0502020204030204" pitchFamily="34" charset="0"/>
                <a:ea typeface="Calibri" panose="020F0502020204030204" pitchFamily="34" charset="0"/>
                <a:cs typeface="Calibri" panose="020F0502020204030204" pitchFamily="34" charset="0"/>
              </a:rPr>
              <a:t>Carletto</a:t>
            </a:r>
            <a:r>
              <a:rPr lang="lv-LV" dirty="0">
                <a:latin typeface="Calibri" panose="020F0502020204030204" pitchFamily="34" charset="0"/>
                <a:ea typeface="Calibri" panose="020F0502020204030204" pitchFamily="34" charset="0"/>
                <a:cs typeface="Calibri" panose="020F0502020204030204" pitchFamily="34" charset="0"/>
              </a:rPr>
              <a:t> </a:t>
            </a:r>
            <a:r>
              <a:rPr lang="lv-LV" dirty="0" err="1">
                <a:latin typeface="Calibri" panose="020F0502020204030204" pitchFamily="34" charset="0"/>
                <a:ea typeface="Calibri" panose="020F0502020204030204" pitchFamily="34" charset="0"/>
                <a:cs typeface="Calibri" panose="020F0502020204030204" pitchFamily="34" charset="0"/>
              </a:rPr>
              <a:t>et</a:t>
            </a:r>
            <a:r>
              <a:rPr lang="lv-LV" dirty="0">
                <a:latin typeface="Calibri" panose="020F0502020204030204" pitchFamily="34" charset="0"/>
                <a:ea typeface="Calibri" panose="020F0502020204030204" pitchFamily="34" charset="0"/>
                <a:cs typeface="Calibri" panose="020F0502020204030204" pitchFamily="34" charset="0"/>
              </a:rPr>
              <a:t> </a:t>
            </a:r>
            <a:r>
              <a:rPr lang="lv-LV" dirty="0" err="1">
                <a:latin typeface="Calibri" panose="020F0502020204030204" pitchFamily="34" charset="0"/>
                <a:ea typeface="Calibri" panose="020F0502020204030204" pitchFamily="34" charset="0"/>
                <a:cs typeface="Calibri" panose="020F0502020204030204" pitchFamily="34" charset="0"/>
              </a:rPr>
              <a:t>al</a:t>
            </a:r>
            <a:r>
              <a:rPr lang="lv-LV" dirty="0">
                <a:latin typeface="Calibri" panose="020F0502020204030204" pitchFamily="34" charset="0"/>
                <a:ea typeface="Calibri" panose="020F0502020204030204" pitchFamily="34" charset="0"/>
                <a:cs typeface="Calibri" panose="020F0502020204030204" pitchFamily="34" charset="0"/>
              </a:rPr>
              <a:t>., 2022). </a:t>
            </a:r>
            <a:r>
              <a:rPr lang="lv-LV" sz="1800" dirty="0">
                <a:effectLst/>
                <a:latin typeface="Calibri" panose="020F0502020204030204" pitchFamily="34" charset="0"/>
                <a:ea typeface="Calibri" panose="020F0502020204030204" pitchFamily="34" charset="0"/>
                <a:cs typeface="Calibri" panose="020F0502020204030204" pitchFamily="34" charset="0"/>
              </a:rPr>
              <a:t>Savukārt situācijās, kurās ĀP piedzīvo MD, var attīstīties izdegšanas sindroms. </a:t>
            </a:r>
            <a:endParaRPr lang="lv-LV" sz="1800" dirty="0">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F22EEC4C-5B3B-95AB-B8D9-ACEF659FC424}"/>
              </a:ext>
            </a:extLst>
          </p:cNvPr>
          <p:cNvSpPr txBox="1"/>
          <p:nvPr/>
        </p:nvSpPr>
        <p:spPr>
          <a:xfrm>
            <a:off x="4576250" y="1172206"/>
            <a:ext cx="5495731" cy="369332"/>
          </a:xfrm>
          <a:prstGeom prst="rect">
            <a:avLst/>
          </a:prstGeom>
          <a:noFill/>
        </p:spPr>
        <p:txBody>
          <a:bodyPr wrap="square" rtlCol="0">
            <a:spAutoFit/>
          </a:bodyPr>
          <a:lstStyle/>
          <a:p>
            <a:r>
              <a:rPr lang="lv-LV" i="1" dirty="0">
                <a:solidFill>
                  <a:schemeClr val="bg2">
                    <a:lumMod val="10000"/>
                  </a:schemeClr>
                </a:solidFill>
              </a:rPr>
              <a:t>Individuālie ĀPIIF</a:t>
            </a:r>
          </a:p>
        </p:txBody>
      </p:sp>
    </p:spTree>
    <p:extLst>
      <p:ext uri="{BB962C8B-B14F-4D97-AF65-F5344CB8AC3E}">
        <p14:creationId xmlns:p14="http://schemas.microsoft.com/office/powerpoint/2010/main" val="3861233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763555" y="0"/>
            <a:ext cx="10515600" cy="1325563"/>
          </a:xfrm>
        </p:spPr>
        <p:txBody>
          <a:bodyPr/>
          <a:lstStyle/>
          <a:p>
            <a:r>
              <a:rPr lang="lv-LV" dirty="0"/>
              <a:t>Rezultāti</a:t>
            </a:r>
          </a:p>
        </p:txBody>
      </p:sp>
      <p:sp>
        <p:nvSpPr>
          <p:cNvPr id="3" name="Content Placeholder 2">
            <a:extLst>
              <a:ext uri="{FF2B5EF4-FFF2-40B4-BE49-F238E27FC236}">
                <a16:creationId xmlns:a16="http://schemas.microsoft.com/office/drawing/2014/main" id="{4EDDD3D2-56A3-43D6-95A8-9AC523BE3538}"/>
              </a:ext>
            </a:extLst>
          </p:cNvPr>
          <p:cNvSpPr>
            <a:spLocks noGrp="1"/>
          </p:cNvSpPr>
          <p:nvPr>
            <p:ph idx="1"/>
          </p:nvPr>
        </p:nvSpPr>
        <p:spPr/>
        <p:txBody>
          <a:bodyPr>
            <a:normAutofit/>
          </a:bodyPr>
          <a:lstStyle/>
          <a:p>
            <a:pPr marL="0" indent="0" algn="ctr">
              <a:buNone/>
            </a:pPr>
            <a:r>
              <a:rPr lang="lv-LV" sz="2400" dirty="0">
                <a:effectLst/>
                <a:latin typeface="Calibri" panose="020F0502020204030204" pitchFamily="34" charset="0"/>
                <a:ea typeface="Calibri" panose="020F0502020204030204" pitchFamily="34" charset="0"/>
                <a:cs typeface="Calibri" panose="020F0502020204030204" pitchFamily="34" charset="0"/>
              </a:rPr>
              <a:t>Atšķirības dažādu modeļos ietvaros ir vērojamas atkarībā no izvēlētās pētniecības paradigmas izdegšanas ĀPIIF izpētē, piemēram, Multidimensional </a:t>
            </a:r>
            <a:r>
              <a:rPr lang="lv-LV" sz="2400" dirty="0" err="1">
                <a:effectLst/>
                <a:latin typeface="Calibri" panose="020F0502020204030204" pitchFamily="34" charset="0"/>
                <a:ea typeface="Calibri" panose="020F0502020204030204" pitchFamily="34" charset="0"/>
                <a:cs typeface="Calibri" panose="020F0502020204030204" pitchFamily="34" charset="0"/>
              </a:rPr>
              <a:t>model</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of</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Burnout</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Maslach</a:t>
            </a:r>
            <a:r>
              <a:rPr lang="lv-LV" sz="2400" dirty="0">
                <a:effectLst/>
                <a:latin typeface="Calibri" panose="020F0502020204030204" pitchFamily="34" charset="0"/>
                <a:ea typeface="Calibri" panose="020F0502020204030204" pitchFamily="34" charset="0"/>
                <a:cs typeface="Calibri" panose="020F0502020204030204" pitchFamily="34" charset="0"/>
              </a:rPr>
              <a:t>, 1998), </a:t>
            </a:r>
            <a:r>
              <a:rPr lang="lv-LV" sz="2400" dirty="0" err="1">
                <a:effectLst/>
                <a:latin typeface="Calibri" panose="020F0502020204030204" pitchFamily="34" charset="0"/>
                <a:ea typeface="Calibri" panose="020F0502020204030204" pitchFamily="34" charset="0"/>
                <a:cs typeface="Calibri" panose="020F0502020204030204" pitchFamily="34" charset="0"/>
              </a:rPr>
              <a:t>Job</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Demands</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Resource</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model</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Bakker</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et</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al</a:t>
            </a:r>
            <a:r>
              <a:rPr lang="lv-LV" sz="2400" dirty="0">
                <a:effectLst/>
                <a:latin typeface="Calibri" panose="020F0502020204030204" pitchFamily="34" charset="0"/>
                <a:ea typeface="Calibri" panose="020F0502020204030204" pitchFamily="34" charset="0"/>
                <a:cs typeface="Calibri" panose="020F0502020204030204" pitchFamily="34" charset="0"/>
              </a:rPr>
              <a:t>., 2001) utt., galvenokārt koncentrējas uz darba vides faktoriem, tādiem kā darba pieredzi, stresa līmeni un resursu pieejamību. Savukārt citi, piemēram, </a:t>
            </a:r>
            <a:r>
              <a:rPr lang="lv-LV" sz="2400" dirty="0" err="1">
                <a:effectLst/>
                <a:latin typeface="Calibri" panose="020F0502020204030204" pitchFamily="34" charset="0"/>
                <a:ea typeface="Calibri" panose="020F0502020204030204" pitchFamily="34" charset="0"/>
                <a:cs typeface="Calibri" panose="020F0502020204030204" pitchFamily="34" charset="0"/>
              </a:rPr>
              <a:t>Big</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Five</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Personality</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model</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McAdams</a:t>
            </a:r>
            <a:r>
              <a:rPr lang="lv-LV" sz="2400" dirty="0">
                <a:effectLst/>
                <a:latin typeface="Calibri" panose="020F0502020204030204" pitchFamily="34" charset="0"/>
                <a:ea typeface="Calibri" panose="020F0502020204030204" pitchFamily="34" charset="0"/>
                <a:cs typeface="Calibri" panose="020F0502020204030204" pitchFamily="34" charset="0"/>
              </a:rPr>
              <a:t>, 2008), </a:t>
            </a:r>
            <a:r>
              <a:rPr lang="lv-LV" sz="2400" dirty="0" err="1">
                <a:effectLst/>
                <a:latin typeface="Calibri" panose="020F0502020204030204" pitchFamily="34" charset="0"/>
                <a:ea typeface="Calibri" panose="020F0502020204030204" pitchFamily="34" charset="0"/>
                <a:cs typeface="Calibri" panose="020F0502020204030204" pitchFamily="34" charset="0"/>
              </a:rPr>
              <a:t>Eysenck’s</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personality</a:t>
            </a:r>
            <a:r>
              <a:rPr lang="lv-LV" sz="2400" dirty="0">
                <a:effectLst/>
                <a:latin typeface="Calibri" panose="020F0502020204030204" pitchFamily="34" charset="0"/>
                <a:ea typeface="Calibri" panose="020F0502020204030204" pitchFamily="34" charset="0"/>
                <a:cs typeface="Calibri" panose="020F0502020204030204" pitchFamily="34" charset="0"/>
              </a:rPr>
              <a:t> 3-</a:t>
            </a:r>
            <a:r>
              <a:rPr lang="lv-LV" sz="2400" dirty="0" err="1">
                <a:effectLst/>
                <a:latin typeface="Calibri" panose="020F0502020204030204" pitchFamily="34" charset="0"/>
                <a:ea typeface="Calibri" panose="020F0502020204030204" pitchFamily="34" charset="0"/>
                <a:cs typeface="Calibri" panose="020F0502020204030204" pitchFamily="34" charset="0"/>
              </a:rPr>
              <a:t>factor</a:t>
            </a:r>
            <a:r>
              <a:rPr lang="lv-LV" sz="2400" dirty="0">
                <a:effectLst/>
                <a:latin typeface="Calibri" panose="020F0502020204030204" pitchFamily="34" charset="0"/>
                <a:ea typeface="Calibri" panose="020F0502020204030204" pitchFamily="34" charset="0"/>
                <a:cs typeface="Calibri" panose="020F0502020204030204" pitchFamily="34" charset="0"/>
              </a:rPr>
              <a:t> </a:t>
            </a:r>
            <a:r>
              <a:rPr lang="lv-LV" sz="2400" dirty="0" err="1">
                <a:effectLst/>
                <a:latin typeface="Calibri" panose="020F0502020204030204" pitchFamily="34" charset="0"/>
                <a:ea typeface="Calibri" panose="020F0502020204030204" pitchFamily="34" charset="0"/>
                <a:cs typeface="Calibri" panose="020F0502020204030204" pitchFamily="34" charset="0"/>
              </a:rPr>
              <a:t>model</a:t>
            </a:r>
            <a:r>
              <a:rPr lang="lv-LV" sz="2400" dirty="0">
                <a:effectLst/>
                <a:latin typeface="Calibri" panose="020F0502020204030204" pitchFamily="34" charset="0"/>
                <a:ea typeface="Calibri" panose="020F0502020204030204" pitchFamily="34" charset="0"/>
                <a:cs typeface="Calibri" panose="020F0502020204030204" pitchFamily="34" charset="0"/>
              </a:rPr>
              <a:t>, uzsver personības īpašību nozīmi izdegšanas attīstībā. Izpētes fokuss tiek vērts uz  individuālo faktoru izpētei, piemēram, personības īpašībām. Papildus ĀP izdegšanas attīstība tika skaidrota no morāli ētiskā aspekt, Morāla distresa konceptuālā modeļa ietvaros.  Dažādu konceptuālo modeļu ietvaros tiek pievērsta uzmanību dažādiem izdegšanu veicinošiem faktoriem, mēģinot izskaidrot </a:t>
            </a:r>
            <a:r>
              <a:rPr lang="lv-LV" sz="2400" dirty="0" err="1">
                <a:effectLst/>
                <a:latin typeface="Calibri" panose="020F0502020204030204" pitchFamily="34" charset="0"/>
                <a:ea typeface="Calibri" panose="020F0502020204030204" pitchFamily="34" charset="0"/>
                <a:cs typeface="Calibri" panose="020F0502020204030204" pitchFamily="34" charset="0"/>
              </a:rPr>
              <a:t>multidimensiālo</a:t>
            </a:r>
            <a:r>
              <a:rPr lang="lv-LV" sz="2400" dirty="0">
                <a:effectLst/>
                <a:latin typeface="Calibri" panose="020F0502020204030204" pitchFamily="34" charset="0"/>
                <a:ea typeface="Calibri" panose="020F0502020204030204" pitchFamily="34" charset="0"/>
                <a:cs typeface="Calibri" panose="020F0502020204030204" pitchFamily="34" charset="0"/>
              </a:rPr>
              <a:t> izdegšanas fenomenu.</a:t>
            </a:r>
          </a:p>
          <a:p>
            <a:pPr marL="0" indent="0">
              <a:buNone/>
            </a:pPr>
            <a:endParaRPr lang="lv-LV"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lv-LV" dirty="0">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D03AC7C-0F33-F7DD-3030-AA665D4589D6}"/>
              </a:ext>
            </a:extLst>
          </p:cNvPr>
          <p:cNvSpPr txBox="1"/>
          <p:nvPr/>
        </p:nvSpPr>
        <p:spPr>
          <a:xfrm>
            <a:off x="1901113" y="1113928"/>
            <a:ext cx="8706238" cy="461665"/>
          </a:xfrm>
          <a:prstGeom prst="rect">
            <a:avLst/>
          </a:prstGeom>
          <a:noFill/>
        </p:spPr>
        <p:txBody>
          <a:bodyPr wrap="square">
            <a:spAutoFit/>
          </a:bodyPr>
          <a:lstStyle/>
          <a:p>
            <a:pPr marL="0" indent="0">
              <a:buNone/>
            </a:pPr>
            <a:r>
              <a:rPr lang="lv-LV" sz="2400" b="1" dirty="0">
                <a:solidFill>
                  <a:schemeClr val="bg2">
                    <a:lumMod val="25000"/>
                  </a:schemeClr>
                </a:solidFill>
              </a:rPr>
              <a:t>5. Atšķirības starp ĀPIIF modeļu iegūtajiem rezultātiem.</a:t>
            </a:r>
          </a:p>
        </p:txBody>
      </p:sp>
    </p:spTree>
    <p:extLst>
      <p:ext uri="{BB962C8B-B14F-4D97-AF65-F5344CB8AC3E}">
        <p14:creationId xmlns:p14="http://schemas.microsoft.com/office/powerpoint/2010/main" val="2520561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665480" y="131445"/>
            <a:ext cx="10515600" cy="721995"/>
          </a:xfrm>
        </p:spPr>
        <p:txBody>
          <a:bodyPr/>
          <a:lstStyle/>
          <a:p>
            <a:r>
              <a:rPr lang="lv-LV" dirty="0"/>
              <a:t>Rezultāti</a:t>
            </a:r>
          </a:p>
        </p:txBody>
      </p:sp>
      <p:sp>
        <p:nvSpPr>
          <p:cNvPr id="3" name="Content Placeholder 2">
            <a:extLst>
              <a:ext uri="{FF2B5EF4-FFF2-40B4-BE49-F238E27FC236}">
                <a16:creationId xmlns:a16="http://schemas.microsoft.com/office/drawing/2014/main" id="{4EDDD3D2-56A3-43D6-95A8-9AC523BE3538}"/>
              </a:ext>
            </a:extLst>
          </p:cNvPr>
          <p:cNvSpPr>
            <a:spLocks noGrp="1"/>
          </p:cNvSpPr>
          <p:nvPr>
            <p:ph idx="1"/>
          </p:nvPr>
        </p:nvSpPr>
        <p:spPr/>
        <p:txBody>
          <a:bodyPr>
            <a:normAutofit/>
          </a:bodyPr>
          <a:lstStyle/>
          <a:p>
            <a:pPr algn="just">
              <a:buFont typeface="Wingdings" panose="05000000000000000000" pitchFamily="2" charset="2"/>
              <a:buChar char="Ø"/>
            </a:pPr>
            <a:r>
              <a:rPr lang="lv-LV" sz="2000" b="0" dirty="0">
                <a:effectLst/>
                <a:latin typeface="Calibri" panose="020F0502020204030204" pitchFamily="34" charset="0"/>
                <a:ea typeface="Calibri" panose="020F0502020204030204" pitchFamily="34" charset="0"/>
                <a:cs typeface="Calibri" panose="020F0502020204030204" pitchFamily="34" charset="0"/>
              </a:rPr>
              <a:t>Izdegšanas attīstību ietekmē ĀP apmierinātība ar profesionālo dzīves kvalitāti (</a:t>
            </a:r>
            <a:r>
              <a:rPr lang="lv-LV" sz="2000" b="0" dirty="0" err="1">
                <a:effectLst/>
                <a:latin typeface="Calibri" panose="020F0502020204030204" pitchFamily="34" charset="0"/>
                <a:ea typeface="Calibri" panose="020F0502020204030204" pitchFamily="34" charset="0"/>
                <a:cs typeface="Calibri" panose="020F0502020204030204" pitchFamily="34" charset="0"/>
              </a:rPr>
              <a:t>Chen</a:t>
            </a:r>
            <a:r>
              <a:rPr lang="lv-LV" sz="2000" b="0" dirty="0">
                <a:effectLst/>
                <a:latin typeface="Calibri" panose="020F0502020204030204" pitchFamily="34" charset="0"/>
                <a:ea typeface="Calibri" panose="020F0502020204030204" pitchFamily="34" charset="0"/>
                <a:cs typeface="Calibri" panose="020F0502020204030204" pitchFamily="34" charset="0"/>
              </a:rPr>
              <a:t> </a:t>
            </a:r>
            <a:r>
              <a:rPr lang="lv-LV" sz="2000" b="0" dirty="0" err="1">
                <a:effectLst/>
                <a:latin typeface="Calibri" panose="020F0502020204030204" pitchFamily="34" charset="0"/>
                <a:ea typeface="Calibri" panose="020F0502020204030204" pitchFamily="34" charset="0"/>
                <a:cs typeface="Calibri" panose="020F0502020204030204" pitchFamily="34" charset="0"/>
              </a:rPr>
              <a:t>et</a:t>
            </a:r>
            <a:r>
              <a:rPr lang="lv-LV" sz="2000" b="0" dirty="0">
                <a:effectLst/>
                <a:latin typeface="Calibri" panose="020F0502020204030204" pitchFamily="34" charset="0"/>
                <a:ea typeface="Calibri" panose="020F0502020204030204" pitchFamily="34" charset="0"/>
                <a:cs typeface="Calibri" panose="020F0502020204030204" pitchFamily="34" charset="0"/>
              </a:rPr>
              <a:t> </a:t>
            </a:r>
            <a:r>
              <a:rPr lang="lv-LV" sz="2000" b="0" dirty="0" err="1">
                <a:effectLst/>
                <a:latin typeface="Calibri" panose="020F0502020204030204" pitchFamily="34" charset="0"/>
                <a:ea typeface="Calibri" panose="020F0502020204030204" pitchFamily="34" charset="0"/>
                <a:cs typeface="Calibri" panose="020F0502020204030204" pitchFamily="34" charset="0"/>
              </a:rPr>
              <a:t>al</a:t>
            </a:r>
            <a:r>
              <a:rPr lang="lv-LV" sz="2000" b="0" dirty="0">
                <a:effectLst/>
                <a:latin typeface="Calibri" panose="020F0502020204030204" pitchFamily="34" charset="0"/>
                <a:ea typeface="Calibri" panose="020F0502020204030204" pitchFamily="34" charset="0"/>
                <a:cs typeface="Calibri" panose="020F0502020204030204" pitchFamily="34" charset="0"/>
              </a:rPr>
              <a:t>., 2021), bet joprojām nav skaidri identificēti, kādi tieši profesionālās dzīves kvalitātes aspekti veicina izdegšanas attīstību.</a:t>
            </a:r>
            <a:endParaRPr lang="lv-LV" sz="2000" b="1" dirty="0">
              <a:effectLst/>
              <a:latin typeface="Calibri" panose="020F0502020204030204" pitchFamily="34" charset="0"/>
              <a:ea typeface="Calibri" panose="020F0502020204030204" pitchFamily="34" charset="0"/>
              <a:cs typeface="Calibri" panose="020F0502020204030204" pitchFamily="34" charset="0"/>
            </a:endParaRPr>
          </a:p>
          <a:p>
            <a:pPr algn="just">
              <a:buFont typeface="Wingdings" panose="05000000000000000000" pitchFamily="2" charset="2"/>
              <a:buChar char="Ø"/>
            </a:pPr>
            <a:r>
              <a:rPr lang="lv-LV" sz="2000" dirty="0">
                <a:effectLst/>
                <a:latin typeface="Calibri" panose="020F0502020204030204" pitchFamily="34" charset="0"/>
                <a:ea typeface="Calibri" panose="020F0502020204030204" pitchFamily="34" charset="0"/>
                <a:cs typeface="Calibri" panose="020F0502020204030204" pitchFamily="34" charset="0"/>
              </a:rPr>
              <a:t>Pastāv pozitīva saistība starp apmierinātību ar darbu un izdegšanas attīstību (</a:t>
            </a:r>
            <a:r>
              <a:rPr lang="lv-LV" sz="2000" dirty="0" err="1">
                <a:effectLst/>
                <a:latin typeface="Calibri" panose="020F0502020204030204" pitchFamily="34" charset="0"/>
                <a:ea typeface="Calibri" panose="020F0502020204030204" pitchFamily="34" charset="0"/>
                <a:cs typeface="Calibri" panose="020F0502020204030204" pitchFamily="34" charset="0"/>
              </a:rPr>
              <a:t>Alakhras</a:t>
            </a:r>
            <a:r>
              <a:rPr lang="lv-LV" sz="2000" dirty="0">
                <a:effectLst/>
                <a:latin typeface="Calibri" panose="020F0502020204030204" pitchFamily="34" charset="0"/>
                <a:ea typeface="Calibri" panose="020F0502020204030204" pitchFamily="34" charset="0"/>
                <a:cs typeface="Calibri" panose="020F0502020204030204" pitchFamily="34" charset="0"/>
              </a:rPr>
              <a:t> </a:t>
            </a:r>
            <a:r>
              <a:rPr lang="lv-LV" sz="2000" dirty="0" err="1">
                <a:effectLst/>
                <a:latin typeface="Calibri" panose="020F0502020204030204" pitchFamily="34" charset="0"/>
                <a:ea typeface="Calibri" panose="020F0502020204030204" pitchFamily="34" charset="0"/>
                <a:cs typeface="Calibri" panose="020F0502020204030204" pitchFamily="34" charset="0"/>
              </a:rPr>
              <a:t>et</a:t>
            </a:r>
            <a:r>
              <a:rPr lang="lv-LV" sz="2000" dirty="0">
                <a:effectLst/>
                <a:latin typeface="Calibri" panose="020F0502020204030204" pitchFamily="34" charset="0"/>
                <a:ea typeface="Calibri" panose="020F0502020204030204" pitchFamily="34" charset="0"/>
                <a:cs typeface="Calibri" panose="020F0502020204030204" pitchFamily="34" charset="0"/>
              </a:rPr>
              <a:t> </a:t>
            </a:r>
            <a:r>
              <a:rPr lang="lv-LV" sz="2000" dirty="0" err="1">
                <a:effectLst/>
                <a:latin typeface="Calibri" panose="020F0502020204030204" pitchFamily="34" charset="0"/>
                <a:ea typeface="Calibri" panose="020F0502020204030204" pitchFamily="34" charset="0"/>
                <a:cs typeface="Calibri" panose="020F0502020204030204" pitchFamily="34" charset="0"/>
              </a:rPr>
              <a:t>al</a:t>
            </a:r>
            <a:r>
              <a:rPr lang="lv-LV" sz="2000" dirty="0">
                <a:effectLst/>
                <a:latin typeface="Calibri" panose="020F0502020204030204" pitchFamily="34" charset="0"/>
                <a:ea typeface="Calibri" panose="020F0502020204030204" pitchFamily="34" charset="0"/>
                <a:cs typeface="Calibri" panose="020F0502020204030204" pitchFamily="34" charset="0"/>
              </a:rPr>
              <a:t>., 2022),  bet joprojām zinātniskajā literatūrās nav skaidri izpētīts, kuriem profesionālās apmierinātības aspektiem ir noteicošā loma izdegšanas sindroma attīstībā? </a:t>
            </a:r>
          </a:p>
          <a:p>
            <a:pPr algn="just">
              <a:buFont typeface="Wingdings" panose="05000000000000000000" pitchFamily="2" charset="2"/>
              <a:buChar char="Ø"/>
            </a:pPr>
            <a:r>
              <a:rPr lang="lv-LV" sz="2000" b="0" dirty="0">
                <a:effectLst/>
                <a:latin typeface="Calibri" panose="020F0502020204030204" pitchFamily="34" charset="0"/>
                <a:ea typeface="Calibri" panose="020F0502020204030204" pitchFamily="34" charset="0"/>
                <a:cs typeface="Calibri" panose="020F0502020204030204" pitchFamily="34" charset="0"/>
              </a:rPr>
              <a:t>Nepietiekams darba un privātās dzīves balanss kalpo kā viens no fiziskās un  emocionālās izdegšanas veicinošiem faktoriem (</a:t>
            </a:r>
            <a:r>
              <a:rPr lang="lv-LV" sz="2000" b="0" dirty="0" err="1">
                <a:effectLst/>
                <a:latin typeface="Calibri" panose="020F0502020204030204" pitchFamily="34" charset="0"/>
                <a:ea typeface="Calibri" panose="020F0502020204030204" pitchFamily="34" charset="0"/>
                <a:cs typeface="Calibri" panose="020F0502020204030204" pitchFamily="34" charset="0"/>
              </a:rPr>
              <a:t>Fenwick</a:t>
            </a:r>
            <a:r>
              <a:rPr lang="lv-LV" sz="2000" b="0" dirty="0">
                <a:effectLst/>
                <a:latin typeface="Calibri" panose="020F0502020204030204" pitchFamily="34" charset="0"/>
                <a:ea typeface="Calibri" panose="020F0502020204030204" pitchFamily="34" charset="0"/>
                <a:cs typeface="Calibri" panose="020F0502020204030204" pitchFamily="34" charset="0"/>
              </a:rPr>
              <a:t> </a:t>
            </a:r>
            <a:r>
              <a:rPr lang="lv-LV" sz="2000" b="0" dirty="0" err="1">
                <a:effectLst/>
                <a:latin typeface="Calibri" panose="020F0502020204030204" pitchFamily="34" charset="0"/>
                <a:ea typeface="Calibri" panose="020F0502020204030204" pitchFamily="34" charset="0"/>
                <a:cs typeface="Calibri" panose="020F0502020204030204" pitchFamily="34" charset="0"/>
              </a:rPr>
              <a:t>et</a:t>
            </a:r>
            <a:r>
              <a:rPr lang="lv-LV" sz="2000" b="0" dirty="0">
                <a:effectLst/>
                <a:latin typeface="Calibri" panose="020F0502020204030204" pitchFamily="34" charset="0"/>
                <a:ea typeface="Calibri" panose="020F0502020204030204" pitchFamily="34" charset="0"/>
                <a:cs typeface="Calibri" panose="020F0502020204030204" pitchFamily="34" charset="0"/>
              </a:rPr>
              <a:t> </a:t>
            </a:r>
            <a:r>
              <a:rPr lang="lv-LV" sz="2000" b="0" dirty="0" err="1">
                <a:effectLst/>
                <a:latin typeface="Calibri" panose="020F0502020204030204" pitchFamily="34" charset="0"/>
                <a:ea typeface="Calibri" panose="020F0502020204030204" pitchFamily="34" charset="0"/>
                <a:cs typeface="Calibri" panose="020F0502020204030204" pitchFamily="34" charset="0"/>
              </a:rPr>
              <a:t>al</a:t>
            </a:r>
            <a:r>
              <a:rPr lang="lv-LV" sz="2000" b="0" dirty="0">
                <a:effectLst/>
                <a:latin typeface="Calibri" panose="020F0502020204030204" pitchFamily="34" charset="0"/>
                <a:ea typeface="Calibri" panose="020F0502020204030204" pitchFamily="34" charset="0"/>
                <a:cs typeface="Calibri" panose="020F0502020204030204" pitchFamily="34" charset="0"/>
              </a:rPr>
              <a:t>., 2018), bet joprojām nav skaidri identificēti šī  </a:t>
            </a:r>
            <a:r>
              <a:rPr lang="lv-LV" sz="2000" b="0" dirty="0" err="1">
                <a:effectLst/>
                <a:latin typeface="Calibri" panose="020F0502020204030204" pitchFamily="34" charset="0"/>
                <a:ea typeface="Calibri" panose="020F0502020204030204" pitchFamily="34" charset="0"/>
                <a:cs typeface="Calibri" panose="020F0502020204030204" pitchFamily="34" charset="0"/>
              </a:rPr>
              <a:t>disbalansa</a:t>
            </a:r>
            <a:r>
              <a:rPr lang="lv-LV" sz="2000" b="0" dirty="0">
                <a:effectLst/>
                <a:latin typeface="Calibri" panose="020F0502020204030204" pitchFamily="34" charset="0"/>
                <a:ea typeface="Calibri" panose="020F0502020204030204" pitchFamily="34" charset="0"/>
                <a:cs typeface="Calibri" panose="020F0502020204030204" pitchFamily="34" charset="0"/>
              </a:rPr>
              <a:t> noteicošie aspekti, kuriem ir kritiskā loma izdegšanas attīstībā. </a:t>
            </a:r>
          </a:p>
          <a:p>
            <a:pPr algn="just">
              <a:buFont typeface="Wingdings" panose="05000000000000000000" pitchFamily="2" charset="2"/>
              <a:buChar char="Ø"/>
            </a:pPr>
            <a:r>
              <a:rPr lang="lv-LV" sz="2000" b="0" dirty="0">
                <a:effectLst/>
                <a:latin typeface="Calibri" panose="020F0502020204030204" pitchFamily="34" charset="0"/>
                <a:ea typeface="Calibri" panose="020F0502020204030204" pitchFamily="34" charset="0"/>
                <a:cs typeface="Calibri" panose="020F0502020204030204" pitchFamily="34" charset="0"/>
              </a:rPr>
              <a:t>Lielākā daļa ĀPIIF pētījumu apstiprina, ka liels pārsvars ir tieši ar darba vidi saistītiem faktoriem. Un viens no noteicošiem faktoriem ir profesionālā sadarbība ar vadītājiem (</a:t>
            </a:r>
            <a:r>
              <a:rPr lang="lv-LV" sz="2000" b="0" dirty="0" err="1">
                <a:effectLst/>
                <a:latin typeface="Calibri" panose="020F0502020204030204" pitchFamily="34" charset="0"/>
                <a:ea typeface="Calibri" panose="020F0502020204030204" pitchFamily="34" charset="0"/>
                <a:cs typeface="Calibri" panose="020F0502020204030204" pitchFamily="34" charset="0"/>
              </a:rPr>
              <a:t>Bercasio</a:t>
            </a:r>
            <a:r>
              <a:rPr lang="lv-LV" sz="2000" b="0" dirty="0">
                <a:effectLst/>
                <a:latin typeface="Calibri" panose="020F0502020204030204" pitchFamily="34" charset="0"/>
                <a:ea typeface="Calibri" panose="020F0502020204030204" pitchFamily="34" charset="0"/>
                <a:cs typeface="Calibri" panose="020F0502020204030204" pitchFamily="34" charset="0"/>
              </a:rPr>
              <a:t> </a:t>
            </a:r>
            <a:r>
              <a:rPr lang="lv-LV" sz="2000" b="0" dirty="0" err="1">
                <a:effectLst/>
                <a:latin typeface="Calibri" panose="020F0502020204030204" pitchFamily="34" charset="0"/>
                <a:ea typeface="Calibri" panose="020F0502020204030204" pitchFamily="34" charset="0"/>
                <a:cs typeface="Calibri" panose="020F0502020204030204" pitchFamily="34" charset="0"/>
              </a:rPr>
              <a:t>et</a:t>
            </a:r>
            <a:r>
              <a:rPr lang="lv-LV" sz="2000" b="0" dirty="0">
                <a:effectLst/>
                <a:latin typeface="Calibri" panose="020F0502020204030204" pitchFamily="34" charset="0"/>
                <a:ea typeface="Calibri" panose="020F0502020204030204" pitchFamily="34" charset="0"/>
                <a:cs typeface="Calibri" panose="020F0502020204030204" pitchFamily="34" charset="0"/>
              </a:rPr>
              <a:t> </a:t>
            </a:r>
            <a:r>
              <a:rPr lang="lv-LV" sz="2000" b="0" dirty="0" err="1">
                <a:effectLst/>
                <a:latin typeface="Calibri" panose="020F0502020204030204" pitchFamily="34" charset="0"/>
                <a:ea typeface="Calibri" panose="020F0502020204030204" pitchFamily="34" charset="0"/>
                <a:cs typeface="Calibri" panose="020F0502020204030204" pitchFamily="34" charset="0"/>
              </a:rPr>
              <a:t>al</a:t>
            </a:r>
            <a:r>
              <a:rPr lang="lv-LV" sz="2000" b="0" dirty="0">
                <a:effectLst/>
                <a:latin typeface="Calibri" panose="020F0502020204030204" pitchFamily="34" charset="0"/>
                <a:ea typeface="Calibri" panose="020F0502020204030204" pitchFamily="34" charset="0"/>
                <a:cs typeface="Calibri" panose="020F0502020204030204" pitchFamily="34" charset="0"/>
              </a:rPr>
              <a:t>., 2020). Joprojām nav skaidri izpētīts, kā tieši vadītāju </a:t>
            </a:r>
            <a:r>
              <a:rPr lang="lv-LV" sz="2000" b="0" dirty="0" err="1">
                <a:effectLst/>
                <a:latin typeface="Calibri" panose="020F0502020204030204" pitchFamily="34" charset="0"/>
                <a:ea typeface="Calibri" panose="020F0502020204030204" pitchFamily="34" charset="0"/>
                <a:cs typeface="Calibri" panose="020F0502020204030204" pitchFamily="34" charset="0"/>
              </a:rPr>
              <a:t>hiperfunkcionālā</a:t>
            </a:r>
            <a:r>
              <a:rPr lang="lv-LV" sz="2000" b="0" dirty="0">
                <a:effectLst/>
                <a:latin typeface="Calibri" panose="020F0502020204030204" pitchFamily="34" charset="0"/>
                <a:ea typeface="Calibri" panose="020F0502020204030204" pitchFamily="34" charset="0"/>
                <a:cs typeface="Calibri" panose="020F0502020204030204" pitchFamily="34" charset="0"/>
              </a:rPr>
              <a:t> vai </a:t>
            </a:r>
            <a:r>
              <a:rPr lang="lv-LV" sz="2000" b="0" dirty="0" err="1">
                <a:effectLst/>
                <a:latin typeface="Calibri" panose="020F0502020204030204" pitchFamily="34" charset="0"/>
                <a:ea typeface="Calibri" panose="020F0502020204030204" pitchFamily="34" charset="0"/>
                <a:cs typeface="Calibri" panose="020F0502020204030204" pitchFamily="34" charset="0"/>
              </a:rPr>
              <a:t>disfunkcionālā</a:t>
            </a:r>
            <a:r>
              <a:rPr lang="lv-LV" sz="2000" b="0" dirty="0">
                <a:effectLst/>
                <a:latin typeface="Calibri" panose="020F0502020204030204" pitchFamily="34" charset="0"/>
                <a:ea typeface="Calibri" panose="020F0502020204030204" pitchFamily="34" charset="0"/>
                <a:cs typeface="Calibri" panose="020F0502020204030204" pitchFamily="34" charset="0"/>
              </a:rPr>
              <a:t>  loma veicina izdegšanas attīstību? </a:t>
            </a:r>
            <a:endParaRPr lang="lv-LV" sz="3200" dirty="0">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644E05AE-A297-5ED8-2F93-216A185936BD}"/>
              </a:ext>
            </a:extLst>
          </p:cNvPr>
          <p:cNvSpPr txBox="1"/>
          <p:nvPr/>
        </p:nvSpPr>
        <p:spPr>
          <a:xfrm>
            <a:off x="3271520" y="970200"/>
            <a:ext cx="6096000" cy="461665"/>
          </a:xfrm>
          <a:prstGeom prst="rect">
            <a:avLst/>
          </a:prstGeom>
          <a:noFill/>
        </p:spPr>
        <p:txBody>
          <a:bodyPr wrap="square">
            <a:spAutoFit/>
          </a:bodyPr>
          <a:lstStyle/>
          <a:p>
            <a:pPr marL="0" indent="0">
              <a:buNone/>
            </a:pPr>
            <a:r>
              <a:rPr lang="lv-LV" sz="2400" b="1" dirty="0">
                <a:solidFill>
                  <a:schemeClr val="bg2">
                    <a:lumMod val="10000"/>
                  </a:schemeClr>
                </a:solidFill>
                <a:latin typeface="Calibri" panose="020F0502020204030204" pitchFamily="34" charset="0"/>
                <a:ea typeface="Calibri" panose="020F0502020204030204" pitchFamily="34" charset="0"/>
                <a:cs typeface="Calibri" panose="020F0502020204030204" pitchFamily="34" charset="0"/>
              </a:rPr>
              <a:t>6. Kas ir un kas nav zināms par ĀPIIF</a:t>
            </a:r>
          </a:p>
        </p:txBody>
      </p:sp>
    </p:spTree>
    <p:extLst>
      <p:ext uri="{BB962C8B-B14F-4D97-AF65-F5344CB8AC3E}">
        <p14:creationId xmlns:p14="http://schemas.microsoft.com/office/powerpoint/2010/main" val="4280359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69C45B2-CE3E-79F8-5AF2-D26152EBD76B}"/>
              </a:ext>
            </a:extLst>
          </p:cNvPr>
          <p:cNvSpPr>
            <a:spLocks noGrp="1"/>
          </p:cNvSpPr>
          <p:nvPr>
            <p:ph type="title"/>
          </p:nvPr>
        </p:nvSpPr>
        <p:spPr/>
        <p:txBody>
          <a:bodyPr/>
          <a:lstStyle/>
          <a:p>
            <a:r>
              <a:rPr lang="lv-LV" dirty="0"/>
              <a:t>Secinājumi</a:t>
            </a:r>
          </a:p>
        </p:txBody>
      </p:sp>
      <p:sp>
        <p:nvSpPr>
          <p:cNvPr id="3" name="Satura vietturis 2">
            <a:extLst>
              <a:ext uri="{FF2B5EF4-FFF2-40B4-BE49-F238E27FC236}">
                <a16:creationId xmlns:a16="http://schemas.microsoft.com/office/drawing/2014/main" id="{62DA232F-E192-C153-460C-A3BDDE13C726}"/>
              </a:ext>
            </a:extLst>
          </p:cNvPr>
          <p:cNvSpPr>
            <a:spLocks noGrp="1"/>
          </p:cNvSpPr>
          <p:nvPr>
            <p:ph idx="1"/>
          </p:nvPr>
        </p:nvSpPr>
        <p:spPr/>
        <p:txBody>
          <a:bodyPr/>
          <a:lstStyle/>
          <a:p>
            <a:r>
              <a:rPr lang="lv-LV" dirty="0"/>
              <a:t>Tiek turpināts strādāt…….</a:t>
            </a:r>
          </a:p>
        </p:txBody>
      </p:sp>
    </p:spTree>
    <p:extLst>
      <p:ext uri="{BB962C8B-B14F-4D97-AF65-F5344CB8AC3E}">
        <p14:creationId xmlns:p14="http://schemas.microsoft.com/office/powerpoint/2010/main" val="905656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p:txBody>
          <a:bodyPr/>
          <a:lstStyle/>
          <a:p>
            <a:r>
              <a:rPr lang="lv-LV" dirty="0"/>
              <a:t>Aktualitāte</a:t>
            </a:r>
          </a:p>
        </p:txBody>
      </p:sp>
      <p:sp>
        <p:nvSpPr>
          <p:cNvPr id="3" name="Content Placeholder 2">
            <a:extLst>
              <a:ext uri="{FF2B5EF4-FFF2-40B4-BE49-F238E27FC236}">
                <a16:creationId xmlns:a16="http://schemas.microsoft.com/office/drawing/2014/main" id="{4EDDD3D2-56A3-43D6-95A8-9AC523BE3538}"/>
              </a:ext>
            </a:extLst>
          </p:cNvPr>
          <p:cNvSpPr>
            <a:spLocks noGrp="1"/>
          </p:cNvSpPr>
          <p:nvPr>
            <p:ph idx="1"/>
          </p:nvPr>
        </p:nvSpPr>
        <p:spPr>
          <a:xfrm>
            <a:off x="838200" y="1690688"/>
            <a:ext cx="10515600" cy="4351338"/>
          </a:xfrm>
        </p:spPr>
        <p:txBody>
          <a:bodyPr>
            <a:normAutofit/>
          </a:bodyPr>
          <a:lstStyle/>
          <a:p>
            <a:pPr marL="0" indent="0" algn="ctr">
              <a:buNone/>
            </a:pPr>
            <a:r>
              <a:rPr lang="lv-LV" sz="3200" dirty="0">
                <a:effectLst/>
                <a:latin typeface="Calibri" panose="020F0502020204030204" pitchFamily="34" charset="0"/>
                <a:ea typeface="Calibri" panose="020F0502020204030204" pitchFamily="34" charset="0"/>
                <a:cs typeface="Calibri" panose="020F0502020204030204" pitchFamily="34" charset="0"/>
              </a:rPr>
              <a:t>Viens no lielākajiem zinātnes izaicinājumiem, joprojām, ir profesionālais stress, kurš veicina izdegšanas sindroma attīstība (</a:t>
            </a:r>
            <a:r>
              <a:rPr lang="lv-LV" sz="3200" dirty="0" err="1">
                <a:effectLst/>
                <a:latin typeface="Calibri" panose="020F0502020204030204" pitchFamily="34" charset="0"/>
                <a:ea typeface="Calibri" panose="020F0502020204030204" pitchFamily="34" charset="0"/>
                <a:cs typeface="Calibri" panose="020F0502020204030204" pitchFamily="34" charset="0"/>
              </a:rPr>
              <a:t>Kane</a:t>
            </a:r>
            <a:r>
              <a:rPr lang="lv-LV" sz="3200" dirty="0">
                <a:effectLst/>
                <a:latin typeface="Calibri" panose="020F0502020204030204" pitchFamily="34" charset="0"/>
                <a:ea typeface="Calibri" panose="020F0502020204030204" pitchFamily="34" charset="0"/>
                <a:cs typeface="Calibri" panose="020F0502020204030204" pitchFamily="34" charset="0"/>
              </a:rPr>
              <a:t>, 2020).</a:t>
            </a:r>
            <a:r>
              <a:rPr lang="lv-LV" sz="2000" dirty="0">
                <a:effectLst/>
                <a:latin typeface="Calibri" panose="020F0502020204030204" pitchFamily="34" charset="0"/>
                <a:ea typeface="Calibri" panose="020F0502020204030204" pitchFamily="34" charset="0"/>
                <a:cs typeface="Calibri" panose="020F0502020204030204" pitchFamily="34" charset="0"/>
              </a:rPr>
              <a:t> </a:t>
            </a:r>
            <a:r>
              <a:rPr lang="lv-LV" sz="3200" dirty="0">
                <a:effectLst/>
                <a:latin typeface="Calibri" panose="020F0502020204030204" pitchFamily="34" charset="0"/>
                <a:ea typeface="Calibri" panose="020F0502020204030204" pitchFamily="34" charset="0"/>
                <a:cs typeface="Calibri" panose="020F0502020204030204" pitchFamily="34" charset="0"/>
              </a:rPr>
              <a:t>Neskatoties uz ilgu gadu izdegšanas sindroma un tā ietekmējošo faktoru  izpēti, tā aktualitāte, joprojām, piesaista pētnieku uzmanību un ārstniecības personas (ĀP), joprojām, masveidā piedzīvo izdegšanu. Izdegšana būtiski ietekmē gan psihisko, gan fizisko ĀP labbūtību, kā arī samazina uz pacientu orientētu veselības aprūpi (</a:t>
            </a:r>
            <a:r>
              <a:rPr lang="lv-LV" sz="3200" dirty="0" err="1">
                <a:effectLst/>
                <a:latin typeface="Calibri" panose="020F0502020204030204" pitchFamily="34" charset="0"/>
                <a:ea typeface="Calibri" panose="020F0502020204030204" pitchFamily="34" charset="0"/>
                <a:cs typeface="Calibri" panose="020F0502020204030204" pitchFamily="34" charset="0"/>
              </a:rPr>
              <a:t>Lybarova</a:t>
            </a:r>
            <a:r>
              <a:rPr lang="lv-LV" sz="3200" dirty="0">
                <a:effectLst/>
                <a:latin typeface="Calibri" panose="020F0502020204030204" pitchFamily="34" charset="0"/>
                <a:ea typeface="Calibri" panose="020F0502020204030204" pitchFamily="34" charset="0"/>
                <a:cs typeface="Calibri" panose="020F0502020204030204" pitchFamily="34" charset="0"/>
              </a:rPr>
              <a:t> </a:t>
            </a:r>
            <a:r>
              <a:rPr lang="lv-LV" sz="3200" dirty="0" err="1">
                <a:effectLst/>
                <a:latin typeface="Calibri" panose="020F0502020204030204" pitchFamily="34" charset="0"/>
                <a:ea typeface="Calibri" panose="020F0502020204030204" pitchFamily="34" charset="0"/>
                <a:cs typeface="Calibri" panose="020F0502020204030204" pitchFamily="34" charset="0"/>
              </a:rPr>
              <a:t>et</a:t>
            </a:r>
            <a:r>
              <a:rPr lang="lv-LV" sz="3200" dirty="0">
                <a:effectLst/>
                <a:latin typeface="Calibri" panose="020F0502020204030204" pitchFamily="34" charset="0"/>
                <a:ea typeface="Calibri" panose="020F0502020204030204" pitchFamily="34" charset="0"/>
                <a:cs typeface="Calibri" panose="020F0502020204030204" pitchFamily="34" charset="0"/>
              </a:rPr>
              <a:t> </a:t>
            </a:r>
            <a:r>
              <a:rPr lang="lv-LV" sz="3200" dirty="0" err="1">
                <a:effectLst/>
                <a:latin typeface="Calibri" panose="020F0502020204030204" pitchFamily="34" charset="0"/>
                <a:ea typeface="Calibri" panose="020F0502020204030204" pitchFamily="34" charset="0"/>
                <a:cs typeface="Calibri" panose="020F0502020204030204" pitchFamily="34" charset="0"/>
              </a:rPr>
              <a:t>al</a:t>
            </a:r>
            <a:r>
              <a:rPr lang="lv-LV" sz="3200" dirty="0">
                <a:effectLst/>
                <a:latin typeface="Calibri" panose="020F0502020204030204" pitchFamily="34" charset="0"/>
                <a:ea typeface="Calibri" panose="020F0502020204030204" pitchFamily="34" charset="0"/>
                <a:cs typeface="Calibri" panose="020F0502020204030204" pitchFamily="34" charset="0"/>
              </a:rPr>
              <a:t>., 2023).</a:t>
            </a:r>
            <a:endParaRPr lang="lv-LV" sz="3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7273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69C45B2-CE3E-79F8-5AF2-D26152EBD76B}"/>
              </a:ext>
            </a:extLst>
          </p:cNvPr>
          <p:cNvSpPr>
            <a:spLocks noGrp="1"/>
          </p:cNvSpPr>
          <p:nvPr>
            <p:ph type="title"/>
          </p:nvPr>
        </p:nvSpPr>
        <p:spPr/>
        <p:txBody>
          <a:bodyPr/>
          <a:lstStyle/>
          <a:p>
            <a:r>
              <a:rPr lang="lv-LV" dirty="0"/>
              <a:t>Izmantotā literatūra</a:t>
            </a:r>
          </a:p>
        </p:txBody>
      </p:sp>
      <p:sp>
        <p:nvSpPr>
          <p:cNvPr id="3" name="Satura vietturis 2">
            <a:extLst>
              <a:ext uri="{FF2B5EF4-FFF2-40B4-BE49-F238E27FC236}">
                <a16:creationId xmlns:a16="http://schemas.microsoft.com/office/drawing/2014/main" id="{62DA232F-E192-C153-460C-A3BDDE13C726}"/>
              </a:ext>
            </a:extLst>
          </p:cNvPr>
          <p:cNvSpPr>
            <a:spLocks noGrp="1"/>
          </p:cNvSpPr>
          <p:nvPr>
            <p:ph idx="1"/>
          </p:nvPr>
        </p:nvSpPr>
        <p:spPr>
          <a:xfrm>
            <a:off x="838200" y="1460500"/>
            <a:ext cx="10515600" cy="5032375"/>
          </a:xfrm>
        </p:spPr>
        <p:txBody>
          <a:bodyPr>
            <a:normAutofit fontScale="92500" lnSpcReduction="10000"/>
          </a:bodyPr>
          <a:lstStyle/>
          <a:p>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Abaoğlu</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H.,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Demirok</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T., &amp;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Kayıhan</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H.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Burnout</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and</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its</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relationship</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with</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work-related</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factors</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among</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occupational</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therapists</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working</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in</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public</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sector</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in</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Turkey</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cs typeface="Times New Roman" panose="02020603050405020304" pitchFamily="18" charset="0"/>
              </a:rPr>
              <a:t>Scand</a:t>
            </a:r>
            <a:r>
              <a:rPr lang="lv-LV" sz="1800" i="1" dirty="0">
                <a:effectLst/>
                <a:latin typeface="Calibri" panose="020F0502020204030204" pitchFamily="34" charset="0"/>
                <a:ea typeface="Times New Roman" panose="02020603050405020304" pitchFamily="18" charset="0"/>
                <a:cs typeface="Times New Roman" panose="02020603050405020304" pitchFamily="18" charset="0"/>
              </a:rPr>
              <a:t> J </a:t>
            </a:r>
            <a:r>
              <a:rPr lang="lv-LV" sz="1800" i="1" dirty="0" err="1">
                <a:effectLst/>
                <a:latin typeface="Calibri" panose="020F0502020204030204" pitchFamily="34" charset="0"/>
                <a:ea typeface="Times New Roman" panose="02020603050405020304" pitchFamily="18" charset="0"/>
                <a:cs typeface="Times New Roman" panose="02020603050405020304" pitchFamily="18" charset="0"/>
              </a:rPr>
              <a:t>Occup</a:t>
            </a:r>
            <a:r>
              <a:rPr lang="lv-LV" sz="1800" i="1"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cs typeface="Times New Roman" panose="02020603050405020304" pitchFamily="18" charset="0"/>
              </a:rPr>
              <a:t>Ther</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lv-LV" sz="1800" i="1" dirty="0">
                <a:effectLst/>
                <a:latin typeface="Calibri" panose="020F0502020204030204" pitchFamily="34" charset="0"/>
                <a:ea typeface="Times New Roman" panose="02020603050405020304" pitchFamily="18" charset="0"/>
                <a:cs typeface="Times New Roman" panose="02020603050405020304" pitchFamily="18" charset="0"/>
              </a:rPr>
              <a:t> 28</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(4), 294-303.</a:t>
            </a:r>
          </a:p>
          <a:p>
            <a:r>
              <a:rPr lang="lv-LV" sz="1800" dirty="0" err="1">
                <a:effectLst/>
                <a:latin typeface="Calibri" panose="020F0502020204030204" pitchFamily="34" charset="0"/>
                <a:ea typeface="Times New Roman" panose="02020603050405020304" pitchFamily="18" charset="0"/>
              </a:rPr>
              <a:t>Agarwal</a:t>
            </a:r>
            <a:r>
              <a:rPr lang="lv-LV" sz="1800" dirty="0">
                <a:effectLst/>
                <a:latin typeface="Calibri" panose="020F0502020204030204" pitchFamily="34" charset="0"/>
                <a:ea typeface="Times New Roman" panose="02020603050405020304" pitchFamily="18" charset="0"/>
              </a:rPr>
              <a:t>, S. D., </a:t>
            </a:r>
            <a:r>
              <a:rPr lang="lv-LV" sz="1800" dirty="0" err="1">
                <a:effectLst/>
                <a:latin typeface="Calibri" panose="020F0502020204030204" pitchFamily="34" charset="0"/>
                <a:ea typeface="Times New Roman" panose="02020603050405020304" pitchFamily="18" charset="0"/>
              </a:rPr>
              <a:t>Pabo</a:t>
            </a:r>
            <a:r>
              <a:rPr lang="lv-LV" sz="1800" dirty="0">
                <a:effectLst/>
                <a:latin typeface="Calibri" panose="020F0502020204030204" pitchFamily="34" charset="0"/>
                <a:ea typeface="Times New Roman" panose="02020603050405020304" pitchFamily="18" charset="0"/>
              </a:rPr>
              <a:t>, E., </a:t>
            </a:r>
            <a:r>
              <a:rPr lang="lv-LV" sz="1800" dirty="0" err="1">
                <a:effectLst/>
                <a:latin typeface="Calibri" panose="020F0502020204030204" pitchFamily="34" charset="0"/>
                <a:ea typeface="Times New Roman" panose="02020603050405020304" pitchFamily="18" charset="0"/>
              </a:rPr>
              <a:t>Rozenblum</a:t>
            </a:r>
            <a:r>
              <a:rPr lang="lv-LV" sz="1800" dirty="0">
                <a:effectLst/>
                <a:latin typeface="Calibri" panose="020F0502020204030204" pitchFamily="34" charset="0"/>
                <a:ea typeface="Times New Roman" panose="02020603050405020304" pitchFamily="18" charset="0"/>
              </a:rPr>
              <a:t>, R., &amp; </a:t>
            </a:r>
            <a:r>
              <a:rPr lang="lv-LV" sz="1800" dirty="0" err="1">
                <a:effectLst/>
                <a:latin typeface="Calibri" panose="020F0502020204030204" pitchFamily="34" charset="0"/>
                <a:ea typeface="Times New Roman" panose="02020603050405020304" pitchFamily="18" charset="0"/>
              </a:rPr>
              <a:t>Sherritt</a:t>
            </a:r>
            <a:r>
              <a:rPr lang="lv-LV" sz="1800" dirty="0">
                <a:effectLst/>
                <a:latin typeface="Calibri" panose="020F0502020204030204" pitchFamily="34" charset="0"/>
                <a:ea typeface="Times New Roman" panose="02020603050405020304" pitchFamily="18" charset="0"/>
              </a:rPr>
              <a:t>, K. M. (2020). Professional </a:t>
            </a:r>
            <a:r>
              <a:rPr lang="lv-LV" sz="1800" dirty="0" err="1">
                <a:effectLst/>
                <a:latin typeface="Calibri" panose="020F0502020204030204" pitchFamily="34" charset="0"/>
                <a:ea typeface="Times New Roman" panose="02020603050405020304" pitchFamily="18" charset="0"/>
              </a:rPr>
              <a:t>dissonance</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and</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burnout</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in</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primary</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care</a:t>
            </a:r>
            <a:r>
              <a:rPr lang="lv-LV" sz="1800" dirty="0">
                <a:effectLst/>
                <a:latin typeface="Calibri" panose="020F0502020204030204" pitchFamily="34" charset="0"/>
                <a:ea typeface="Times New Roman" panose="02020603050405020304" pitchFamily="18" charset="0"/>
              </a:rPr>
              <a:t>: a </a:t>
            </a:r>
            <a:r>
              <a:rPr lang="lv-LV" sz="1800" dirty="0" err="1">
                <a:effectLst/>
                <a:latin typeface="Calibri" panose="020F0502020204030204" pitchFamily="34" charset="0"/>
                <a:ea typeface="Times New Roman" panose="02020603050405020304" pitchFamily="18" charset="0"/>
              </a:rPr>
              <a:t>qualitative</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study</a:t>
            </a:r>
            <a:r>
              <a:rPr lang="lv-LV" sz="1800"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JAMA</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internal</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medicine</a:t>
            </a:r>
            <a:r>
              <a:rPr lang="lv-LV" sz="1800" dirty="0">
                <a:effectLst/>
                <a:latin typeface="Calibri" panose="020F0502020204030204" pitchFamily="34" charset="0"/>
                <a:ea typeface="Times New Roman" panose="02020603050405020304" pitchFamily="18" charset="0"/>
              </a:rPr>
              <a:t>,</a:t>
            </a:r>
            <a:r>
              <a:rPr lang="lv-LV" sz="1800" i="1" dirty="0">
                <a:effectLst/>
                <a:latin typeface="Calibri" panose="020F0502020204030204" pitchFamily="34" charset="0"/>
                <a:ea typeface="Times New Roman" panose="02020603050405020304" pitchFamily="18" charset="0"/>
              </a:rPr>
              <a:t> 180</a:t>
            </a:r>
            <a:r>
              <a:rPr lang="lv-LV" sz="1800" dirty="0">
                <a:effectLst/>
                <a:latin typeface="Calibri" panose="020F0502020204030204" pitchFamily="34" charset="0"/>
                <a:ea typeface="Times New Roman" panose="02020603050405020304" pitchFamily="18" charset="0"/>
              </a:rPr>
              <a:t>(3), 395-401. </a:t>
            </a:r>
          </a:p>
          <a:p>
            <a:r>
              <a:rPr lang="lv-LV" sz="1800" dirty="0" err="1">
                <a:effectLst/>
                <a:latin typeface="Calibri" panose="020F0502020204030204" pitchFamily="34" charset="0"/>
                <a:ea typeface="Times New Roman" panose="02020603050405020304" pitchFamily="18" charset="0"/>
              </a:rPr>
              <a:t>Bakker</a:t>
            </a:r>
            <a:r>
              <a:rPr lang="lv-LV" sz="1800" dirty="0">
                <a:effectLst/>
                <a:latin typeface="Calibri" panose="020F0502020204030204" pitchFamily="34" charset="0"/>
                <a:ea typeface="Times New Roman" panose="02020603050405020304" pitchFamily="18" charset="0"/>
              </a:rPr>
              <a:t>, A. B., &amp; Costa, P. L. (2014). </a:t>
            </a:r>
            <a:r>
              <a:rPr lang="lv-LV" sz="1800" dirty="0" err="1">
                <a:effectLst/>
                <a:latin typeface="Calibri" panose="020F0502020204030204" pitchFamily="34" charset="0"/>
                <a:ea typeface="Times New Roman" panose="02020603050405020304" pitchFamily="18" charset="0"/>
              </a:rPr>
              <a:t>Chronic</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job</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burnout</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and</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daily</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functioning</a:t>
            </a:r>
            <a:r>
              <a:rPr lang="lv-LV" sz="1800" dirty="0">
                <a:effectLst/>
                <a:latin typeface="Calibri" panose="020F0502020204030204" pitchFamily="34" charset="0"/>
                <a:ea typeface="Times New Roman" panose="02020603050405020304" pitchFamily="18" charset="0"/>
              </a:rPr>
              <a:t>: A </a:t>
            </a:r>
            <a:r>
              <a:rPr lang="lv-LV" sz="1800" dirty="0" err="1">
                <a:effectLst/>
                <a:latin typeface="Calibri" panose="020F0502020204030204" pitchFamily="34" charset="0"/>
                <a:ea typeface="Times New Roman" panose="02020603050405020304" pitchFamily="18" charset="0"/>
              </a:rPr>
              <a:t>theoretical</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analysis</a:t>
            </a:r>
            <a:r>
              <a:rPr lang="lv-LV" sz="1800"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Burnout</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research</a:t>
            </a:r>
            <a:r>
              <a:rPr lang="lv-LV" sz="1800" dirty="0">
                <a:effectLst/>
                <a:latin typeface="Calibri" panose="020F0502020204030204" pitchFamily="34" charset="0"/>
                <a:ea typeface="Times New Roman" panose="02020603050405020304" pitchFamily="18" charset="0"/>
              </a:rPr>
              <a:t>,</a:t>
            </a:r>
            <a:r>
              <a:rPr lang="lv-LV" sz="1800" i="1" dirty="0">
                <a:effectLst/>
                <a:latin typeface="Calibri" panose="020F0502020204030204" pitchFamily="34" charset="0"/>
                <a:ea typeface="Times New Roman" panose="02020603050405020304" pitchFamily="18" charset="0"/>
              </a:rPr>
              <a:t> 1</a:t>
            </a:r>
            <a:r>
              <a:rPr lang="lv-LV" sz="1800" dirty="0">
                <a:effectLst/>
                <a:latin typeface="Calibri" panose="020F0502020204030204" pitchFamily="34" charset="0"/>
                <a:ea typeface="Times New Roman" panose="02020603050405020304" pitchFamily="18" charset="0"/>
              </a:rPr>
              <a:t>(3), 112-119. </a:t>
            </a:r>
          </a:p>
          <a:p>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Eysenck</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H. J., &amp;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Eysenck</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S. B. G. (1975). </a:t>
            </a:r>
            <a:r>
              <a:rPr lang="lv-LV" sz="1800" i="1" dirty="0" err="1">
                <a:effectLst/>
                <a:latin typeface="Calibri" panose="020F0502020204030204" pitchFamily="34" charset="0"/>
                <a:ea typeface="Times New Roman" panose="02020603050405020304" pitchFamily="18" charset="0"/>
                <a:cs typeface="Times New Roman" panose="02020603050405020304" pitchFamily="18" charset="0"/>
              </a:rPr>
              <a:t>Eysenck</a:t>
            </a:r>
            <a:r>
              <a:rPr lang="lv-LV" sz="1800" i="1"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cs typeface="Times New Roman" panose="02020603050405020304" pitchFamily="18" charset="0"/>
              </a:rPr>
              <a:t>personality</a:t>
            </a:r>
            <a:r>
              <a:rPr lang="lv-LV" sz="1800" i="1"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cs typeface="Times New Roman" panose="02020603050405020304" pitchFamily="18" charset="0"/>
              </a:rPr>
              <a:t>questionnaire</a:t>
            </a:r>
            <a:r>
              <a:rPr lang="lv-LV" sz="1800" i="1" dirty="0">
                <a:effectLst/>
                <a:latin typeface="Calibri" panose="020F0502020204030204" pitchFamily="34" charset="0"/>
                <a:ea typeface="Times New Roman" panose="02020603050405020304" pitchFamily="18" charset="0"/>
                <a:cs typeface="Times New Roman" panose="02020603050405020304" pitchFamily="18" charset="0"/>
              </a:rPr>
              <a:t> (junior &amp; </a:t>
            </a:r>
            <a:r>
              <a:rPr lang="lv-LV" sz="1800" i="1" dirty="0" err="1">
                <a:effectLst/>
                <a:latin typeface="Calibri" panose="020F0502020204030204" pitchFamily="34" charset="0"/>
                <a:ea typeface="Times New Roman" panose="02020603050405020304" pitchFamily="18" charset="0"/>
                <a:cs typeface="Times New Roman" panose="02020603050405020304" pitchFamily="18" charset="0"/>
              </a:rPr>
              <a:t>adult</a:t>
            </a:r>
            <a:r>
              <a:rPr lang="lv-LV" sz="1800" i="1" dirty="0">
                <a:effectLst/>
                <a:latin typeface="Calibri" panose="020F0502020204030204" pitchFamily="34" charset="0"/>
                <a:ea typeface="Times New Roman" panose="02020603050405020304" pitchFamily="18" charset="0"/>
                <a:cs typeface="Times New Roman" panose="02020603050405020304" pitchFamily="18" charset="0"/>
              </a:rPr>
              <a:t>)</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EdITS</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Educational</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and</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Industrial</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Testing</a:t>
            </a: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cs typeface="Times New Roman" panose="02020603050405020304" pitchFamily="18" charset="0"/>
              </a:rPr>
              <a:t>Service</a:t>
            </a:r>
            <a:endParaRPr lang="lv-LV"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lv-LV" sz="1800" dirty="0" err="1">
                <a:effectLst/>
                <a:latin typeface="Calibri" panose="020F0502020204030204" pitchFamily="34" charset="0"/>
                <a:ea typeface="Times New Roman" panose="02020603050405020304" pitchFamily="18" charset="0"/>
              </a:rPr>
              <a:t>Hobfoll</a:t>
            </a:r>
            <a:r>
              <a:rPr lang="lv-LV" sz="1800" dirty="0">
                <a:effectLst/>
                <a:latin typeface="Calibri" panose="020F0502020204030204" pitchFamily="34" charset="0"/>
                <a:ea typeface="Times New Roman" panose="02020603050405020304" pitchFamily="18" charset="0"/>
              </a:rPr>
              <a:t>, S. E. (1989). </a:t>
            </a:r>
            <a:r>
              <a:rPr lang="lv-LV" sz="1800" dirty="0" err="1">
                <a:effectLst/>
                <a:latin typeface="Calibri" panose="020F0502020204030204" pitchFamily="34" charset="0"/>
                <a:ea typeface="Times New Roman" panose="02020603050405020304" pitchFamily="18" charset="0"/>
              </a:rPr>
              <a:t>Conservation</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of</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resources</a:t>
            </a:r>
            <a:r>
              <a:rPr lang="lv-LV" sz="1800" dirty="0">
                <a:effectLst/>
                <a:latin typeface="Calibri" panose="020F0502020204030204" pitchFamily="34" charset="0"/>
                <a:ea typeface="Times New Roman" panose="02020603050405020304" pitchFamily="18" charset="0"/>
              </a:rPr>
              <a:t>: A </a:t>
            </a:r>
            <a:r>
              <a:rPr lang="lv-LV" sz="1800" dirty="0" err="1">
                <a:effectLst/>
                <a:latin typeface="Calibri" panose="020F0502020204030204" pitchFamily="34" charset="0"/>
                <a:ea typeface="Times New Roman" panose="02020603050405020304" pitchFamily="18" charset="0"/>
              </a:rPr>
              <a:t>new</a:t>
            </a:r>
            <a:r>
              <a:rPr lang="lv-LV" sz="1800" dirty="0">
                <a:effectLst/>
                <a:latin typeface="Calibri" panose="020F0502020204030204" pitchFamily="34" charset="0"/>
                <a:ea typeface="Times New Roman" panose="02020603050405020304" pitchFamily="18" charset="0"/>
              </a:rPr>
              <a:t> attempt </a:t>
            </a:r>
            <a:r>
              <a:rPr lang="lv-LV" sz="1800" dirty="0" err="1">
                <a:effectLst/>
                <a:latin typeface="Calibri" panose="020F0502020204030204" pitchFamily="34" charset="0"/>
                <a:ea typeface="Times New Roman" panose="02020603050405020304" pitchFamily="18" charset="0"/>
              </a:rPr>
              <a:t>at</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conceptualizing</a:t>
            </a:r>
            <a:r>
              <a:rPr lang="lv-LV" sz="1800" dirty="0">
                <a:effectLst/>
                <a:latin typeface="Calibri" panose="020F0502020204030204" pitchFamily="34" charset="0"/>
                <a:ea typeface="Times New Roman" panose="02020603050405020304" pitchFamily="18" charset="0"/>
              </a:rPr>
              <a:t> stress. </a:t>
            </a:r>
            <a:r>
              <a:rPr lang="lv-LV" sz="1800" i="1" dirty="0">
                <a:effectLst/>
                <a:latin typeface="Calibri" panose="020F0502020204030204" pitchFamily="34" charset="0"/>
                <a:ea typeface="Times New Roman" panose="02020603050405020304" pitchFamily="18" charset="0"/>
              </a:rPr>
              <a:t>American </a:t>
            </a:r>
            <a:r>
              <a:rPr lang="lv-LV" sz="1800" i="1" dirty="0" err="1">
                <a:effectLst/>
                <a:latin typeface="Calibri" panose="020F0502020204030204" pitchFamily="34" charset="0"/>
                <a:ea typeface="Times New Roman" panose="02020603050405020304" pitchFamily="18" charset="0"/>
              </a:rPr>
              <a:t>psychologist</a:t>
            </a:r>
            <a:r>
              <a:rPr lang="lv-LV" sz="1800" dirty="0">
                <a:effectLst/>
                <a:latin typeface="Calibri" panose="020F0502020204030204" pitchFamily="34" charset="0"/>
                <a:ea typeface="Times New Roman" panose="02020603050405020304" pitchFamily="18" charset="0"/>
              </a:rPr>
              <a:t>,</a:t>
            </a:r>
            <a:r>
              <a:rPr lang="lv-LV" sz="1800" i="1" dirty="0">
                <a:effectLst/>
                <a:latin typeface="Calibri" panose="020F0502020204030204" pitchFamily="34" charset="0"/>
                <a:ea typeface="Times New Roman" panose="02020603050405020304" pitchFamily="18" charset="0"/>
              </a:rPr>
              <a:t> 44</a:t>
            </a:r>
            <a:r>
              <a:rPr lang="lv-LV" sz="1800" dirty="0">
                <a:effectLst/>
                <a:latin typeface="Calibri" panose="020F0502020204030204" pitchFamily="34" charset="0"/>
                <a:ea typeface="Times New Roman" panose="02020603050405020304" pitchFamily="18" charset="0"/>
              </a:rPr>
              <a:t>(3), 513. </a:t>
            </a:r>
          </a:p>
          <a:p>
            <a:r>
              <a:rPr lang="lv-LV" sz="1800" dirty="0" err="1">
                <a:effectLst/>
                <a:latin typeface="Calibri" panose="020F0502020204030204" pitchFamily="34" charset="0"/>
                <a:ea typeface="Times New Roman" panose="02020603050405020304" pitchFamily="18" charset="0"/>
              </a:rPr>
              <a:t>Maslach</a:t>
            </a:r>
            <a:r>
              <a:rPr lang="lv-LV" sz="1800" dirty="0">
                <a:effectLst/>
                <a:latin typeface="Calibri" panose="020F0502020204030204" pitchFamily="34" charset="0"/>
                <a:ea typeface="Times New Roman" panose="02020603050405020304" pitchFamily="18" charset="0"/>
              </a:rPr>
              <a:t>, C., </a:t>
            </a:r>
            <a:r>
              <a:rPr lang="lv-LV" sz="1800" dirty="0" err="1">
                <a:effectLst/>
                <a:latin typeface="Calibri" panose="020F0502020204030204" pitchFamily="34" charset="0"/>
                <a:ea typeface="Times New Roman" panose="02020603050405020304" pitchFamily="18" charset="0"/>
              </a:rPr>
              <a:t>Jackson</a:t>
            </a:r>
            <a:r>
              <a:rPr lang="lv-LV" sz="1800" dirty="0">
                <a:effectLst/>
                <a:latin typeface="Calibri" panose="020F0502020204030204" pitchFamily="34" charset="0"/>
                <a:ea typeface="Times New Roman" panose="02020603050405020304" pitchFamily="18" charset="0"/>
              </a:rPr>
              <a:t>, S. E., &amp; </a:t>
            </a:r>
            <a:r>
              <a:rPr lang="lv-LV" sz="1800" dirty="0" err="1">
                <a:effectLst/>
                <a:latin typeface="Calibri" panose="020F0502020204030204" pitchFamily="34" charset="0"/>
                <a:ea typeface="Times New Roman" panose="02020603050405020304" pitchFamily="18" charset="0"/>
              </a:rPr>
              <a:t>Leiter</a:t>
            </a:r>
            <a:r>
              <a:rPr lang="lv-LV" sz="1800" dirty="0">
                <a:effectLst/>
                <a:latin typeface="Calibri" panose="020F0502020204030204" pitchFamily="34" charset="0"/>
                <a:ea typeface="Times New Roman" panose="02020603050405020304" pitchFamily="18" charset="0"/>
              </a:rPr>
              <a:t>, M. P. (1997). </a:t>
            </a:r>
            <a:r>
              <a:rPr lang="lv-LV" sz="1800" i="1" dirty="0" err="1">
                <a:effectLst/>
                <a:latin typeface="Calibri" panose="020F0502020204030204" pitchFamily="34" charset="0"/>
                <a:ea typeface="Times New Roman" panose="02020603050405020304" pitchFamily="18" charset="0"/>
              </a:rPr>
              <a:t>Maslach</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burnout</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inventory</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Scarecrow</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Education</a:t>
            </a:r>
            <a:r>
              <a:rPr lang="lv-LV" sz="1800" dirty="0">
                <a:effectLst/>
                <a:latin typeface="Calibri" panose="020F0502020204030204" pitchFamily="34" charset="0"/>
                <a:ea typeface="Times New Roman" panose="02020603050405020304" pitchFamily="18" charset="0"/>
              </a:rPr>
              <a:t>. </a:t>
            </a:r>
          </a:p>
          <a:p>
            <a:r>
              <a:rPr lang="lv-LV" sz="1800" dirty="0" err="1">
                <a:effectLst/>
                <a:latin typeface="Calibri" panose="020F0502020204030204" pitchFamily="34" charset="0"/>
                <a:ea typeface="Times New Roman" panose="02020603050405020304" pitchFamily="18" charset="0"/>
              </a:rPr>
              <a:t>Schaufeli</a:t>
            </a:r>
            <a:r>
              <a:rPr lang="lv-LV" sz="1800" dirty="0">
                <a:effectLst/>
                <a:latin typeface="Calibri" panose="020F0502020204030204" pitchFamily="34" charset="0"/>
                <a:ea typeface="Times New Roman" panose="02020603050405020304" pitchFamily="18" charset="0"/>
              </a:rPr>
              <a:t>, W. B., </a:t>
            </a:r>
            <a:r>
              <a:rPr lang="lv-LV" sz="1800" dirty="0" err="1">
                <a:effectLst/>
                <a:latin typeface="Calibri" panose="020F0502020204030204" pitchFamily="34" charset="0"/>
                <a:ea typeface="Times New Roman" panose="02020603050405020304" pitchFamily="18" charset="0"/>
              </a:rPr>
              <a:t>Desart</a:t>
            </a:r>
            <a:r>
              <a:rPr lang="lv-LV" sz="1800" dirty="0">
                <a:effectLst/>
                <a:latin typeface="Calibri" panose="020F0502020204030204" pitchFamily="34" charset="0"/>
                <a:ea typeface="Times New Roman" panose="02020603050405020304" pitchFamily="18" charset="0"/>
              </a:rPr>
              <a:t>, S., &amp; </a:t>
            </a:r>
            <a:r>
              <a:rPr lang="lv-LV" sz="1800" dirty="0" err="1">
                <a:effectLst/>
                <a:latin typeface="Calibri" panose="020F0502020204030204" pitchFamily="34" charset="0"/>
                <a:ea typeface="Times New Roman" panose="02020603050405020304" pitchFamily="18" charset="0"/>
              </a:rPr>
              <a:t>De</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Witte</a:t>
            </a:r>
            <a:r>
              <a:rPr lang="lv-LV" sz="1800" dirty="0">
                <a:effectLst/>
                <a:latin typeface="Calibri" panose="020F0502020204030204" pitchFamily="34" charset="0"/>
                <a:ea typeface="Times New Roman" panose="02020603050405020304" pitchFamily="18" charset="0"/>
              </a:rPr>
              <a:t>, H. (2020). </a:t>
            </a:r>
            <a:r>
              <a:rPr lang="lv-LV" sz="1800" dirty="0" err="1">
                <a:effectLst/>
                <a:latin typeface="Calibri" panose="020F0502020204030204" pitchFamily="34" charset="0"/>
                <a:ea typeface="Times New Roman" panose="02020603050405020304" pitchFamily="18" charset="0"/>
              </a:rPr>
              <a:t>Burnout</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Assessment</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Tool</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BAT</a:t>
            </a:r>
            <a:r>
              <a:rPr lang="lv-LV" sz="1800" dirty="0">
                <a:effectLst/>
                <a:latin typeface="Calibri" panose="020F0502020204030204" pitchFamily="34" charset="0"/>
                <a:ea typeface="Times New Roman" panose="02020603050405020304" pitchFamily="18" charset="0"/>
              </a:rPr>
              <a:t>)—</a:t>
            </a:r>
            <a:r>
              <a:rPr lang="lv-LV" sz="1800" dirty="0" err="1">
                <a:effectLst/>
                <a:latin typeface="Calibri" panose="020F0502020204030204" pitchFamily="34" charset="0"/>
                <a:ea typeface="Times New Roman" panose="02020603050405020304" pitchFamily="18" charset="0"/>
              </a:rPr>
              <a:t>development</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validity</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and</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reliability</a:t>
            </a:r>
            <a:r>
              <a:rPr lang="lv-LV" sz="1800"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International</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Journal</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of</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Environmental</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Research</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and</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Public</a:t>
            </a:r>
            <a:r>
              <a:rPr lang="lv-LV" sz="1800" i="1" dirty="0">
                <a:effectLst/>
                <a:latin typeface="Calibri" panose="020F0502020204030204" pitchFamily="34" charset="0"/>
                <a:ea typeface="Times New Roman" panose="02020603050405020304" pitchFamily="18" charset="0"/>
              </a:rPr>
              <a:t> Health</a:t>
            </a:r>
            <a:r>
              <a:rPr lang="lv-LV" sz="1800" dirty="0">
                <a:effectLst/>
                <a:latin typeface="Calibri" panose="020F0502020204030204" pitchFamily="34" charset="0"/>
                <a:ea typeface="Times New Roman" panose="02020603050405020304" pitchFamily="18" charset="0"/>
              </a:rPr>
              <a:t>,</a:t>
            </a:r>
            <a:r>
              <a:rPr lang="lv-LV" sz="1800" i="1" dirty="0">
                <a:effectLst/>
                <a:latin typeface="Calibri" panose="020F0502020204030204" pitchFamily="34" charset="0"/>
                <a:ea typeface="Times New Roman" panose="02020603050405020304" pitchFamily="18" charset="0"/>
              </a:rPr>
              <a:t> 17</a:t>
            </a:r>
            <a:r>
              <a:rPr lang="lv-LV" sz="1800" dirty="0">
                <a:effectLst/>
                <a:latin typeface="Calibri" panose="020F0502020204030204" pitchFamily="34" charset="0"/>
                <a:ea typeface="Times New Roman" panose="02020603050405020304" pitchFamily="18" charset="0"/>
              </a:rPr>
              <a:t>(24), 9495. </a:t>
            </a:r>
          </a:p>
          <a:p>
            <a:r>
              <a:rPr lang="lv-LV" sz="1800" dirty="0" err="1">
                <a:effectLst/>
                <a:latin typeface="Calibri" panose="020F0502020204030204" pitchFamily="34" charset="0"/>
                <a:ea typeface="Times New Roman" panose="02020603050405020304" pitchFamily="18" charset="0"/>
              </a:rPr>
              <a:t>Schaufeli</a:t>
            </a:r>
            <a:r>
              <a:rPr lang="lv-LV" sz="1800" dirty="0">
                <a:effectLst/>
                <a:latin typeface="Calibri" panose="020F0502020204030204" pitchFamily="34" charset="0"/>
                <a:ea typeface="Times New Roman" panose="02020603050405020304" pitchFamily="18" charset="0"/>
              </a:rPr>
              <a:t>, W. B., </a:t>
            </a:r>
            <a:r>
              <a:rPr lang="lv-LV" sz="1800" dirty="0" err="1">
                <a:effectLst/>
                <a:latin typeface="Calibri" panose="020F0502020204030204" pitchFamily="34" charset="0"/>
                <a:ea typeface="Times New Roman" panose="02020603050405020304" pitchFamily="18" charset="0"/>
              </a:rPr>
              <a:t>Maassen</a:t>
            </a:r>
            <a:r>
              <a:rPr lang="lv-LV" sz="1800" dirty="0">
                <a:effectLst/>
                <a:latin typeface="Calibri" panose="020F0502020204030204" pitchFamily="34" charset="0"/>
                <a:ea typeface="Times New Roman" panose="02020603050405020304" pitchFamily="18" charset="0"/>
              </a:rPr>
              <a:t>, G. H., </a:t>
            </a:r>
            <a:r>
              <a:rPr lang="lv-LV" sz="1800" dirty="0" err="1">
                <a:effectLst/>
                <a:latin typeface="Calibri" panose="020F0502020204030204" pitchFamily="34" charset="0"/>
                <a:ea typeface="Times New Roman" panose="02020603050405020304" pitchFamily="18" charset="0"/>
              </a:rPr>
              <a:t>Bakker</a:t>
            </a:r>
            <a:r>
              <a:rPr lang="lv-LV" sz="1800" dirty="0">
                <a:effectLst/>
                <a:latin typeface="Calibri" panose="020F0502020204030204" pitchFamily="34" charset="0"/>
                <a:ea typeface="Times New Roman" panose="02020603050405020304" pitchFamily="18" charset="0"/>
              </a:rPr>
              <a:t>, A. B., &amp; </a:t>
            </a:r>
            <a:r>
              <a:rPr lang="lv-LV" sz="1800" dirty="0" err="1">
                <a:effectLst/>
                <a:latin typeface="Calibri" panose="020F0502020204030204" pitchFamily="34" charset="0"/>
                <a:ea typeface="Times New Roman" panose="02020603050405020304" pitchFamily="18" charset="0"/>
              </a:rPr>
              <a:t>Sixma</a:t>
            </a:r>
            <a:r>
              <a:rPr lang="lv-LV" sz="1800" dirty="0">
                <a:effectLst/>
                <a:latin typeface="Calibri" panose="020F0502020204030204" pitchFamily="34" charset="0"/>
                <a:ea typeface="Times New Roman" panose="02020603050405020304" pitchFamily="18" charset="0"/>
              </a:rPr>
              <a:t>, H. J. (2011). </a:t>
            </a:r>
            <a:r>
              <a:rPr lang="lv-LV" sz="1800" dirty="0" err="1">
                <a:effectLst/>
                <a:latin typeface="Calibri" panose="020F0502020204030204" pitchFamily="34" charset="0"/>
                <a:ea typeface="Times New Roman" panose="02020603050405020304" pitchFamily="18" charset="0"/>
              </a:rPr>
              <a:t>Stability</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and</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change</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in</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burnout</a:t>
            </a:r>
            <a:r>
              <a:rPr lang="lv-LV" sz="1800" dirty="0">
                <a:effectLst/>
                <a:latin typeface="Calibri" panose="020F0502020204030204" pitchFamily="34" charset="0"/>
                <a:ea typeface="Times New Roman" panose="02020603050405020304" pitchFamily="18" charset="0"/>
              </a:rPr>
              <a:t>: A 10‐</a:t>
            </a:r>
            <a:r>
              <a:rPr lang="lv-LV" sz="1800" dirty="0" err="1">
                <a:effectLst/>
                <a:latin typeface="Calibri" panose="020F0502020204030204" pitchFamily="34" charset="0"/>
                <a:ea typeface="Times New Roman" panose="02020603050405020304" pitchFamily="18" charset="0"/>
              </a:rPr>
              <a:t>year</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follow‐up</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study</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among</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primary</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care</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physicians</a:t>
            </a:r>
            <a:r>
              <a:rPr lang="lv-LV" sz="1800"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Journal</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of</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Occupational</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and</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Organizational</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Psychology</a:t>
            </a:r>
            <a:r>
              <a:rPr lang="lv-LV" sz="1800" dirty="0">
                <a:effectLst/>
                <a:latin typeface="Calibri" panose="020F0502020204030204" pitchFamily="34" charset="0"/>
                <a:ea typeface="Times New Roman" panose="02020603050405020304" pitchFamily="18" charset="0"/>
              </a:rPr>
              <a:t>,</a:t>
            </a:r>
            <a:r>
              <a:rPr lang="lv-LV" sz="1800" i="1" dirty="0">
                <a:effectLst/>
                <a:latin typeface="Calibri" panose="020F0502020204030204" pitchFamily="34" charset="0"/>
                <a:ea typeface="Times New Roman" panose="02020603050405020304" pitchFamily="18" charset="0"/>
              </a:rPr>
              <a:t> 84</a:t>
            </a:r>
            <a:r>
              <a:rPr lang="lv-LV" sz="1800" dirty="0">
                <a:effectLst/>
                <a:latin typeface="Calibri" panose="020F0502020204030204" pitchFamily="34" charset="0"/>
                <a:ea typeface="Times New Roman" panose="02020603050405020304" pitchFamily="18" charset="0"/>
              </a:rPr>
              <a:t>(2), 248-267. </a:t>
            </a:r>
          </a:p>
          <a:p>
            <a:r>
              <a:rPr lang="lv-LV" sz="1800" dirty="0" err="1">
                <a:effectLst/>
                <a:latin typeface="Calibri" panose="020F0502020204030204" pitchFamily="34" charset="0"/>
                <a:ea typeface="Times New Roman" panose="02020603050405020304" pitchFamily="18" charset="0"/>
              </a:rPr>
              <a:t>Zubin</a:t>
            </a:r>
            <a:r>
              <a:rPr lang="lv-LV" sz="1800" dirty="0">
                <a:effectLst/>
                <a:latin typeface="Calibri" panose="020F0502020204030204" pitchFamily="34" charset="0"/>
                <a:ea typeface="Times New Roman" panose="02020603050405020304" pitchFamily="18" charset="0"/>
              </a:rPr>
              <a:t>, J., &amp; </a:t>
            </a:r>
            <a:r>
              <a:rPr lang="lv-LV" sz="1800" dirty="0" err="1">
                <a:effectLst/>
                <a:latin typeface="Calibri" panose="020F0502020204030204" pitchFamily="34" charset="0"/>
                <a:ea typeface="Times New Roman" panose="02020603050405020304" pitchFamily="18" charset="0"/>
              </a:rPr>
              <a:t>Spring</a:t>
            </a:r>
            <a:r>
              <a:rPr lang="lv-LV" sz="1800" dirty="0">
                <a:effectLst/>
                <a:latin typeface="Calibri" panose="020F0502020204030204" pitchFamily="34" charset="0"/>
                <a:ea typeface="Times New Roman" panose="02020603050405020304" pitchFamily="18" charset="0"/>
              </a:rPr>
              <a:t>, B. (1977). </a:t>
            </a:r>
            <a:r>
              <a:rPr lang="lv-LV" sz="1800" dirty="0" err="1">
                <a:effectLst/>
                <a:latin typeface="Calibri" panose="020F0502020204030204" pitchFamily="34" charset="0"/>
                <a:ea typeface="Times New Roman" panose="02020603050405020304" pitchFamily="18" charset="0"/>
              </a:rPr>
              <a:t>Vulnerability</a:t>
            </a:r>
            <a:r>
              <a:rPr lang="lv-LV" sz="1800" dirty="0">
                <a:effectLst/>
                <a:latin typeface="Calibri" panose="020F0502020204030204" pitchFamily="34" charset="0"/>
                <a:ea typeface="Times New Roman" panose="02020603050405020304" pitchFamily="18" charset="0"/>
              </a:rPr>
              <a:t>: A </a:t>
            </a:r>
            <a:r>
              <a:rPr lang="lv-LV" sz="1800" dirty="0" err="1">
                <a:effectLst/>
                <a:latin typeface="Calibri" panose="020F0502020204030204" pitchFamily="34" charset="0"/>
                <a:ea typeface="Times New Roman" panose="02020603050405020304" pitchFamily="18" charset="0"/>
              </a:rPr>
              <a:t>new</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view</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of</a:t>
            </a:r>
            <a:r>
              <a:rPr lang="lv-LV" sz="1800" dirty="0">
                <a:effectLst/>
                <a:latin typeface="Calibri" panose="020F0502020204030204" pitchFamily="34" charset="0"/>
                <a:ea typeface="Times New Roman" panose="02020603050405020304" pitchFamily="18" charset="0"/>
              </a:rPr>
              <a:t> </a:t>
            </a:r>
            <a:r>
              <a:rPr lang="lv-LV" sz="1800" dirty="0" err="1">
                <a:effectLst/>
                <a:latin typeface="Calibri" panose="020F0502020204030204" pitchFamily="34" charset="0"/>
                <a:ea typeface="Times New Roman" panose="02020603050405020304" pitchFamily="18" charset="0"/>
              </a:rPr>
              <a:t>schizophrenia</a:t>
            </a:r>
            <a:r>
              <a:rPr lang="lv-LV" sz="1800"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Journal</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of</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abnormal</a:t>
            </a:r>
            <a:r>
              <a:rPr lang="lv-LV" sz="1800" i="1" dirty="0">
                <a:effectLst/>
                <a:latin typeface="Calibri" panose="020F0502020204030204" pitchFamily="34" charset="0"/>
                <a:ea typeface="Times New Roman" panose="02020603050405020304" pitchFamily="18" charset="0"/>
              </a:rPr>
              <a:t> </a:t>
            </a:r>
            <a:r>
              <a:rPr lang="lv-LV" sz="1800" i="1" dirty="0" err="1">
                <a:effectLst/>
                <a:latin typeface="Calibri" panose="020F0502020204030204" pitchFamily="34" charset="0"/>
                <a:ea typeface="Times New Roman" panose="02020603050405020304" pitchFamily="18" charset="0"/>
              </a:rPr>
              <a:t>psychology</a:t>
            </a:r>
            <a:r>
              <a:rPr lang="lv-LV" sz="1800" dirty="0">
                <a:effectLst/>
                <a:latin typeface="Calibri" panose="020F0502020204030204" pitchFamily="34" charset="0"/>
                <a:ea typeface="Times New Roman" panose="02020603050405020304" pitchFamily="18" charset="0"/>
              </a:rPr>
              <a:t>,</a:t>
            </a:r>
            <a:r>
              <a:rPr lang="lv-LV" sz="1800" i="1" dirty="0">
                <a:effectLst/>
                <a:latin typeface="Calibri" panose="020F0502020204030204" pitchFamily="34" charset="0"/>
                <a:ea typeface="Times New Roman" panose="02020603050405020304" pitchFamily="18" charset="0"/>
              </a:rPr>
              <a:t> 86</a:t>
            </a:r>
            <a:r>
              <a:rPr lang="lv-LV" sz="1800" dirty="0">
                <a:effectLst/>
                <a:latin typeface="Calibri" panose="020F0502020204030204" pitchFamily="34" charset="0"/>
                <a:ea typeface="Times New Roman" panose="02020603050405020304" pitchFamily="18" charset="0"/>
              </a:rPr>
              <a:t>(2), 103. </a:t>
            </a:r>
          </a:p>
          <a:p>
            <a:endParaRPr lang="lv-LV" dirty="0"/>
          </a:p>
        </p:txBody>
      </p:sp>
    </p:spTree>
    <p:extLst>
      <p:ext uri="{BB962C8B-B14F-4D97-AF65-F5344CB8AC3E}">
        <p14:creationId xmlns:p14="http://schemas.microsoft.com/office/powerpoint/2010/main" val="1158816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5462A84F-98AC-D25F-27CA-E938CCC808B9}"/>
              </a:ext>
            </a:extLst>
          </p:cNvPr>
          <p:cNvSpPr>
            <a:spLocks noGrp="1"/>
          </p:cNvSpPr>
          <p:nvPr>
            <p:ph idx="1"/>
          </p:nvPr>
        </p:nvSpPr>
        <p:spPr>
          <a:xfrm>
            <a:off x="772886" y="5240629"/>
            <a:ext cx="10515600" cy="4351338"/>
          </a:xfrm>
        </p:spPr>
        <p:txBody>
          <a:bodyPr/>
          <a:lstStyle/>
          <a:p>
            <a:pPr marL="0" indent="0">
              <a:buNone/>
            </a:pPr>
            <a:r>
              <a:rPr lang="lv-LV" sz="4400" dirty="0"/>
              <a:t>Paldies par uzmanību</a:t>
            </a:r>
            <a:r>
              <a:rPr lang="lv-LV" dirty="0"/>
              <a:t>!</a:t>
            </a:r>
          </a:p>
        </p:txBody>
      </p:sp>
    </p:spTree>
    <p:extLst>
      <p:ext uri="{BB962C8B-B14F-4D97-AF65-F5344CB8AC3E}">
        <p14:creationId xmlns:p14="http://schemas.microsoft.com/office/powerpoint/2010/main" val="458144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42072DB-424F-FB76-F9D4-40F1297799B6}"/>
              </a:ext>
            </a:extLst>
          </p:cNvPr>
          <p:cNvSpPr>
            <a:spLocks noGrp="1"/>
          </p:cNvSpPr>
          <p:nvPr>
            <p:ph type="title"/>
          </p:nvPr>
        </p:nvSpPr>
        <p:spPr/>
        <p:txBody>
          <a:bodyPr/>
          <a:lstStyle/>
          <a:p>
            <a:r>
              <a:rPr lang="lv-LV" dirty="0"/>
              <a:t>Problēma</a:t>
            </a:r>
          </a:p>
        </p:txBody>
      </p:sp>
      <p:sp>
        <p:nvSpPr>
          <p:cNvPr id="6" name="Rectangle 2">
            <a:extLst>
              <a:ext uri="{FF2B5EF4-FFF2-40B4-BE49-F238E27FC236}">
                <a16:creationId xmlns:a16="http://schemas.microsoft.com/office/drawing/2014/main" id="{09048711-3550-A6B8-53C8-F5E55F0DF9E2}"/>
              </a:ext>
            </a:extLst>
          </p:cNvPr>
          <p:cNvSpPr>
            <a:spLocks noGrp="1" noChangeArrowheads="1"/>
          </p:cNvSpPr>
          <p:nvPr>
            <p:ph idx="1"/>
          </p:nvPr>
        </p:nvSpPr>
        <p:spPr bwMode="auto">
          <a:xfrm>
            <a:off x="763554" y="1690688"/>
            <a:ext cx="10515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Veselības aprūpes nozarē stresa tolerance un izdegšanas attīstība galvenokārt ir saistīta ar tās ietekmējošiem faktoriem.</a:t>
            </a:r>
          </a:p>
          <a:p>
            <a:pPr marL="0" marR="0" lvl="0" indent="0" algn="ctr" defTabSz="914400" rtl="0" eaLnBrk="0" fontAlgn="base" latinLnBrk="0" hangingPunct="0">
              <a:lnSpc>
                <a:spcPct val="100000"/>
              </a:lnSpc>
              <a:spcBef>
                <a:spcPct val="0"/>
              </a:spcBef>
              <a:spcAft>
                <a:spcPct val="0"/>
              </a:spcAft>
              <a:buClrTx/>
              <a:buSzTx/>
              <a:buFontTx/>
              <a:buNone/>
              <a:tabLst/>
            </a:pP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Stresa reakciju izpausmes ir vērojamas ne tikai uzvedības maiņā, bet gan fiziskajā un psihiskajās darbinieku veselībā.</a:t>
            </a:r>
          </a:p>
          <a:p>
            <a:pPr marL="0" marR="0" lvl="0" indent="0" algn="ctr" defTabSz="914400" rtl="0" eaLnBrk="0" fontAlgn="base" latinLnBrk="0" hangingPunct="0">
              <a:lnSpc>
                <a:spcPct val="100000"/>
              </a:lnSpc>
              <a:spcBef>
                <a:spcPct val="0"/>
              </a:spcBef>
              <a:spcAft>
                <a:spcPct val="0"/>
              </a:spcAft>
              <a:buClrTx/>
              <a:buSzTx/>
              <a:buFontTx/>
              <a:buNone/>
              <a:tabLst/>
            </a:pP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Tas rada būtisku kaitējumu ĀP labklājībai, organizācijām un samazina uz pacientu orientētu veselības aprūpi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a:t>
            </a:r>
            <a:r>
              <a:rPr kumimoji="0" lang="lv-LV" altLang="lv-LV" sz="3200"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Dewa</a:t>
            </a: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sz="3200"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et</a:t>
            </a: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sz="3200"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al</a:t>
            </a: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2017; </a:t>
            </a:r>
            <a:r>
              <a:rPr kumimoji="0" lang="lv-LV" altLang="lv-LV" sz="3200"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Panagioti</a:t>
            </a: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sz="3200"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et</a:t>
            </a: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sz="3200"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al</a:t>
            </a: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2018; </a:t>
            </a:r>
            <a:r>
              <a:rPr kumimoji="0" lang="lv-LV" altLang="lv-LV" sz="3200"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Tawfik</a:t>
            </a: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sz="3200"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et</a:t>
            </a: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a:t>
            </a:r>
            <a:r>
              <a:rPr kumimoji="0" lang="lv-LV" altLang="lv-LV" sz="3200"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al</a:t>
            </a:r>
            <a:r>
              <a:rPr kumimoji="0" lang="lv-LV" altLang="lv-LV" sz="32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2019), kā rezultātā attīstās izdegšanas sindroms.  </a:t>
            </a:r>
          </a:p>
        </p:txBody>
      </p:sp>
    </p:spTree>
    <p:extLst>
      <p:ext uri="{BB962C8B-B14F-4D97-AF65-F5344CB8AC3E}">
        <p14:creationId xmlns:p14="http://schemas.microsoft.com/office/powerpoint/2010/main" val="2880479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838200" y="365125"/>
            <a:ext cx="10515600" cy="1325563"/>
          </a:xfrm>
        </p:spPr>
        <p:txBody>
          <a:bodyPr/>
          <a:lstStyle/>
          <a:p>
            <a:r>
              <a:rPr lang="lv-LV" dirty="0"/>
              <a:t>Mērķis</a:t>
            </a:r>
          </a:p>
        </p:txBody>
      </p:sp>
      <p:sp>
        <p:nvSpPr>
          <p:cNvPr id="3" name="Content Placeholder 2">
            <a:extLst>
              <a:ext uri="{FF2B5EF4-FFF2-40B4-BE49-F238E27FC236}">
                <a16:creationId xmlns:a16="http://schemas.microsoft.com/office/drawing/2014/main" id="{4EDDD3D2-56A3-43D6-95A8-9AC523BE3538}"/>
              </a:ext>
            </a:extLst>
          </p:cNvPr>
          <p:cNvSpPr>
            <a:spLocks noGrp="1"/>
          </p:cNvSpPr>
          <p:nvPr>
            <p:ph idx="1"/>
          </p:nvPr>
        </p:nvSpPr>
        <p:spPr>
          <a:xfrm>
            <a:off x="763555" y="2141537"/>
            <a:ext cx="10515600" cy="4351338"/>
          </a:xfrm>
        </p:spPr>
        <p:txBody>
          <a:bodyPr/>
          <a:lstStyle/>
          <a:p>
            <a:pPr marL="0" indent="0" algn="ctr">
              <a:buNone/>
            </a:pPr>
            <a:r>
              <a:rPr lang="lv-LV" sz="4000" dirty="0">
                <a:latin typeface="Calibri" panose="020F0502020204030204" pitchFamily="34" charset="0"/>
                <a:ea typeface="Calibri" panose="020F0502020204030204" pitchFamily="34" charset="0"/>
                <a:cs typeface="Calibri" panose="020F0502020204030204" pitchFamily="34" charset="0"/>
              </a:rPr>
              <a:t>I</a:t>
            </a:r>
            <a:r>
              <a:rPr lang="lv-LV" sz="4000" dirty="0">
                <a:effectLst/>
                <a:latin typeface="Calibri" panose="020F0502020204030204" pitchFamily="34" charset="0"/>
                <a:ea typeface="Calibri" panose="020F0502020204030204" pitchFamily="34" charset="0"/>
                <a:cs typeface="Calibri" panose="020F0502020204030204" pitchFamily="34" charset="0"/>
              </a:rPr>
              <a:t>dentificēt ārstniecības personu izdegšanu ietekmējošos  faktorus (</a:t>
            </a:r>
            <a:r>
              <a:rPr lang="lv-LV" sz="4000" dirty="0" err="1">
                <a:latin typeface="Calibri" panose="020F0502020204030204" pitchFamily="34" charset="0"/>
                <a:ea typeface="Calibri" panose="020F0502020204030204" pitchFamily="34" charset="0"/>
                <a:cs typeface="Calibri" panose="020F0502020204030204" pitchFamily="34" charset="0"/>
              </a:rPr>
              <a:t>Ā</a:t>
            </a:r>
            <a:r>
              <a:rPr lang="lv-LV" sz="4000" dirty="0" err="1">
                <a:effectLst/>
                <a:latin typeface="Calibri" panose="020F0502020204030204" pitchFamily="34" charset="0"/>
                <a:ea typeface="Calibri" panose="020F0502020204030204" pitchFamily="34" charset="0"/>
                <a:cs typeface="Calibri" panose="020F0502020204030204" pitchFamily="34" charset="0"/>
              </a:rPr>
              <a:t>PIIF</a:t>
            </a:r>
            <a:r>
              <a:rPr lang="lv-LV" sz="4000" dirty="0">
                <a:effectLst/>
                <a:latin typeface="Calibri" panose="020F0502020204030204" pitchFamily="34" charset="0"/>
                <a:ea typeface="Calibri" panose="020F0502020204030204" pitchFamily="34" charset="0"/>
                <a:cs typeface="Calibri" panose="020F0502020204030204" pitchFamily="34" charset="0"/>
              </a:rPr>
              <a:t>) un to konceptuālos modeļus. </a:t>
            </a:r>
          </a:p>
          <a:p>
            <a:endParaRPr lang="lv-LV" dirty="0"/>
          </a:p>
        </p:txBody>
      </p:sp>
    </p:spTree>
    <p:extLst>
      <p:ext uri="{BB962C8B-B14F-4D97-AF65-F5344CB8AC3E}">
        <p14:creationId xmlns:p14="http://schemas.microsoft.com/office/powerpoint/2010/main" val="3836027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p:txBody>
          <a:bodyPr/>
          <a:lstStyle/>
          <a:p>
            <a:r>
              <a:rPr lang="lv-LV" dirty="0"/>
              <a:t>Pētījuma jautājumi</a:t>
            </a:r>
          </a:p>
        </p:txBody>
      </p:sp>
      <p:sp>
        <p:nvSpPr>
          <p:cNvPr id="3" name="Content Placeholder 2">
            <a:extLst>
              <a:ext uri="{FF2B5EF4-FFF2-40B4-BE49-F238E27FC236}">
                <a16:creationId xmlns:a16="http://schemas.microsoft.com/office/drawing/2014/main" id="{4EDDD3D2-56A3-43D6-95A8-9AC523BE3538}"/>
              </a:ext>
            </a:extLst>
          </p:cNvPr>
          <p:cNvSpPr>
            <a:spLocks noGrp="1"/>
          </p:cNvSpPr>
          <p:nvPr>
            <p:ph idx="1"/>
          </p:nvPr>
        </p:nvSpPr>
        <p:spPr/>
        <p:txBody>
          <a:bodyPr/>
          <a:lstStyle/>
          <a:p>
            <a:pPr marL="342900" lvl="0" indent="-342900" algn="just">
              <a:lnSpc>
                <a:spcPct val="150000"/>
              </a:lnSpc>
              <a:spcAft>
                <a:spcPts val="500"/>
              </a:spcAft>
              <a:buFont typeface="+mj-lt"/>
              <a:buAutoNum type="arabicPeriod"/>
            </a:pPr>
            <a:r>
              <a:rPr lang="lv-LV" sz="2400" b="0" dirty="0">
                <a:effectLst/>
                <a:latin typeface="Calibri" panose="020F0502020204030204" pitchFamily="34" charset="0"/>
                <a:ea typeface="Calibri" panose="020F0502020204030204" pitchFamily="34" charset="0"/>
                <a:cs typeface="Calibri" panose="020F0502020204030204" pitchFamily="34" charset="0"/>
              </a:rPr>
              <a:t>Kādi ir ārstniecības personu izdegšanu ietekmējošie faktori (</a:t>
            </a:r>
            <a:r>
              <a:rPr lang="lv-LV" sz="2400" dirty="0" err="1">
                <a:latin typeface="Calibri" panose="020F0502020204030204" pitchFamily="34" charset="0"/>
                <a:ea typeface="Calibri" panose="020F0502020204030204" pitchFamily="34" charset="0"/>
                <a:cs typeface="Calibri" panose="020F0502020204030204" pitchFamily="34" charset="0"/>
              </a:rPr>
              <a:t>Ā</a:t>
            </a:r>
            <a:r>
              <a:rPr lang="lv-LV" sz="2400" b="0" dirty="0" err="1">
                <a:effectLst/>
                <a:latin typeface="Calibri" panose="020F0502020204030204" pitchFamily="34" charset="0"/>
                <a:ea typeface="Calibri" panose="020F0502020204030204" pitchFamily="34" charset="0"/>
                <a:cs typeface="Calibri" panose="020F0502020204030204" pitchFamily="34" charset="0"/>
              </a:rPr>
              <a:t>PIIF</a:t>
            </a:r>
            <a:r>
              <a:rPr lang="lv-LV" sz="2400" b="0" dirty="0">
                <a:effectLst/>
                <a:latin typeface="Calibri" panose="020F0502020204030204" pitchFamily="34" charset="0"/>
                <a:ea typeface="Calibri" panose="020F0502020204030204" pitchFamily="34" charset="0"/>
                <a:cs typeface="Calibri" panose="020F0502020204030204" pitchFamily="34" charset="0"/>
              </a:rPr>
              <a:t>)?</a:t>
            </a:r>
            <a:endParaRPr lang="lv-LV" sz="2400" b="1"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spcAft>
                <a:spcPts val="500"/>
              </a:spcAft>
              <a:buFont typeface="+mj-lt"/>
              <a:buAutoNum type="arabicPeriod"/>
            </a:pPr>
            <a:r>
              <a:rPr lang="lv-LV" sz="2400" b="0" dirty="0">
                <a:effectLst/>
                <a:latin typeface="Calibri" panose="020F0502020204030204" pitchFamily="34" charset="0"/>
                <a:ea typeface="Calibri" panose="020F0502020204030204" pitchFamily="34" charset="0"/>
                <a:cs typeface="Calibri" panose="020F0502020204030204" pitchFamily="34" charset="0"/>
              </a:rPr>
              <a:t>Uz kādiem </a:t>
            </a:r>
            <a:r>
              <a:rPr lang="lv-LV" sz="2400" b="0" dirty="0" err="1">
                <a:effectLst/>
                <a:latin typeface="Calibri" panose="020F0502020204030204" pitchFamily="34" charset="0"/>
                <a:ea typeface="Calibri" panose="020F0502020204030204" pitchFamily="34" charset="0"/>
                <a:cs typeface="Calibri" panose="020F0502020204030204" pitchFamily="34" charset="0"/>
              </a:rPr>
              <a:t>ĀPIIF</a:t>
            </a:r>
            <a:r>
              <a:rPr lang="lv-LV" sz="2400" b="0" dirty="0">
                <a:effectLst/>
                <a:latin typeface="Calibri" panose="020F0502020204030204" pitchFamily="34" charset="0"/>
                <a:ea typeface="Calibri" panose="020F0502020204030204" pitchFamily="34" charset="0"/>
                <a:cs typeface="Calibri" panose="020F0502020204030204" pitchFamily="34" charset="0"/>
              </a:rPr>
              <a:t> konceptuāliem modeļiem tiek balstīti identificētie pētījumi?</a:t>
            </a:r>
            <a:endParaRPr lang="lv-LV" sz="2400" b="1"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spcAft>
                <a:spcPts val="500"/>
              </a:spcAft>
              <a:buFont typeface="+mj-lt"/>
              <a:buAutoNum type="arabicPeriod"/>
            </a:pPr>
            <a:r>
              <a:rPr lang="lv-LV" sz="2400" b="0" dirty="0">
                <a:effectLst/>
                <a:latin typeface="Calibri" panose="020F0502020204030204" pitchFamily="34" charset="0"/>
                <a:ea typeface="Calibri" panose="020F0502020204030204" pitchFamily="34" charset="0"/>
                <a:cs typeface="Calibri" panose="020F0502020204030204" pitchFamily="34" charset="0"/>
              </a:rPr>
              <a:t>Kādi pētījuma instrumenti ir izmantoti empīriskajos pētījumos par </a:t>
            </a:r>
            <a:r>
              <a:rPr lang="lv-LV" sz="2400" dirty="0" err="1">
                <a:latin typeface="Calibri" panose="020F0502020204030204" pitchFamily="34" charset="0"/>
                <a:ea typeface="Calibri" panose="020F0502020204030204" pitchFamily="34" charset="0"/>
                <a:cs typeface="Calibri" panose="020F0502020204030204" pitchFamily="34" charset="0"/>
              </a:rPr>
              <a:t>Ā</a:t>
            </a:r>
            <a:r>
              <a:rPr lang="lv-LV" sz="2400" b="0" dirty="0" err="1">
                <a:effectLst/>
                <a:latin typeface="Calibri" panose="020F0502020204030204" pitchFamily="34" charset="0"/>
                <a:ea typeface="Calibri" panose="020F0502020204030204" pitchFamily="34" charset="0"/>
                <a:cs typeface="Calibri" panose="020F0502020204030204" pitchFamily="34" charset="0"/>
              </a:rPr>
              <a:t>PIIF</a:t>
            </a:r>
            <a:r>
              <a:rPr lang="lv-LV" sz="2400" b="0" dirty="0">
                <a:effectLst/>
                <a:latin typeface="Calibri" panose="020F0502020204030204" pitchFamily="34" charset="0"/>
                <a:ea typeface="Calibri" panose="020F0502020204030204" pitchFamily="34" charset="0"/>
                <a:cs typeface="Calibri" panose="020F0502020204030204" pitchFamily="34" charset="0"/>
              </a:rPr>
              <a:t>?</a:t>
            </a:r>
            <a:endParaRPr lang="lv-LV" sz="2400" b="1"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spcAft>
                <a:spcPts val="500"/>
              </a:spcAft>
              <a:buFont typeface="+mj-lt"/>
              <a:buAutoNum type="arabicPeriod"/>
            </a:pPr>
            <a:r>
              <a:rPr lang="lv-LV" sz="2400" b="0" dirty="0">
                <a:effectLst/>
                <a:latin typeface="Calibri" panose="020F0502020204030204" pitchFamily="34" charset="0"/>
                <a:ea typeface="Calibri" panose="020F0502020204030204" pitchFamily="34" charset="0"/>
                <a:cs typeface="Calibri" panose="020F0502020204030204" pitchFamily="34" charset="0"/>
              </a:rPr>
              <a:t>Kādi ir secinājumi par </a:t>
            </a:r>
            <a:r>
              <a:rPr lang="lv-LV" sz="2400" dirty="0" err="1">
                <a:latin typeface="Calibri" panose="020F0502020204030204" pitchFamily="34" charset="0"/>
                <a:ea typeface="Calibri" panose="020F0502020204030204" pitchFamily="34" charset="0"/>
                <a:cs typeface="Calibri" panose="020F0502020204030204" pitchFamily="34" charset="0"/>
              </a:rPr>
              <a:t>Ā</a:t>
            </a:r>
            <a:r>
              <a:rPr lang="lv-LV" sz="2400" b="0" dirty="0" err="1">
                <a:effectLst/>
                <a:latin typeface="Calibri" panose="020F0502020204030204" pitchFamily="34" charset="0"/>
                <a:ea typeface="Calibri" panose="020F0502020204030204" pitchFamily="34" charset="0"/>
                <a:cs typeface="Calibri" panose="020F0502020204030204" pitchFamily="34" charset="0"/>
              </a:rPr>
              <a:t>PIIF</a:t>
            </a:r>
            <a:r>
              <a:rPr lang="lv-LV" sz="2400" b="0" dirty="0">
                <a:effectLst/>
                <a:latin typeface="Calibri" panose="020F0502020204030204" pitchFamily="34" charset="0"/>
                <a:ea typeface="Calibri" panose="020F0502020204030204" pitchFamily="34" charset="0"/>
                <a:cs typeface="Calibri" panose="020F0502020204030204" pitchFamily="34" charset="0"/>
              </a:rPr>
              <a:t> dažādu modeļu ietvaros?</a:t>
            </a:r>
            <a:endParaRPr lang="lv-LV" sz="2400" b="1"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buFont typeface="+mj-lt"/>
              <a:buAutoNum type="arabicPeriod"/>
            </a:pPr>
            <a:r>
              <a:rPr lang="lv-LV" sz="2400" b="0" dirty="0">
                <a:effectLst/>
                <a:latin typeface="Calibri" panose="020F0502020204030204" pitchFamily="34" charset="0"/>
                <a:ea typeface="Calibri" panose="020F0502020204030204" pitchFamily="34" charset="0"/>
                <a:cs typeface="Calibri" panose="020F0502020204030204" pitchFamily="34" charset="0"/>
              </a:rPr>
              <a:t>Kādas atšķirības pastāv starp </a:t>
            </a:r>
            <a:r>
              <a:rPr lang="lv-LV" sz="2400" b="0" dirty="0" err="1">
                <a:effectLst/>
                <a:latin typeface="Calibri" panose="020F0502020204030204" pitchFamily="34" charset="0"/>
                <a:ea typeface="Calibri" panose="020F0502020204030204" pitchFamily="34" charset="0"/>
                <a:cs typeface="Calibri" panose="020F0502020204030204" pitchFamily="34" charset="0"/>
              </a:rPr>
              <a:t>ĀPIIF</a:t>
            </a:r>
            <a:r>
              <a:rPr lang="lv-LV" sz="2400" b="0" dirty="0">
                <a:effectLst/>
                <a:latin typeface="Calibri" panose="020F0502020204030204" pitchFamily="34" charset="0"/>
                <a:ea typeface="Calibri" panose="020F0502020204030204" pitchFamily="34" charset="0"/>
                <a:cs typeface="Calibri" panose="020F0502020204030204" pitchFamily="34" charset="0"/>
              </a:rPr>
              <a:t> modeļu iegūtajiem rezultātiem?</a:t>
            </a:r>
            <a:endParaRPr lang="lv-LV" sz="2400" b="1"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buFont typeface="+mj-lt"/>
              <a:buAutoNum type="arabicPeriod"/>
            </a:pPr>
            <a:r>
              <a:rPr lang="lv-LV" sz="2400" b="0" dirty="0">
                <a:effectLst/>
                <a:latin typeface="Calibri" panose="020F0502020204030204" pitchFamily="34" charset="0"/>
                <a:ea typeface="Calibri" panose="020F0502020204030204" pitchFamily="34" charset="0"/>
                <a:cs typeface="Calibri" panose="020F0502020204030204" pitchFamily="34" charset="0"/>
              </a:rPr>
              <a:t>Kas ir un kas nav zināms par </a:t>
            </a:r>
            <a:r>
              <a:rPr lang="lv-LV" sz="2400" dirty="0" err="1">
                <a:latin typeface="Calibri" panose="020F0502020204030204" pitchFamily="34" charset="0"/>
                <a:ea typeface="Calibri" panose="020F0502020204030204" pitchFamily="34" charset="0"/>
                <a:cs typeface="Calibri" panose="020F0502020204030204" pitchFamily="34" charset="0"/>
              </a:rPr>
              <a:t>Ā</a:t>
            </a:r>
            <a:r>
              <a:rPr lang="lv-LV" sz="2400" b="0" dirty="0" err="1">
                <a:effectLst/>
                <a:latin typeface="Calibri" panose="020F0502020204030204" pitchFamily="34" charset="0"/>
                <a:ea typeface="Calibri" panose="020F0502020204030204" pitchFamily="34" charset="0"/>
                <a:cs typeface="Calibri" panose="020F0502020204030204" pitchFamily="34" charset="0"/>
              </a:rPr>
              <a:t>PIIF</a:t>
            </a:r>
            <a:r>
              <a:rPr lang="lv-LV" sz="2400" b="0" dirty="0">
                <a:effectLst/>
                <a:latin typeface="Calibri" panose="020F0502020204030204" pitchFamily="34" charset="0"/>
                <a:ea typeface="Calibri" panose="020F0502020204030204" pitchFamily="34" charset="0"/>
                <a:cs typeface="Calibri" panose="020F0502020204030204" pitchFamily="34" charset="0"/>
              </a:rPr>
              <a:t>? </a:t>
            </a:r>
            <a:endParaRPr lang="lv-LV" sz="2400" b="1" dirty="0">
              <a:effectLst/>
              <a:latin typeface="Calibri" panose="020F0502020204030204" pitchFamily="34" charset="0"/>
              <a:ea typeface="Calibri" panose="020F0502020204030204" pitchFamily="34" charset="0"/>
              <a:cs typeface="Calibri" panose="020F0502020204030204" pitchFamily="34" charset="0"/>
            </a:endParaRPr>
          </a:p>
          <a:p>
            <a:endParaRPr lang="lv-LV" dirty="0"/>
          </a:p>
        </p:txBody>
      </p:sp>
    </p:spTree>
    <p:extLst>
      <p:ext uri="{BB962C8B-B14F-4D97-AF65-F5344CB8AC3E}">
        <p14:creationId xmlns:p14="http://schemas.microsoft.com/office/powerpoint/2010/main" val="3078378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914400" y="159393"/>
            <a:ext cx="10515600" cy="1325563"/>
          </a:xfrm>
        </p:spPr>
        <p:txBody>
          <a:bodyPr anchor="ctr">
            <a:normAutofit/>
          </a:bodyPr>
          <a:lstStyle/>
          <a:p>
            <a:r>
              <a:rPr lang="lv-LV" dirty="0"/>
              <a:t>Metode: izlase</a:t>
            </a:r>
          </a:p>
        </p:txBody>
      </p:sp>
      <p:graphicFrame>
        <p:nvGraphicFramePr>
          <p:cNvPr id="10" name="Satura vietturis 9">
            <a:extLst>
              <a:ext uri="{FF2B5EF4-FFF2-40B4-BE49-F238E27FC236}">
                <a16:creationId xmlns:a16="http://schemas.microsoft.com/office/drawing/2014/main" id="{1A3D3157-BDD5-9293-B3EB-6E6649661673}"/>
              </a:ext>
            </a:extLst>
          </p:cNvPr>
          <p:cNvGraphicFramePr>
            <a:graphicFrameLocks noGrp="1"/>
          </p:cNvGraphicFramePr>
          <p:nvPr>
            <p:ph sz="half" idx="1"/>
            <p:extLst>
              <p:ext uri="{D42A27DB-BD31-4B8C-83A1-F6EECF244321}">
                <p14:modId xmlns:p14="http://schemas.microsoft.com/office/powerpoint/2010/main" val="2952499399"/>
              </p:ext>
            </p:extLst>
          </p:nvPr>
        </p:nvGraphicFramePr>
        <p:xfrm>
          <a:off x="858416" y="1278294"/>
          <a:ext cx="5161384" cy="5449830"/>
        </p:xfrm>
        <a:graphic>
          <a:graphicData uri="http://schemas.openxmlformats.org/drawingml/2006/table">
            <a:tbl>
              <a:tblPr firstRow="1" firstCol="1" bandRow="1">
                <a:tableStyleId>{0E3FDE45-AF77-4B5C-9715-49D594BDF05E}</a:tableStyleId>
              </a:tblPr>
              <a:tblGrid>
                <a:gridCol w="5161384">
                  <a:extLst>
                    <a:ext uri="{9D8B030D-6E8A-4147-A177-3AD203B41FA5}">
                      <a16:colId xmlns:a16="http://schemas.microsoft.com/office/drawing/2014/main" val="861430843"/>
                    </a:ext>
                  </a:extLst>
                </a:gridCol>
              </a:tblGrid>
              <a:tr h="327596">
                <a:tc>
                  <a:txBody>
                    <a:bodyPr/>
                    <a:lstStyle/>
                    <a:p>
                      <a:pPr algn="ctr">
                        <a:lnSpc>
                          <a:spcPct val="107000"/>
                        </a:lnSpc>
                        <a:spcAft>
                          <a:spcPts val="800"/>
                        </a:spcAft>
                        <a:tabLst>
                          <a:tab pos="180340" algn="l"/>
                        </a:tabLst>
                      </a:pPr>
                      <a:r>
                        <a:rPr lang="lv-LV" sz="1400" dirty="0">
                          <a:effectLst/>
                        </a:rPr>
                        <a:t>Iekļaušanas kritēriji</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706453403"/>
                  </a:ext>
                </a:extLst>
              </a:tr>
              <a:tr h="300215">
                <a:tc>
                  <a:txBody>
                    <a:bodyPr/>
                    <a:lstStyle/>
                    <a:p>
                      <a:pPr algn="just">
                        <a:lnSpc>
                          <a:spcPct val="150000"/>
                        </a:lnSpc>
                        <a:spcAft>
                          <a:spcPts val="800"/>
                        </a:spcAft>
                        <a:tabLst>
                          <a:tab pos="180340" algn="l"/>
                        </a:tabLst>
                      </a:pPr>
                      <a:r>
                        <a:rPr lang="lv-LV" sz="1400" dirty="0">
                          <a:effectLst/>
                        </a:rPr>
                        <a:t>Empīriski pētījumi.</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2570572820"/>
                  </a:ext>
                </a:extLst>
              </a:tr>
              <a:tr h="636679">
                <a:tc>
                  <a:txBody>
                    <a:bodyPr/>
                    <a:lstStyle/>
                    <a:p>
                      <a:pPr algn="just">
                        <a:lnSpc>
                          <a:spcPct val="150000"/>
                        </a:lnSpc>
                        <a:spcAft>
                          <a:spcPts val="800"/>
                        </a:spcAft>
                        <a:tabLst>
                          <a:tab pos="180340" algn="l"/>
                        </a:tabLst>
                      </a:pPr>
                      <a:r>
                        <a:rPr lang="lv-LV" sz="1400" dirty="0">
                          <a:effectLst/>
                        </a:rPr>
                        <a:t>Kvalitatīvs, kvantitatīvs un jaukto pētījuma metožu pētījuma dizains. </a:t>
                      </a:r>
                      <a:r>
                        <a:rPr lang="lv-LV" sz="1400" dirty="0" err="1">
                          <a:effectLst/>
                        </a:rPr>
                        <a:t>Garngriezuma</a:t>
                      </a:r>
                      <a:r>
                        <a:rPr lang="lv-LV" sz="1400" dirty="0">
                          <a:effectLst/>
                        </a:rPr>
                        <a:t> pētījumi. </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478636972"/>
                  </a:ext>
                </a:extLst>
              </a:tr>
              <a:tr h="493447">
                <a:tc>
                  <a:txBody>
                    <a:bodyPr/>
                    <a:lstStyle/>
                    <a:p>
                      <a:pPr algn="just">
                        <a:lnSpc>
                          <a:spcPct val="150000"/>
                        </a:lnSpc>
                        <a:spcAft>
                          <a:spcPts val="800"/>
                        </a:spcAft>
                        <a:tabLst>
                          <a:tab pos="180340" algn="l"/>
                        </a:tabLst>
                      </a:pPr>
                      <a:r>
                        <a:rPr lang="lv-LV" sz="1400" dirty="0">
                          <a:effectLst/>
                        </a:rPr>
                        <a:t>Pētījumi, kuros ĀPIIF tika pētīti praktizējošām ĀP.</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2146011177"/>
                  </a:ext>
                </a:extLst>
              </a:tr>
              <a:tr h="1081426">
                <a:tc>
                  <a:txBody>
                    <a:bodyPr/>
                    <a:lstStyle/>
                    <a:p>
                      <a:pPr marL="0" marR="0" lvl="0" indent="0" algn="just" defTabSz="914400" rtl="0" eaLnBrk="1" fontAlgn="auto" latinLnBrk="0" hangingPunct="1">
                        <a:lnSpc>
                          <a:spcPct val="150000"/>
                        </a:lnSpc>
                        <a:spcBef>
                          <a:spcPts val="0"/>
                        </a:spcBef>
                        <a:spcAft>
                          <a:spcPts val="800"/>
                        </a:spcAft>
                        <a:buClrTx/>
                        <a:buSzTx/>
                        <a:buFont typeface="+mj-lt"/>
                        <a:buNone/>
                        <a:tabLst>
                          <a:tab pos="180340" algn="l"/>
                        </a:tabLst>
                        <a:defRPr/>
                      </a:pPr>
                      <a:r>
                        <a:rPr lang="lv-LV" sz="1400" dirty="0">
                          <a:effectLst/>
                        </a:rPr>
                        <a:t>Pētījumi, kur ĀPIIF tiek pētīti ārstiem, rezidentiem, vispārējās aprūpes māsām un ārstu palīgiem.</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800"/>
                        </a:spcAft>
                        <a:buFont typeface="+mj-lt"/>
                        <a:buNone/>
                        <a:tabLst>
                          <a:tab pos="180340" algn="l"/>
                        </a:tabLst>
                      </a:pP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314425319"/>
                  </a:ext>
                </a:extLst>
              </a:tr>
              <a:tr h="636679">
                <a:tc>
                  <a:txBody>
                    <a:bodyPr/>
                    <a:lstStyle/>
                    <a:p>
                      <a:pPr algn="just">
                        <a:lnSpc>
                          <a:spcPct val="150000"/>
                        </a:lnSpc>
                        <a:spcAft>
                          <a:spcPts val="800"/>
                        </a:spcAft>
                        <a:tabLst>
                          <a:tab pos="180340" algn="l"/>
                        </a:tabLst>
                      </a:pPr>
                      <a:r>
                        <a:rPr lang="lv-LV" sz="1400" dirty="0">
                          <a:effectLst/>
                        </a:rPr>
                        <a:t>Publikācijas, kuras iekļauj izdegšanu ietekmējošo faktoru konceptuālo modeli.</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2938777152"/>
                  </a:ext>
                </a:extLst>
              </a:tr>
              <a:tr h="493447">
                <a:tc>
                  <a:txBody>
                    <a:bodyPr/>
                    <a:lstStyle/>
                    <a:p>
                      <a:pPr algn="just">
                        <a:lnSpc>
                          <a:spcPct val="150000"/>
                        </a:lnSpc>
                        <a:spcAft>
                          <a:spcPts val="800"/>
                        </a:spcAft>
                        <a:tabLst>
                          <a:tab pos="180340" algn="l"/>
                        </a:tabLst>
                      </a:pPr>
                      <a:r>
                        <a:rPr lang="lv-LV" sz="1400" dirty="0">
                          <a:effectLst/>
                        </a:rPr>
                        <a:t>Publikācijas ar piekļuvi pilnam tekstam. </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1871011591"/>
                  </a:ext>
                </a:extLst>
              </a:tr>
              <a:tr h="493447">
                <a:tc>
                  <a:txBody>
                    <a:bodyPr/>
                    <a:lstStyle/>
                    <a:p>
                      <a:pPr algn="just">
                        <a:lnSpc>
                          <a:spcPct val="150000"/>
                        </a:lnSpc>
                        <a:spcAft>
                          <a:spcPts val="800"/>
                        </a:spcAft>
                        <a:tabLst>
                          <a:tab pos="180340" algn="l"/>
                        </a:tabLst>
                      </a:pPr>
                      <a:r>
                        <a:rPr lang="lv-LV" sz="1400" dirty="0">
                          <a:effectLst/>
                        </a:rPr>
                        <a:t>Raksti angļu valodā.</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462615411"/>
                  </a:ext>
                </a:extLst>
              </a:tr>
              <a:tr h="493447">
                <a:tc>
                  <a:txBody>
                    <a:bodyPr/>
                    <a:lstStyle/>
                    <a:p>
                      <a:pPr algn="just">
                        <a:lnSpc>
                          <a:spcPct val="150000"/>
                        </a:lnSpc>
                        <a:spcAft>
                          <a:spcPts val="800"/>
                        </a:spcAft>
                        <a:tabLst>
                          <a:tab pos="180340" algn="l"/>
                        </a:tabLst>
                      </a:pPr>
                      <a:r>
                        <a:rPr lang="lv-LV" sz="1400" dirty="0">
                          <a:effectLst/>
                        </a:rPr>
                        <a:t>Publikācijas recenzētos žurnālos.</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3029265597"/>
                  </a:ext>
                </a:extLst>
              </a:tr>
              <a:tr h="493447">
                <a:tc>
                  <a:txBody>
                    <a:bodyPr/>
                    <a:lstStyle/>
                    <a:p>
                      <a:pPr algn="just">
                        <a:lnSpc>
                          <a:spcPct val="150000"/>
                        </a:lnSpc>
                        <a:spcAft>
                          <a:spcPts val="800"/>
                        </a:spcAft>
                        <a:tabLst>
                          <a:tab pos="180340" algn="l"/>
                        </a:tabLst>
                      </a:pPr>
                      <a:r>
                        <a:rPr lang="lv-LV" sz="1400" dirty="0">
                          <a:effectLst/>
                        </a:rPr>
                        <a:t>Publikācijas laika periodā 2013 – 2023 gadam.</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1246450648"/>
                  </a:ext>
                </a:extLst>
              </a:tr>
            </a:tbl>
          </a:graphicData>
        </a:graphic>
      </p:graphicFrame>
      <p:graphicFrame>
        <p:nvGraphicFramePr>
          <p:cNvPr id="11" name="Satura vietturis 10">
            <a:extLst>
              <a:ext uri="{FF2B5EF4-FFF2-40B4-BE49-F238E27FC236}">
                <a16:creationId xmlns:a16="http://schemas.microsoft.com/office/drawing/2014/main" id="{ED793E4D-A767-A6F0-E841-3CC665D55142}"/>
              </a:ext>
            </a:extLst>
          </p:cNvPr>
          <p:cNvGraphicFramePr>
            <a:graphicFrameLocks noGrp="1"/>
          </p:cNvGraphicFramePr>
          <p:nvPr>
            <p:ph sz="half" idx="2"/>
            <p:extLst>
              <p:ext uri="{D42A27DB-BD31-4B8C-83A1-F6EECF244321}">
                <p14:modId xmlns:p14="http://schemas.microsoft.com/office/powerpoint/2010/main" val="62570329"/>
              </p:ext>
            </p:extLst>
          </p:nvPr>
        </p:nvGraphicFramePr>
        <p:xfrm>
          <a:off x="6240625" y="1278295"/>
          <a:ext cx="5092959" cy="5449825"/>
        </p:xfrm>
        <a:graphic>
          <a:graphicData uri="http://schemas.openxmlformats.org/drawingml/2006/table">
            <a:tbl>
              <a:tblPr firstRow="1" firstCol="1" bandRow="1">
                <a:tableStyleId>{0E3FDE45-AF77-4B5C-9715-49D594BDF05E}</a:tableStyleId>
              </a:tblPr>
              <a:tblGrid>
                <a:gridCol w="5092959">
                  <a:extLst>
                    <a:ext uri="{9D8B030D-6E8A-4147-A177-3AD203B41FA5}">
                      <a16:colId xmlns:a16="http://schemas.microsoft.com/office/drawing/2014/main" val="3942307779"/>
                    </a:ext>
                  </a:extLst>
                </a:gridCol>
              </a:tblGrid>
              <a:tr h="414180">
                <a:tc>
                  <a:txBody>
                    <a:bodyPr/>
                    <a:lstStyle/>
                    <a:p>
                      <a:pPr algn="ctr">
                        <a:lnSpc>
                          <a:spcPct val="107000"/>
                        </a:lnSpc>
                        <a:spcAft>
                          <a:spcPts val="800"/>
                        </a:spcAft>
                        <a:tabLst>
                          <a:tab pos="180340" algn="l"/>
                        </a:tabLst>
                      </a:pPr>
                      <a:r>
                        <a:rPr lang="lv-LV" sz="1400" dirty="0">
                          <a:effectLst/>
                        </a:rPr>
                        <a:t>Izslēgšanas kritēriji</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3189314781"/>
                  </a:ext>
                </a:extLst>
              </a:tr>
              <a:tr h="322721">
                <a:tc>
                  <a:txBody>
                    <a:bodyPr/>
                    <a:lstStyle/>
                    <a:p>
                      <a:pPr algn="just">
                        <a:lnSpc>
                          <a:spcPct val="150000"/>
                        </a:lnSpc>
                        <a:spcAft>
                          <a:spcPts val="800"/>
                        </a:spcAft>
                        <a:tabLst>
                          <a:tab pos="180340" algn="l"/>
                        </a:tabLst>
                      </a:pP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669585960"/>
                  </a:ext>
                </a:extLst>
              </a:tr>
              <a:tr h="684408">
                <a:tc>
                  <a:txBody>
                    <a:bodyPr/>
                    <a:lstStyle/>
                    <a:p>
                      <a:pPr algn="just">
                        <a:lnSpc>
                          <a:spcPct val="150000"/>
                        </a:lnSpc>
                        <a:spcAft>
                          <a:spcPts val="800"/>
                        </a:spcAft>
                        <a:tabLst>
                          <a:tab pos="180340" algn="l"/>
                        </a:tabLst>
                      </a:pPr>
                      <a:r>
                        <a:rPr lang="lv-LV" sz="1400" dirty="0">
                          <a:effectLst/>
                        </a:rPr>
                        <a:t>Sekundāri pētījumi. Darbības jomas pārskati, metaanalīzes, sistemātiskie pārskati.</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1247079270"/>
                  </a:ext>
                </a:extLst>
              </a:tr>
              <a:tr h="684408">
                <a:tc>
                  <a:txBody>
                    <a:bodyPr/>
                    <a:lstStyle/>
                    <a:p>
                      <a:pPr algn="just">
                        <a:lnSpc>
                          <a:spcPct val="150000"/>
                        </a:lnSpc>
                        <a:spcAft>
                          <a:spcPts val="800"/>
                        </a:spcAft>
                        <a:tabLst>
                          <a:tab pos="180340" algn="l"/>
                        </a:tabLst>
                      </a:pPr>
                      <a:r>
                        <a:rPr lang="lv-LV" sz="1400" dirty="0">
                          <a:effectLst/>
                        </a:rPr>
                        <a:t>Pētījumi, kuros ĀPIIF tika pētīti ārstniecības personu izlasēm, kuri vairs nepraktizē.</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3615558503"/>
                  </a:ext>
                </a:extLst>
              </a:tr>
              <a:tr h="684408">
                <a:tc>
                  <a:txBody>
                    <a:bodyPr/>
                    <a:lstStyle/>
                    <a:p>
                      <a:pPr algn="just">
                        <a:lnSpc>
                          <a:spcPct val="150000"/>
                        </a:lnSpc>
                        <a:spcAft>
                          <a:spcPts val="800"/>
                        </a:spcAft>
                        <a:tabLst>
                          <a:tab pos="180340" algn="l"/>
                        </a:tabLst>
                      </a:pPr>
                      <a:r>
                        <a:rPr lang="lv-LV" sz="1400" dirty="0">
                          <a:effectLst/>
                        </a:rPr>
                        <a:t>Pētījumi, kur ĀPIIF tika pētīti izlasēm, kuras nav ĀP.</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3317499282"/>
                  </a:ext>
                </a:extLst>
              </a:tr>
              <a:tr h="684408">
                <a:tc>
                  <a:txBody>
                    <a:bodyPr/>
                    <a:lstStyle/>
                    <a:p>
                      <a:pPr algn="just">
                        <a:lnSpc>
                          <a:spcPct val="150000"/>
                        </a:lnSpc>
                        <a:spcAft>
                          <a:spcPts val="800"/>
                        </a:spcAft>
                        <a:tabLst>
                          <a:tab pos="180340" algn="l"/>
                        </a:tabLst>
                      </a:pPr>
                      <a:r>
                        <a:rPr lang="lv-LV" sz="1400" dirty="0">
                          <a:effectLst/>
                        </a:rPr>
                        <a:t>Pētījumi, kuri pētīja māsu palīgu </a:t>
                      </a:r>
                      <a:r>
                        <a:rPr lang="lv-LV" sz="1400" dirty="0" err="1">
                          <a:effectLst/>
                        </a:rPr>
                        <a:t>IIF</a:t>
                      </a:r>
                      <a:r>
                        <a:rPr lang="lv-LV" sz="1400" dirty="0">
                          <a:effectLst/>
                        </a:rPr>
                        <a:t>.</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3033123625"/>
                  </a:ext>
                </a:extLst>
              </a:tr>
              <a:tr h="684408">
                <a:tc>
                  <a:txBody>
                    <a:bodyPr/>
                    <a:lstStyle/>
                    <a:p>
                      <a:pPr algn="just">
                        <a:lnSpc>
                          <a:spcPct val="150000"/>
                        </a:lnSpc>
                        <a:spcAft>
                          <a:spcPts val="800"/>
                        </a:spcAft>
                        <a:tabLst>
                          <a:tab pos="180340" algn="l"/>
                        </a:tabLst>
                      </a:pPr>
                      <a:r>
                        <a:rPr lang="lv-LV" sz="1400" dirty="0">
                          <a:effectLst/>
                        </a:rPr>
                        <a:t>Publikācijas, kuras neiekļauj izdegšanu ietekmējošo faktoru konceptuālo modeli.</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4217859603"/>
                  </a:ext>
                </a:extLst>
              </a:tr>
              <a:tr h="322721">
                <a:tc>
                  <a:txBody>
                    <a:bodyPr/>
                    <a:lstStyle/>
                    <a:p>
                      <a:pPr algn="just">
                        <a:lnSpc>
                          <a:spcPct val="150000"/>
                        </a:lnSpc>
                        <a:spcAft>
                          <a:spcPts val="800"/>
                        </a:spcAft>
                        <a:tabLst>
                          <a:tab pos="180340" algn="l"/>
                        </a:tabLst>
                      </a:pPr>
                      <a:r>
                        <a:rPr lang="lv-LV" sz="1400">
                          <a:effectLst/>
                        </a:rPr>
                        <a:t>Publikācija, kurām nebija pieejams pilns teksts.</a:t>
                      </a:r>
                      <a:endParaRPr lang="lv-LV"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830303650"/>
                  </a:ext>
                </a:extLst>
              </a:tr>
              <a:tr h="322721">
                <a:tc>
                  <a:txBody>
                    <a:bodyPr/>
                    <a:lstStyle/>
                    <a:p>
                      <a:pPr algn="just">
                        <a:lnSpc>
                          <a:spcPct val="150000"/>
                        </a:lnSpc>
                        <a:spcAft>
                          <a:spcPts val="800"/>
                        </a:spcAft>
                        <a:tabLst>
                          <a:tab pos="180340" algn="l"/>
                        </a:tabLst>
                      </a:pPr>
                      <a:r>
                        <a:rPr lang="lv-LV" sz="1400">
                          <a:effectLst/>
                        </a:rPr>
                        <a:t>Raksti, kuri nav angļu valodā.</a:t>
                      </a:r>
                      <a:endParaRPr lang="lv-LV"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3575343161"/>
                  </a:ext>
                </a:extLst>
              </a:tr>
              <a:tr h="322721">
                <a:tc>
                  <a:txBody>
                    <a:bodyPr/>
                    <a:lstStyle/>
                    <a:p>
                      <a:pPr algn="just">
                        <a:lnSpc>
                          <a:spcPct val="150000"/>
                        </a:lnSpc>
                        <a:spcAft>
                          <a:spcPts val="800"/>
                        </a:spcAft>
                        <a:tabLst>
                          <a:tab pos="180340" algn="l"/>
                        </a:tabLst>
                      </a:pPr>
                      <a:r>
                        <a:rPr lang="lv-LV" sz="1400" dirty="0">
                          <a:effectLst/>
                        </a:rPr>
                        <a:t>Publikācijas, kuras neiekļaujas noteiktā laika periodā.</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1970015006"/>
                  </a:ext>
                </a:extLst>
              </a:tr>
              <a:tr h="322721">
                <a:tc>
                  <a:txBody>
                    <a:bodyPr/>
                    <a:lstStyle/>
                    <a:p>
                      <a:pPr algn="just">
                        <a:lnSpc>
                          <a:spcPct val="150000"/>
                        </a:lnSpc>
                        <a:spcAft>
                          <a:spcPts val="800"/>
                        </a:spcAft>
                        <a:tabLst>
                          <a:tab pos="180340" algn="l"/>
                        </a:tabLst>
                      </a:pPr>
                      <a:r>
                        <a:rPr lang="lv-LV" sz="1400" dirty="0">
                          <a:effectLst/>
                        </a:rPr>
                        <a:t>Publikāciju dublikāti.</a:t>
                      </a:r>
                      <a:endParaRPr lang="lv-LV"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276" marR="65276" marT="0" marB="0"/>
                </a:tc>
                <a:extLst>
                  <a:ext uri="{0D108BD9-81ED-4DB2-BD59-A6C34878D82A}">
                    <a16:rowId xmlns:a16="http://schemas.microsoft.com/office/drawing/2014/main" val="676806205"/>
                  </a:ext>
                </a:extLst>
              </a:tr>
            </a:tbl>
          </a:graphicData>
        </a:graphic>
      </p:graphicFrame>
    </p:spTree>
    <p:extLst>
      <p:ext uri="{BB962C8B-B14F-4D97-AF65-F5344CB8AC3E}">
        <p14:creationId xmlns:p14="http://schemas.microsoft.com/office/powerpoint/2010/main" val="1289963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746760" y="-122555"/>
            <a:ext cx="10515600" cy="1325563"/>
          </a:xfrm>
        </p:spPr>
        <p:txBody>
          <a:bodyPr/>
          <a:lstStyle/>
          <a:p>
            <a:r>
              <a:rPr lang="lv-LV" dirty="0"/>
              <a:t>Metode: procedūra</a:t>
            </a:r>
          </a:p>
        </p:txBody>
      </p:sp>
      <p:sp>
        <p:nvSpPr>
          <p:cNvPr id="3" name="Content Placeholder 2">
            <a:extLst>
              <a:ext uri="{FF2B5EF4-FFF2-40B4-BE49-F238E27FC236}">
                <a16:creationId xmlns:a16="http://schemas.microsoft.com/office/drawing/2014/main" id="{4EDDD3D2-56A3-43D6-95A8-9AC523BE3538}"/>
              </a:ext>
            </a:extLst>
          </p:cNvPr>
          <p:cNvSpPr>
            <a:spLocks noGrp="1"/>
          </p:cNvSpPr>
          <p:nvPr>
            <p:ph idx="1"/>
          </p:nvPr>
        </p:nvSpPr>
        <p:spPr>
          <a:xfrm>
            <a:off x="523240" y="865425"/>
            <a:ext cx="10515600" cy="5127149"/>
          </a:xfrm>
        </p:spPr>
        <p:txBody>
          <a:bodyPr>
            <a:noAutofit/>
          </a:bodyPr>
          <a:lstStyle/>
          <a:p>
            <a:pPr marL="0" indent="0">
              <a:buNone/>
            </a:pPr>
            <a:r>
              <a:rPr lang="lv-LV" sz="1800" b="1" u="sng" dirty="0">
                <a:latin typeface="Times New Roman" panose="02020603050405020304" pitchFamily="18" charset="0"/>
                <a:ea typeface="Times New Roman" panose="02020603050405020304" pitchFamily="18" charset="0"/>
              </a:rPr>
              <a:t>Pirmais meklēšanas etaps: </a:t>
            </a:r>
          </a:p>
          <a:p>
            <a:pPr marL="0" indent="0">
              <a:buNone/>
            </a:pPr>
            <a:r>
              <a:rPr lang="lv-LV" sz="1800" dirty="0">
                <a:latin typeface="Times New Roman" panose="02020603050405020304" pitchFamily="18" charset="0"/>
                <a:ea typeface="Times New Roman" panose="02020603050405020304" pitchFamily="18" charset="0"/>
              </a:rPr>
              <a:t>1. no </a:t>
            </a:r>
            <a:r>
              <a:rPr lang="lv-LV" sz="1800" dirty="0">
                <a:effectLst/>
                <a:latin typeface="Times New Roman" panose="02020603050405020304" pitchFamily="18" charset="0"/>
                <a:ea typeface="Times New Roman" panose="02020603050405020304" pitchFamily="18" charset="0"/>
              </a:rPr>
              <a:t>2023. gada 1. Novembra līdz 2024. gada 1. Janvārim divi bibliotekāri, neatkarīgi viens no otra veica visaptverošu pētījumu meklēšanu;</a:t>
            </a:r>
          </a:p>
          <a:p>
            <a:pPr marL="0" indent="0">
              <a:buNone/>
            </a:pPr>
            <a:r>
              <a:rPr lang="lv-LV" sz="1800" dirty="0">
                <a:latin typeface="Times New Roman" panose="02020603050405020304" pitchFamily="18" charset="0"/>
                <a:ea typeface="Times New Roman" panose="02020603050405020304" pitchFamily="18" charset="0"/>
              </a:rPr>
              <a:t>2. Meklēšanas tika veikta d</a:t>
            </a:r>
            <a:r>
              <a:rPr lang="lv-LV" sz="1800" dirty="0">
                <a:effectLst/>
                <a:latin typeface="Times New Roman" panose="02020603050405020304" pitchFamily="18" charset="0"/>
                <a:ea typeface="Times New Roman" panose="02020603050405020304" pitchFamily="18" charset="0"/>
              </a:rPr>
              <a:t>atu bāzes sistēmas: </a:t>
            </a:r>
            <a:r>
              <a:rPr lang="lv-LV" sz="1800" i="1" dirty="0" err="1">
                <a:effectLst/>
                <a:latin typeface="Times New Roman" panose="02020603050405020304" pitchFamily="18" charset="0"/>
                <a:ea typeface="Times New Roman" panose="02020603050405020304" pitchFamily="18" charset="0"/>
              </a:rPr>
              <a:t>Pubmed</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Scopus</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Wiley</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ProQuest</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Sage</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Science</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Direct</a:t>
            </a:r>
            <a:r>
              <a:rPr lang="lv-LV" sz="1800" i="1" dirty="0">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EBSCO</a:t>
            </a:r>
            <a:r>
              <a:rPr lang="lv-LV" sz="1800" i="1" dirty="0">
                <a:latin typeface="Times New Roman" panose="02020603050405020304" pitchFamily="18" charset="0"/>
                <a:ea typeface="Times New Roman" panose="02020603050405020304" pitchFamily="18" charset="0"/>
              </a:rPr>
              <a:t>.</a:t>
            </a:r>
          </a:p>
          <a:p>
            <a:pPr marL="0" indent="0">
              <a:buNone/>
            </a:pPr>
            <a:r>
              <a:rPr lang="lv-LV" sz="1800" b="1" u="sng" dirty="0">
                <a:effectLst/>
                <a:latin typeface="Times New Roman" panose="02020603050405020304" pitchFamily="18" charset="0"/>
                <a:ea typeface="Times New Roman" panose="02020603050405020304" pitchFamily="18" charset="0"/>
              </a:rPr>
              <a:t>Otrais meklēšanas etaps: </a:t>
            </a:r>
          </a:p>
          <a:p>
            <a:pPr marL="0" indent="0">
              <a:buNone/>
            </a:pPr>
            <a:r>
              <a:rPr lang="lv-LV" sz="1800" dirty="0">
                <a:latin typeface="Times New Roman" panose="02020603050405020304" pitchFamily="18" charset="0"/>
                <a:ea typeface="Times New Roman" panose="02020603050405020304" pitchFamily="18" charset="0"/>
              </a:rPr>
              <a:t>1. T</a:t>
            </a:r>
            <a:r>
              <a:rPr lang="lv-LV" sz="1800" dirty="0">
                <a:effectLst/>
                <a:latin typeface="Times New Roman" panose="02020603050405020304" pitchFamily="18" charset="0"/>
                <a:ea typeface="Times New Roman" panose="02020603050405020304" pitchFamily="18" charset="0"/>
              </a:rPr>
              <a:t>ika izmantoti pētnieku izstrādātie meklēšanas vienumi un pielāgoti katrai datubāzei;</a:t>
            </a:r>
          </a:p>
          <a:p>
            <a:pPr marL="0" indent="0">
              <a:buNone/>
            </a:pPr>
            <a:r>
              <a:rPr lang="lv-LV" sz="1800" b="1" u="sng" dirty="0">
                <a:effectLst/>
                <a:latin typeface="Times New Roman" panose="02020603050405020304" pitchFamily="18" charset="0"/>
                <a:ea typeface="Times New Roman" panose="02020603050405020304" pitchFamily="18" charset="0"/>
              </a:rPr>
              <a:t>Trešais etaps -  precizēt</a:t>
            </a:r>
            <a:r>
              <a:rPr lang="lv-LV" sz="1800" b="1" u="sng" dirty="0">
                <a:latin typeface="Times New Roman" panose="02020603050405020304" pitchFamily="18" charset="0"/>
                <a:ea typeface="Times New Roman" panose="02020603050405020304" pitchFamily="18" charset="0"/>
              </a:rPr>
              <a:t>ā</a:t>
            </a:r>
            <a:r>
              <a:rPr lang="lv-LV" sz="1800" b="1" u="sng" dirty="0">
                <a:effectLst/>
                <a:latin typeface="Times New Roman" panose="02020603050405020304" pitchFamily="18" charset="0"/>
                <a:ea typeface="Times New Roman" panose="02020603050405020304" pitchFamily="18" charset="0"/>
              </a:rPr>
              <a:t> meklēšanas stratēģija:</a:t>
            </a:r>
            <a:br>
              <a:rPr lang="lv-LV" sz="1800" b="1" u="sng" dirty="0">
                <a:effectLst/>
                <a:latin typeface="Times New Roman" panose="02020603050405020304" pitchFamily="18" charset="0"/>
                <a:ea typeface="Times New Roman" panose="02020603050405020304" pitchFamily="18" charset="0"/>
              </a:rPr>
            </a:br>
            <a:r>
              <a:rPr lang="lv-LV" sz="1800" dirty="0">
                <a:latin typeface="Times New Roman" panose="02020603050405020304" pitchFamily="18" charset="0"/>
                <a:ea typeface="Times New Roman" panose="02020603050405020304" pitchFamily="18" charset="0"/>
              </a:rPr>
              <a:t>1. P</a:t>
            </a:r>
            <a:r>
              <a:rPr lang="lv-LV" sz="1800" dirty="0">
                <a:effectLst/>
                <a:latin typeface="Times New Roman" panose="02020603050405020304" pitchFamily="18" charset="0"/>
                <a:ea typeface="Times New Roman" panose="02020603050405020304" pitchFamily="18" charset="0"/>
              </a:rPr>
              <a:t>ētījumu meklēšana visu to pētījumu sarakstā, kas atbilda iekļaušanas kritērijiem;</a:t>
            </a:r>
            <a:endParaRPr lang="lv-LV" sz="1800" dirty="0">
              <a:latin typeface="Times New Roman" panose="02020603050405020304" pitchFamily="18" charset="0"/>
              <a:ea typeface="Times New Roman" panose="02020603050405020304" pitchFamily="18" charset="0"/>
            </a:endParaRPr>
          </a:p>
          <a:p>
            <a:pPr marL="0" indent="0">
              <a:buNone/>
            </a:pPr>
            <a:r>
              <a:rPr lang="lv-LV" sz="1800" dirty="0">
                <a:effectLst/>
                <a:latin typeface="Times New Roman" panose="02020603050405020304" pitchFamily="18" charset="0"/>
                <a:ea typeface="Times New Roman" panose="02020603050405020304" pitchFamily="18" charset="0"/>
              </a:rPr>
              <a:t>2</a:t>
            </a:r>
            <a:r>
              <a:rPr lang="lv-LV" sz="1800" dirty="0">
                <a:latin typeface="Times New Roman" panose="02020603050405020304" pitchFamily="18" charset="0"/>
                <a:ea typeface="Times New Roman" panose="02020603050405020304" pitchFamily="18" charset="0"/>
              </a:rPr>
              <a:t>. </a:t>
            </a:r>
            <a:r>
              <a:rPr lang="lv-LV" sz="1800" dirty="0">
                <a:effectLst/>
                <a:latin typeface="Times New Roman" panose="02020603050405020304" pitchFamily="18" charset="0"/>
                <a:ea typeface="Times New Roman" panose="02020603050405020304" pitchFamily="18" charset="0"/>
              </a:rPr>
              <a:t>Atlasītie pētījumi tika eksportēti uz </a:t>
            </a:r>
            <a:r>
              <a:rPr lang="lv-LV" sz="1800" dirty="0" err="1">
                <a:effectLst/>
                <a:latin typeface="Times New Roman" panose="02020603050405020304" pitchFamily="18" charset="0"/>
                <a:ea typeface="Times New Roman" panose="02020603050405020304" pitchFamily="18" charset="0"/>
              </a:rPr>
              <a:t>EndNote</a:t>
            </a:r>
            <a:r>
              <a:rPr lang="lv-LV" sz="1800" dirty="0">
                <a:effectLst/>
                <a:latin typeface="Times New Roman" panose="02020603050405020304" pitchFamily="18" charset="0"/>
                <a:ea typeface="Times New Roman" panose="02020603050405020304" pitchFamily="18" charset="0"/>
              </a:rPr>
              <a:t> atsauču pārvaldīšanas rīku;</a:t>
            </a:r>
          </a:p>
          <a:p>
            <a:pPr marL="0" indent="0">
              <a:buNone/>
            </a:pPr>
            <a:r>
              <a:rPr lang="lv-LV" sz="1800" dirty="0">
                <a:latin typeface="Times New Roman" panose="02020603050405020304" pitchFamily="18" charset="0"/>
                <a:ea typeface="Times New Roman" panose="02020603050405020304" pitchFamily="18" charset="0"/>
              </a:rPr>
              <a:t>3. T</a:t>
            </a:r>
            <a:r>
              <a:rPr lang="lv-LV" sz="1800" dirty="0">
                <a:effectLst/>
                <a:latin typeface="Times New Roman" panose="02020603050405020304" pitchFamily="18" charset="0"/>
                <a:ea typeface="Times New Roman" panose="02020603050405020304" pitchFamily="18" charset="0"/>
              </a:rPr>
              <a:t>ika izslēgti publikāciju dublikāti. </a:t>
            </a:r>
          </a:p>
          <a:p>
            <a:pPr marL="0" indent="0">
              <a:buNone/>
            </a:pPr>
            <a:r>
              <a:rPr lang="lv-LV" sz="1800" dirty="0">
                <a:effectLst/>
                <a:latin typeface="Times New Roman" panose="02020603050405020304" pitchFamily="18" charset="0"/>
                <a:ea typeface="Times New Roman" panose="02020603050405020304" pitchFamily="18" charset="0"/>
              </a:rPr>
              <a:t>4. </a:t>
            </a:r>
            <a:r>
              <a:rPr lang="lv-LV" sz="1800" dirty="0">
                <a:latin typeface="Times New Roman" panose="02020603050405020304" pitchFamily="18" charset="0"/>
                <a:ea typeface="Times New Roman" panose="02020603050405020304" pitchFamily="18" charset="0"/>
              </a:rPr>
              <a:t>D</a:t>
            </a:r>
            <a:r>
              <a:rPr lang="lv-LV" sz="1800" dirty="0">
                <a:effectLst/>
                <a:latin typeface="Times New Roman" panose="02020603050405020304" pitchFamily="18" charset="0"/>
                <a:ea typeface="Times New Roman" panose="02020603050405020304" pitchFamily="18" charset="0"/>
              </a:rPr>
              <a:t>ivi neatkarīgi pētnieki eksportētos rakstus pārbaudīja pēc raksta nosaukuma un kopsavilkuma atbilstoši iekļaušanas/izslēgšanas kritērijiem, kā arī darbības jomas pārskata pētījuma mērķim. </a:t>
            </a:r>
          </a:p>
          <a:p>
            <a:pPr marL="0" indent="0">
              <a:buNone/>
            </a:pPr>
            <a:r>
              <a:rPr lang="lv-LV" sz="1800" dirty="0">
                <a:latin typeface="Times New Roman" panose="02020603050405020304" pitchFamily="18" charset="0"/>
                <a:ea typeface="Times New Roman" panose="02020603050405020304" pitchFamily="18" charset="0"/>
              </a:rPr>
              <a:t>5. </a:t>
            </a:r>
            <a:r>
              <a:rPr lang="lv-LV" sz="1800" dirty="0">
                <a:effectLst/>
                <a:latin typeface="Times New Roman" panose="02020603050405020304" pitchFamily="18" charset="0"/>
                <a:ea typeface="Times New Roman" panose="02020603050405020304" pitchFamily="18" charset="0"/>
              </a:rPr>
              <a:t>Gadījumos, kad no publikācijas kopsavilkuma nebija iespējams iegūtu objektīvu informāciju par konkrētā pētījuma atbilstību, darbības jomas pārskata izvirzītajam mērķim, tika iegūts konkrētās publikācijas pilns teksts un analizēts atkārtoti. </a:t>
            </a:r>
          </a:p>
          <a:p>
            <a:pPr marL="0" indent="0">
              <a:buNone/>
            </a:pPr>
            <a:r>
              <a:rPr lang="lv-LV" sz="1800" dirty="0">
                <a:latin typeface="Times New Roman" panose="02020603050405020304" pitchFamily="18" charset="0"/>
                <a:ea typeface="Times New Roman" panose="02020603050405020304" pitchFamily="18" charset="0"/>
              </a:rPr>
              <a:t>6. </a:t>
            </a:r>
            <a:r>
              <a:rPr lang="lv-LV" sz="1800" dirty="0">
                <a:effectLst/>
                <a:latin typeface="Times New Roman" panose="02020603050405020304" pitchFamily="18" charset="0"/>
                <a:ea typeface="Times New Roman" panose="02020603050405020304" pitchFamily="18" charset="0"/>
              </a:rPr>
              <a:t>Situācijās, kad radās domstarpības par kādu no rakstiem, tika pieaicināts trešais pētnieks, lai izlemtu  konkrētā raksta atbilstību.</a:t>
            </a:r>
            <a:endParaRPr lang="lv-LV" sz="1800" dirty="0"/>
          </a:p>
        </p:txBody>
      </p:sp>
    </p:spTree>
    <p:extLst>
      <p:ext uri="{BB962C8B-B14F-4D97-AF65-F5344CB8AC3E}">
        <p14:creationId xmlns:p14="http://schemas.microsoft.com/office/powerpoint/2010/main" val="2150632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0" y="-274955"/>
            <a:ext cx="10515600" cy="1325563"/>
          </a:xfrm>
        </p:spPr>
        <p:txBody>
          <a:bodyPr/>
          <a:lstStyle/>
          <a:p>
            <a:r>
              <a:rPr lang="lv-LV" dirty="0"/>
              <a:t>Metode: procedūra</a:t>
            </a:r>
          </a:p>
        </p:txBody>
      </p:sp>
      <p:pic>
        <p:nvPicPr>
          <p:cNvPr id="9" name="Attēls 8">
            <a:extLst>
              <a:ext uri="{FF2B5EF4-FFF2-40B4-BE49-F238E27FC236}">
                <a16:creationId xmlns:a16="http://schemas.microsoft.com/office/drawing/2014/main" id="{D5CC2801-5A23-7BE2-E025-8107E3975DAA}"/>
              </a:ext>
            </a:extLst>
          </p:cNvPr>
          <p:cNvPicPr>
            <a:picLocks noChangeAspect="1"/>
          </p:cNvPicPr>
          <p:nvPr/>
        </p:nvPicPr>
        <p:blipFill>
          <a:blip r:embed="rId2"/>
          <a:stretch>
            <a:fillRect/>
          </a:stretch>
        </p:blipFill>
        <p:spPr>
          <a:xfrm>
            <a:off x="3478118" y="652993"/>
            <a:ext cx="5906324" cy="6039693"/>
          </a:xfrm>
          <a:prstGeom prst="rect">
            <a:avLst/>
          </a:prstGeom>
        </p:spPr>
      </p:pic>
    </p:spTree>
    <p:extLst>
      <p:ext uri="{BB962C8B-B14F-4D97-AF65-F5344CB8AC3E}">
        <p14:creationId xmlns:p14="http://schemas.microsoft.com/office/powerpoint/2010/main" val="4135570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312927" y="-173355"/>
            <a:ext cx="10515600" cy="1325563"/>
          </a:xfrm>
        </p:spPr>
        <p:txBody>
          <a:bodyPr/>
          <a:lstStyle/>
          <a:p>
            <a:r>
              <a:rPr lang="lv-LV" dirty="0"/>
              <a:t>Metode: instrumentārijs</a:t>
            </a:r>
          </a:p>
        </p:txBody>
      </p:sp>
      <p:pic>
        <p:nvPicPr>
          <p:cNvPr id="7" name="Attēls 6">
            <a:extLst>
              <a:ext uri="{FF2B5EF4-FFF2-40B4-BE49-F238E27FC236}">
                <a16:creationId xmlns:a16="http://schemas.microsoft.com/office/drawing/2014/main" id="{B6DCCFC1-4415-56E0-D88D-E62C20D1B2D9}"/>
              </a:ext>
            </a:extLst>
          </p:cNvPr>
          <p:cNvPicPr>
            <a:picLocks noChangeAspect="1"/>
          </p:cNvPicPr>
          <p:nvPr/>
        </p:nvPicPr>
        <p:blipFill>
          <a:blip r:embed="rId2"/>
          <a:stretch>
            <a:fillRect/>
          </a:stretch>
        </p:blipFill>
        <p:spPr>
          <a:xfrm>
            <a:off x="505967" y="1010843"/>
            <a:ext cx="10936226" cy="5649113"/>
          </a:xfrm>
          <a:prstGeom prst="rect">
            <a:avLst/>
          </a:prstGeom>
        </p:spPr>
      </p:pic>
    </p:spTree>
    <p:extLst>
      <p:ext uri="{BB962C8B-B14F-4D97-AF65-F5344CB8AC3E}">
        <p14:creationId xmlns:p14="http://schemas.microsoft.com/office/powerpoint/2010/main" val="2630568015"/>
      </p:ext>
    </p:extLst>
  </p:cSld>
  <p:clrMapOvr>
    <a:masterClrMapping/>
  </p:clrMapOvr>
</p:sld>
</file>

<file path=ppt/theme/theme1.xml><?xml version="1.0" encoding="utf-8"?>
<a:theme xmlns:a="http://schemas.openxmlformats.org/drawingml/2006/main" name="Office Theme">
  <a:themeElements>
    <a:clrScheme name="Custom 1">
      <a:dk1>
        <a:srgbClr val="69696B"/>
      </a:dk1>
      <a:lt1>
        <a:sysClr val="window" lastClr="FFFFFF"/>
      </a:lt1>
      <a:dk2>
        <a:srgbClr val="92012F"/>
      </a:dk2>
      <a:lt2>
        <a:srgbClr val="E7E6E6"/>
      </a:lt2>
      <a:accent1>
        <a:srgbClr val="E14F01"/>
      </a:accent1>
      <a:accent2>
        <a:srgbClr val="ED7D31"/>
      </a:accent2>
      <a:accent3>
        <a:srgbClr val="A5A5A5"/>
      </a:accent3>
      <a:accent4>
        <a:srgbClr val="FFC000"/>
      </a:accent4>
      <a:accent5>
        <a:srgbClr val="5B9BD5"/>
      </a:accent5>
      <a:accent6>
        <a:srgbClr val="70AD47"/>
      </a:accent6>
      <a:hlink>
        <a:srgbClr val="69696B"/>
      </a:hlink>
      <a:folHlink>
        <a:srgbClr val="EF402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2E481EE-1B24-40A2-AB48-058996030B18}" vid="{A6CFF80A-732F-49CD-8165-399A60791E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6ee3ec1-71e2-4c81-aee9-9f72e5770204" xsi:nil="true"/>
    <lcf76f155ced4ddcb4097134ff3c332f xmlns="e3cbc38f-3bd0-4c8a-9fca-8dc1c7c662d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CA2FFECB18E6448B789CD9930E2AFC" ma:contentTypeVersion="17" ma:contentTypeDescription="Create a new document." ma:contentTypeScope="" ma:versionID="755e67fb663b1ab16d9e38abf068b9e2">
  <xsd:schema xmlns:xsd="http://www.w3.org/2001/XMLSchema" xmlns:xs="http://www.w3.org/2001/XMLSchema" xmlns:p="http://schemas.microsoft.com/office/2006/metadata/properties" xmlns:ns2="e3cbc38f-3bd0-4c8a-9fca-8dc1c7c662d7" xmlns:ns3="c6ee3ec1-71e2-4c81-aee9-9f72e5770204" targetNamespace="http://schemas.microsoft.com/office/2006/metadata/properties" ma:root="true" ma:fieldsID="cbdce0a5ea780e155a31f8269e91633a" ns2:_="" ns3:_="">
    <xsd:import namespace="e3cbc38f-3bd0-4c8a-9fca-8dc1c7c662d7"/>
    <xsd:import namespace="c6ee3ec1-71e2-4c81-aee9-9f72e57702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SearchPropertie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bc38f-3bd0-4c8a-9fca-8dc1c7c662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e33c868-91b6-4098-a4a1-cbe5720a532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ee3ec1-71e2-4c81-aee9-9f72e577020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bfa3bbd3-0c70-482d-bbd6-fd5bb34fb9e6}" ma:internalName="TaxCatchAll" ma:showField="CatchAllData" ma:web="c6ee3ec1-71e2-4c81-aee9-9f72e5770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E0249A-261B-469C-B560-1FC050D8BF74}">
  <ds:schemaRefs>
    <ds:schemaRef ds:uri="e3cbc38f-3bd0-4c8a-9fca-8dc1c7c662d7"/>
    <ds:schemaRef ds:uri="http://schemas.microsoft.com/office/2006/documentManagement/types"/>
    <ds:schemaRef ds:uri="http://purl.org/dc/dcmitype/"/>
    <ds:schemaRef ds:uri="c6ee3ec1-71e2-4c81-aee9-9f72e5770204"/>
    <ds:schemaRef ds:uri="http://schemas.openxmlformats.org/package/2006/metadata/core-properties"/>
    <ds:schemaRef ds:uri="http://www.w3.org/XML/1998/namespace"/>
    <ds:schemaRef ds:uri="http://purl.org/dc/elements/1.1/"/>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A4BEFCB-E54D-4239-B33E-7D0C07F7715D}">
  <ds:schemaRefs>
    <ds:schemaRef ds:uri="http://schemas.microsoft.com/sharepoint/v3/contenttype/forms"/>
  </ds:schemaRefs>
</ds:datastoreItem>
</file>

<file path=customXml/itemProps3.xml><?xml version="1.0" encoding="utf-8"?>
<ds:datastoreItem xmlns:ds="http://schemas.openxmlformats.org/officeDocument/2006/customXml" ds:itemID="{602621BC-D62F-41C0-982D-CCEBCBB7ADA9}"/>
</file>

<file path=docProps/app.xml><?xml version="1.0" encoding="utf-8"?>
<Properties xmlns="http://schemas.openxmlformats.org/officeDocument/2006/extended-properties" xmlns:vt="http://schemas.openxmlformats.org/officeDocument/2006/docPropsVTypes">
  <Template/>
  <TotalTime>458</TotalTime>
  <Words>2177</Words>
  <Application>Microsoft Office PowerPoint</Application>
  <PresentationFormat>Widescreen</PresentationFormat>
  <Paragraphs>136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Office Theme</vt:lpstr>
      <vt:lpstr>Ārstniecības personu izdegšanu ietekmējošie faktoru un to konceptuālie modeļi: darbības jomas pārskats.</vt:lpstr>
      <vt:lpstr>Aktualitāte</vt:lpstr>
      <vt:lpstr>Problēma</vt:lpstr>
      <vt:lpstr>Mērķis</vt:lpstr>
      <vt:lpstr>Pētījuma jautājumi</vt:lpstr>
      <vt:lpstr>Metode: izlase</vt:lpstr>
      <vt:lpstr>Metode: procedūra</vt:lpstr>
      <vt:lpstr>Metode: procedūra</vt:lpstr>
      <vt:lpstr>Metode: instrumentārijs</vt:lpstr>
      <vt:lpstr>Metode: instrumentārijs</vt:lpstr>
      <vt:lpstr>Rezultāti</vt:lpstr>
      <vt:lpstr>Rezultāti</vt:lpstr>
      <vt:lpstr>Rezultāti</vt:lpstr>
      <vt:lpstr>Rezultāti</vt:lpstr>
      <vt:lpstr>Rezultāti</vt:lpstr>
      <vt:lpstr>Rezultāti</vt:lpstr>
      <vt:lpstr>Rezultāti</vt:lpstr>
      <vt:lpstr>Rezultāti</vt:lpstr>
      <vt:lpstr>Secinājumi</vt:lpstr>
      <vt:lpstr>Izmantotā literatūra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Priekšlaicīgi dzimušu bērnu māšu un tēvu ar traumu saistītas pārliecības pēc dzemdībām</dc:title>
  <dc:creator>Laima Dance</dc:creator>
  <cp:lastModifiedBy>AiraAija Krūmiņa</cp:lastModifiedBy>
  <cp:revision>78</cp:revision>
  <dcterms:created xsi:type="dcterms:W3CDTF">2024-03-26T08:03:57Z</dcterms:created>
  <dcterms:modified xsi:type="dcterms:W3CDTF">2024-04-17T13:20:28Z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0x0101001BCA2FFECB18E6448B789CD9930E2AFC</vt:lpwstr>
  </property>
  <property fmtid="{D5CDD505-2E9C-101B-9397-08002B2CF9AE}" pid="3" name="MediaServiceImageTags">
    <vt:lpwstr/>
  </property>
</Properties>
</file>