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19" r:id="rId3"/>
    <p:sldId id="339" r:id="rId4"/>
    <p:sldId id="264" r:id="rId5"/>
    <p:sldId id="263" r:id="rId6"/>
    <p:sldId id="321" r:id="rId7"/>
    <p:sldId id="338" r:id="rId8"/>
    <p:sldId id="258" r:id="rId9"/>
    <p:sldId id="320" r:id="rId10"/>
    <p:sldId id="341" r:id="rId11"/>
    <p:sldId id="322" r:id="rId12"/>
    <p:sldId id="343" r:id="rId13"/>
    <p:sldId id="344" r:id="rId14"/>
    <p:sldId id="323" r:id="rId15"/>
    <p:sldId id="347" r:id="rId16"/>
    <p:sldId id="348" r:id="rId17"/>
    <p:sldId id="324" r:id="rId18"/>
    <p:sldId id="340" r:id="rId19"/>
    <p:sldId id="349" r:id="rId20"/>
    <p:sldId id="342" r:id="rId21"/>
    <p:sldId id="325" r:id="rId22"/>
    <p:sldId id="291" r:id="rId23"/>
    <p:sldId id="328" r:id="rId24"/>
    <p:sldId id="329" r:id="rId25"/>
    <p:sldId id="326" r:id="rId26"/>
    <p:sldId id="330" r:id="rId27"/>
    <p:sldId id="345" r:id="rId28"/>
    <p:sldId id="331" r:id="rId29"/>
    <p:sldId id="327" r:id="rId30"/>
    <p:sldId id="332" r:id="rId31"/>
    <p:sldId id="333" r:id="rId32"/>
    <p:sldId id="334" r:id="rId33"/>
    <p:sldId id="335" r:id="rId34"/>
    <p:sldId id="315" r:id="rId35"/>
    <p:sldId id="336" r:id="rId36"/>
    <p:sldId id="350" r:id="rId37"/>
    <p:sldId id="337" r:id="rId38"/>
    <p:sldId id="351" r:id="rId39"/>
    <p:sldId id="317" r:id="rId40"/>
    <p:sldId id="352" r:id="rId41"/>
    <p:sldId id="26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321" userDrawn="1">
          <p15:clr>
            <a:srgbClr val="A4A3A4"/>
          </p15:clr>
        </p15:guide>
        <p15:guide id="4" orient="horz" pos="29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frat Neter" initials="EN" lastIdx="1" clrIdx="0">
    <p:extLst>
      <p:ext uri="{19B8F6BF-5375-455C-9EA6-DF929625EA0E}">
        <p15:presenceInfo xmlns:p15="http://schemas.microsoft.com/office/powerpoint/2012/main" userId="252d15975279bf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>
        <p:scale>
          <a:sx n="72" d="100"/>
          <a:sy n="72" d="100"/>
        </p:scale>
        <p:origin x="154" y="67"/>
      </p:cViewPr>
      <p:guideLst>
        <p:guide orient="horz" pos="2160"/>
        <p:guide pos="3840"/>
        <p:guide orient="horz" pos="1321"/>
        <p:guide orient="horz" pos="2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7C296-9C2D-46C1-9D55-EF164DFA536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E3904-9B00-41B5-8D77-C5DBECE49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3904-9B00-41B5-8D77-C5DBECE49A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8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3904-9B00-41B5-8D77-C5DBECE49A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4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BF1BA-C28A-493F-BA7F-B08317FD4BD0}" type="slidenum">
              <a:rPr lang="he-IL" smtClean="0"/>
              <a:pPr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585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FCBBC6-8F82-4BA5-B8D4-02844805D596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5B32EC2-C8AE-4E00-8690-016780EF0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6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D5DB326-1EED-4D98-A4DB-1AB4D1546783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5B32EC2-C8AE-4E00-8690-016780EF0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6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020247-1B88-473E-AC0B-F8DF3E6F94E0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5B32EC2-C8AE-4E00-8690-016780EF0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3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49F27B2-1F33-4F89-90C8-8592107C3246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5B32EC2-C8AE-4E00-8690-016780EF0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FC50C-7300-47D3-9294-DC73CB8E033C}" type="datetime1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B32EC2-C8AE-4E00-8690-016780EF0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7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מקורה, קיר&#10;&#10;התיאור נוצר באופן אוטומטי">
            <a:extLst>
              <a:ext uri="{FF2B5EF4-FFF2-40B4-BE49-F238E27FC236}">
                <a16:creationId xmlns:a16="http://schemas.microsoft.com/office/drawing/2014/main" id="{3FC6E051-19F6-43B3-8633-5968FF30F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1EA718B8-0B5C-478C-B863-6687B3F4405C}"/>
              </a:ext>
            </a:extLst>
          </p:cNvPr>
          <p:cNvSpPr/>
          <p:nvPr userDrawn="1"/>
        </p:nvSpPr>
        <p:spPr>
          <a:xfrm>
            <a:off x="470781" y="334978"/>
            <a:ext cx="11316832" cy="6038662"/>
          </a:xfrm>
          <a:prstGeom prst="rect">
            <a:avLst/>
          </a:prstGeom>
          <a:solidFill>
            <a:schemeClr val="bg1">
              <a:lumMod val="95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232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oi.org/10.1016/j.msard.2022.104224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doi.org/10.7224/1537-2073.2022-01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016/j.msard.2020.101951" TargetMode="External"/><Relationship Id="rId5" Type="http://schemas.openxmlformats.org/officeDocument/2006/relationships/hyperlink" Target="http://dx.doi.org/10.21203/rs.3.rs-45699/v1" TargetMode="External"/><Relationship Id="rId4" Type="http://schemas.openxmlformats.org/officeDocument/2006/relationships/hyperlink" Target="https://doi.org/10.21203/rs.3.rs-45699/v2" TargetMode="External"/><Relationship Id="rId9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תמונה שמכילה מקורה, קיר&#10;&#10;התיאור נוצר באופן אוטומטי">
            <a:extLst>
              <a:ext uri="{FF2B5EF4-FFF2-40B4-BE49-F238E27FC236}">
                <a16:creationId xmlns:a16="http://schemas.microsoft.com/office/drawing/2014/main" id="{5255DD5A-F879-46F3-A877-762047BBA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-58206"/>
            <a:ext cx="12192000" cy="6858000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9C11EA7D-C25C-44D7-8FBC-EFF7EA9D2E36}"/>
              </a:ext>
            </a:extLst>
          </p:cNvPr>
          <p:cNvSpPr/>
          <p:nvPr/>
        </p:nvSpPr>
        <p:spPr>
          <a:xfrm>
            <a:off x="211213" y="3079594"/>
            <a:ext cx="10856130" cy="3015503"/>
          </a:xfrm>
          <a:prstGeom prst="rect">
            <a:avLst/>
          </a:prstGeom>
          <a:solidFill>
            <a:srgbClr val="FBE5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822" y="746685"/>
            <a:ext cx="10328911" cy="2387600"/>
          </a:xfrm>
        </p:spPr>
        <p:txBody>
          <a:bodyPr>
            <a:noAutofit/>
          </a:bodyPr>
          <a:lstStyle/>
          <a:p>
            <a:pPr algn="l"/>
            <a:br>
              <a:rPr lang="en-US" sz="4400" b="1" dirty="0">
                <a:latin typeface="+mn-lt"/>
              </a:rPr>
            </a:br>
            <a:br>
              <a:rPr lang="en-US" sz="4400" b="1" dirty="0">
                <a:latin typeface="+mn-lt"/>
              </a:rPr>
            </a:br>
            <a:br>
              <a:rPr lang="he-IL" sz="4400" b="1" dirty="0">
                <a:latin typeface="+mn-lt"/>
              </a:rPr>
            </a:br>
            <a:br>
              <a:rPr lang="he-IL" sz="4400" b="1" dirty="0">
                <a:latin typeface="+mn-lt"/>
              </a:rPr>
            </a:br>
            <a:r>
              <a:rPr lang="en-US" sz="4400" b="1" dirty="0">
                <a:latin typeface="+mn-lt"/>
              </a:rPr>
              <a:t>Medication adherence among persons with Multiple Sclerosis; </a:t>
            </a:r>
            <a:br>
              <a:rPr lang="en-US" sz="4400" b="1" dirty="0">
                <a:latin typeface="+mn-lt"/>
              </a:rPr>
            </a:br>
            <a:r>
              <a:rPr lang="en-US" sz="4400" b="1" dirty="0">
                <a:latin typeface="+mn-lt"/>
              </a:rPr>
              <a:t>From observation to intervention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213" y="3093770"/>
            <a:ext cx="10958287" cy="255013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200" dirty="0">
                <a:ea typeface="+mj-ea"/>
                <a:cs typeface="+mj-cs"/>
              </a:rPr>
              <a:t>Team members</a:t>
            </a:r>
            <a:r>
              <a:rPr lang="en-US" sz="3200" b="1" dirty="0">
                <a:ea typeface="+mj-ea"/>
                <a:cs typeface="+mj-cs"/>
              </a:rPr>
              <a:t>:</a:t>
            </a:r>
          </a:p>
          <a:p>
            <a:pPr algn="l"/>
            <a:r>
              <a:rPr lang="en-US" dirty="0">
                <a:cs typeface="+mj-cs"/>
              </a:rPr>
              <a:t>Efrat Neter</a:t>
            </a:r>
            <a:r>
              <a:rPr lang="en-US" baseline="30000" dirty="0">
                <a:cs typeface="+mj-cs"/>
              </a:rPr>
              <a:t>1</a:t>
            </a:r>
            <a:r>
              <a:rPr lang="en-US" dirty="0">
                <a:cs typeface="+mj-cs"/>
              </a:rPr>
              <a:t>, Efrat Esterkin-Hubner</a:t>
            </a:r>
            <a:r>
              <a:rPr lang="en-US" baseline="30000" dirty="0">
                <a:cs typeface="+mj-cs"/>
              </a:rPr>
              <a:t>2</a:t>
            </a:r>
            <a:r>
              <a:rPr lang="en-US" dirty="0">
                <a:cs typeface="+mj-cs"/>
              </a:rPr>
              <a:t>, Anat Wolkowitz</a:t>
            </a:r>
            <a:r>
              <a:rPr lang="en-US" baseline="30000" dirty="0">
                <a:cs typeface="+mj-cs"/>
              </a:rPr>
              <a:t>2</a:t>
            </a:r>
            <a:r>
              <a:rPr lang="en-US" dirty="0">
                <a:cs typeface="+mj-cs"/>
              </a:rPr>
              <a:t>, Lea Glass-Marmor</a:t>
            </a:r>
            <a:r>
              <a:rPr lang="en-US" baseline="30000" dirty="0">
                <a:cs typeface="+mj-cs"/>
              </a:rPr>
              <a:t>2</a:t>
            </a:r>
            <a:r>
              <a:rPr lang="en-US" dirty="0">
                <a:cs typeface="+mj-cs"/>
              </a:rPr>
              <a:t>, Ariel Miller</a:t>
            </a:r>
            <a:r>
              <a:rPr lang="en-US" baseline="30000" dirty="0">
                <a:cs typeface="+mj-cs"/>
              </a:rPr>
              <a:t>2,4</a:t>
            </a:r>
            <a:endParaRPr lang="en-US" dirty="0">
              <a:cs typeface="+mj-cs"/>
            </a:endParaRPr>
          </a:p>
          <a:p>
            <a:pPr algn="l"/>
            <a:r>
              <a:rPr lang="en-US" sz="2000" baseline="30000" dirty="0">
                <a:cs typeface="+mj-cs"/>
              </a:rPr>
              <a:t>1 </a:t>
            </a:r>
            <a:r>
              <a:rPr lang="en-US" sz="2000" dirty="0" err="1">
                <a:cs typeface="+mj-cs"/>
              </a:rPr>
              <a:t>Ruppin</a:t>
            </a:r>
            <a:r>
              <a:rPr lang="en-US" sz="2000" dirty="0">
                <a:cs typeface="+mj-cs"/>
              </a:rPr>
              <a:t> Academic Center, Israel</a:t>
            </a:r>
          </a:p>
          <a:p>
            <a:pPr algn="l"/>
            <a:r>
              <a:rPr lang="en-US" sz="2000" baseline="30000" dirty="0">
                <a:cs typeface="+mj-cs"/>
              </a:rPr>
              <a:t>2 </a:t>
            </a:r>
            <a:r>
              <a:rPr lang="en-US" sz="2000" dirty="0">
                <a:cs typeface="+mj-cs"/>
              </a:rPr>
              <a:t>Multiple Sclerosis Center &amp; Department of Neurology, Carmel Medical Center, Haifa, Israel</a:t>
            </a:r>
          </a:p>
          <a:p>
            <a:pPr algn="l"/>
            <a:r>
              <a:rPr lang="en-US" sz="2000" baseline="30000" dirty="0">
                <a:cs typeface="+mj-cs"/>
              </a:rPr>
              <a:t>2, 3 </a:t>
            </a:r>
            <a:r>
              <a:rPr lang="en-US" sz="2000" dirty="0">
                <a:cs typeface="+mj-cs"/>
              </a:rPr>
              <a:t>Rappaport Faculty of Medicine &amp; Research Institute, Technion Institute of Technology, Haifa, Israel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2" descr="Image result for clalit logo">
            <a:extLst>
              <a:ext uri="{FF2B5EF4-FFF2-40B4-BE49-F238E27FC236}">
                <a16:creationId xmlns:a16="http://schemas.microsoft.com/office/drawing/2014/main" id="{0012A049-EBC7-E8E7-DC4F-2D67B37CE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1663043" cy="46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00E7462-09E0-6963-A73F-1C4065296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33674"/>
          <a:stretch/>
        </p:blipFill>
        <p:spPr bwMode="auto">
          <a:xfrm>
            <a:off x="10087897" y="1"/>
            <a:ext cx="2208230" cy="58060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F92E47-935E-4729-9A46-11903522A3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70" y="-58206"/>
            <a:ext cx="5401067" cy="1272302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BC2C66-0B32-4AA3-8FE3-1B459F949B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14" y="5750313"/>
            <a:ext cx="2743200" cy="1477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805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70705-47E0-2485-1849-D9029224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10</a:t>
            </a:fld>
            <a:endParaRPr lang="en-US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E4A1B5D-F892-BCCA-CD42-BEDA46EDE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 rot="20280346">
            <a:off x="9382424" y="5499234"/>
            <a:ext cx="2773943" cy="72934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F36E15-1534-4181-AA18-54B29458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79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b="1" dirty="0"/>
              <a:t>Part II – </a:t>
            </a:r>
          </a:p>
          <a:p>
            <a:pPr marL="0" indent="0" algn="ctr">
              <a:buNone/>
            </a:pPr>
            <a:r>
              <a:rPr lang="en-US" sz="8800" b="1" dirty="0"/>
              <a:t>Observation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D0C38-453E-406D-B8AE-1EE04C230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3905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43005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D8FE-53E6-FA63-30C0-E61C6F6E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Intervention Mapping (IM) approach –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structures the road towards intervention</a:t>
            </a:r>
            <a:endParaRPr lang="he-IL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97FF6-51FD-B990-DE68-65DFFD6A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11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2A7DA21-E9CA-4D03-84A8-DE59CA2BE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CF1E1EFE-8818-4DAB-B9C6-FD2B1780C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82929"/>
              </p:ext>
            </p:extLst>
          </p:nvPr>
        </p:nvGraphicFramePr>
        <p:xfrm>
          <a:off x="855133" y="1825625"/>
          <a:ext cx="10617200" cy="427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988">
                  <a:extLst>
                    <a:ext uri="{9D8B030D-6E8A-4147-A177-3AD203B41FA5}">
                      <a16:colId xmlns:a16="http://schemas.microsoft.com/office/drawing/2014/main" val="2862261573"/>
                    </a:ext>
                  </a:extLst>
                </a:gridCol>
                <a:gridCol w="3998501">
                  <a:extLst>
                    <a:ext uri="{9D8B030D-6E8A-4147-A177-3AD203B41FA5}">
                      <a16:colId xmlns:a16="http://schemas.microsoft.com/office/drawing/2014/main" val="2190403447"/>
                    </a:ext>
                  </a:extLst>
                </a:gridCol>
                <a:gridCol w="3544711">
                  <a:extLst>
                    <a:ext uri="{9D8B030D-6E8A-4147-A177-3AD203B41FA5}">
                      <a16:colId xmlns:a16="http://schemas.microsoft.com/office/drawing/2014/main" val="2903945434"/>
                    </a:ext>
                  </a:extLst>
                </a:gridCol>
              </a:tblGrid>
              <a:tr h="576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Step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Tasks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Based 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2952656"/>
                  </a:ext>
                </a:extLst>
              </a:tr>
              <a:tr h="6126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Needs Assessment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Establish the extent of the non-adherence; Identify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behavioural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environmental determinants associated with the non-adherence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Literature review; Longitudinal 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observational study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investigating predictors of non-adherence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562468"/>
                  </a:ext>
                </a:extLst>
              </a:tr>
              <a:tr h="559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Identify Intervention Objectives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Identify expected outcomes and performance objectives for intervention; Establish targeted behavioral determinants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Needs Assessment (stage 1);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Perceptions and Practicalities Approach (PAPA);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7788947"/>
                  </a:ext>
                </a:extLst>
              </a:tr>
              <a:tr h="6126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Theory-based methods and practical strategies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Select or design practical applications to deliver change methods; Select theory and evidence-based intervention methods based on pre-identified determinants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Literature review; Perceptions and Practicalities Approach (PAPA); Necessity-Concerns Framework (NCF); Motivational interviewing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0143872"/>
                  </a:ext>
                </a:extLst>
              </a:tr>
              <a:tr h="6126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intervention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Integrate these practical applications into an organized program; Establish the format of the intervention;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and refine materials (consult with intended users)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Patients input; Clinicians; Research team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00474"/>
                  </a:ext>
                </a:extLst>
              </a:tr>
              <a:tr h="559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Implementation and evaluation plan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Identify intended users/targets; Develop indicators and measures for assessment; Evaluation plan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Methods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98994"/>
                  </a:ext>
                </a:extLst>
              </a:tr>
              <a:tr h="5762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Results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7574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B081CFF-E85D-4ECC-A755-CB10C587F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33814"/>
            <a:ext cx="2829592" cy="66655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403231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70705-47E0-2485-1849-D9029224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12</a:t>
            </a:fld>
            <a:endParaRPr lang="en-US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E4A1B5D-F892-BCCA-CD42-BEDA46EDE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 rot="20280346">
            <a:off x="10347474" y="6116940"/>
            <a:ext cx="1821133" cy="47882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F36E15-1534-4181-AA18-54B29458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794"/>
            <a:ext cx="5638800" cy="467280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514338" indent="-514338">
              <a:buFont typeface="+mj-lt"/>
              <a:buAutoNum type="arabicPeriod"/>
            </a:pPr>
            <a:r>
              <a:rPr lang="en-US" dirty="0"/>
              <a:t>Compared adherence rates by</a:t>
            </a:r>
          </a:p>
          <a:p>
            <a:pPr lvl="1"/>
            <a:r>
              <a:rPr lang="en-US" dirty="0"/>
              <a:t>various </a:t>
            </a:r>
            <a:r>
              <a:rPr lang="en-US" dirty="0">
                <a:solidFill>
                  <a:srgbClr val="FF0000"/>
                </a:solidFill>
              </a:rPr>
              <a:t>measures/methods</a:t>
            </a:r>
            <a:r>
              <a:rPr lang="en-US" dirty="0"/>
              <a:t> [electronic pharmacy records (MPR), patient-reported scales, and electronic medical device (EMD] </a:t>
            </a:r>
          </a:p>
          <a:p>
            <a:pPr lvl="1"/>
            <a:r>
              <a:rPr lang="en-US" dirty="0"/>
              <a:t>across </a:t>
            </a:r>
            <a:r>
              <a:rPr lang="en-US" dirty="0">
                <a:solidFill>
                  <a:srgbClr val="FF0000"/>
                </a:solidFill>
              </a:rPr>
              <a:t>time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two </a:t>
            </a:r>
            <a:r>
              <a:rPr lang="en-US" dirty="0">
                <a:solidFill>
                  <a:srgbClr val="FF0000"/>
                </a:solidFill>
              </a:rPr>
              <a:t>administration routes </a:t>
            </a:r>
            <a:r>
              <a:rPr lang="en-US" dirty="0"/>
              <a:t>of DMTs – oral and self-injected</a:t>
            </a:r>
          </a:p>
          <a:p>
            <a:pPr lvl="1"/>
            <a:endParaRPr lang="en-US" dirty="0"/>
          </a:p>
          <a:p>
            <a:pPr marL="514338" indent="-514338">
              <a:buFont typeface="+mj-lt"/>
              <a:buAutoNum type="arabicPeriod"/>
            </a:pPr>
            <a:r>
              <a:rPr lang="en-US" dirty="0"/>
              <a:t>Examine association between measures of adherence.</a:t>
            </a:r>
          </a:p>
          <a:p>
            <a:pPr marL="0" indent="0" algn="ctr">
              <a:buNone/>
            </a:pPr>
            <a:endParaRPr lang="en-US" sz="8800" b="1" dirty="0"/>
          </a:p>
          <a:p>
            <a:pPr marL="0" indent="0" algn="ctr">
              <a:buNone/>
            </a:pPr>
            <a:endParaRPr lang="en-US" sz="8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199000-6A61-4A92-85FB-73B9A911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40340"/>
          </a:xfrm>
        </p:spPr>
        <p:txBody>
          <a:bodyPr/>
          <a:lstStyle/>
          <a:p>
            <a:pPr algn="ctr"/>
            <a:r>
              <a:rPr lang="en-US" altLang="he-IL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Stage 1: Measuring adherence prospectively</a:t>
            </a:r>
            <a:endParaRPr lang="he-IL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0B45A0-7D75-46F7-B34E-6BBB9050CED0}"/>
              </a:ext>
            </a:extLst>
          </p:cNvPr>
          <p:cNvSpPr txBox="1"/>
          <p:nvPr/>
        </p:nvSpPr>
        <p:spPr>
          <a:xfrm>
            <a:off x="7340599" y="1672466"/>
            <a:ext cx="319193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Patient-reported yielded the most variance; EMD – failure (own device and pharma’s).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A24F2-D50B-49AC-BE68-CBB894FECEB1}"/>
              </a:ext>
            </a:extLst>
          </p:cNvPr>
          <p:cNvSpPr txBox="1"/>
          <p:nvPr/>
        </p:nvSpPr>
        <p:spPr>
          <a:xfrm>
            <a:off x="7340597" y="2723811"/>
            <a:ext cx="319193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Moderate consistency across time (within-person): 84% agreement, Kappa=0.47, &lt; 0.70 (=criteria in test-re-test)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DDE7E-E604-4ACD-B8AF-1CF00AB2DF46}"/>
              </a:ext>
            </a:extLst>
          </p:cNvPr>
          <p:cNvSpPr txBox="1"/>
          <p:nvPr/>
        </p:nvSpPr>
        <p:spPr>
          <a:xfrm>
            <a:off x="7340597" y="4095668"/>
            <a:ext cx="319193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 difference across modalities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4D4275-02EC-4B61-A1BC-A27664ECEA06}"/>
              </a:ext>
            </a:extLst>
          </p:cNvPr>
          <p:cNvSpPr txBox="1"/>
          <p:nvPr/>
        </p:nvSpPr>
        <p:spPr>
          <a:xfrm>
            <a:off x="7340598" y="4870014"/>
            <a:ext cx="3191933" cy="1354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Moderate-to-high % agreement between measures: </a:t>
            </a:r>
            <a:r>
              <a:rPr lang="en-US" sz="1400" dirty="0"/>
              <a:t>80% agreement (MPR &amp; PRO, translating into Kappa=0.37)</a:t>
            </a:r>
          </a:p>
          <a:p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F4055DF-A49A-48D7-B698-EE79F334C57D}"/>
              </a:ext>
            </a:extLst>
          </p:cNvPr>
          <p:cNvSpPr/>
          <p:nvPr/>
        </p:nvSpPr>
        <p:spPr>
          <a:xfrm>
            <a:off x="6477000" y="2290837"/>
            <a:ext cx="863600" cy="276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BE9185A-7257-4780-8913-0D9596F15DB0}"/>
              </a:ext>
            </a:extLst>
          </p:cNvPr>
          <p:cNvSpPr/>
          <p:nvPr/>
        </p:nvSpPr>
        <p:spPr>
          <a:xfrm>
            <a:off x="6477000" y="2987107"/>
            <a:ext cx="863600" cy="276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4E9AA13-BCF6-4E30-B18B-DFDFF77B91C7}"/>
              </a:ext>
            </a:extLst>
          </p:cNvPr>
          <p:cNvSpPr/>
          <p:nvPr/>
        </p:nvSpPr>
        <p:spPr>
          <a:xfrm>
            <a:off x="6476997" y="4121024"/>
            <a:ext cx="863600" cy="276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07E59D4-182D-4559-B053-043A478007AB}"/>
              </a:ext>
            </a:extLst>
          </p:cNvPr>
          <p:cNvSpPr/>
          <p:nvPr/>
        </p:nvSpPr>
        <p:spPr>
          <a:xfrm>
            <a:off x="6477000" y="5210994"/>
            <a:ext cx="863600" cy="276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9A7D16-0FF7-419F-9ACF-1FDA53200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1102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716042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70705-47E0-2485-1849-D9029224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13</a:t>
            </a:fld>
            <a:endParaRPr lang="en-US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E4A1B5D-F892-BCCA-CD42-BEDA46EDE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 rot="20280346">
            <a:off x="10347474" y="6116940"/>
            <a:ext cx="1821133" cy="47882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F36E15-1534-4181-AA18-54B29458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794"/>
            <a:ext cx="10397068" cy="263233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514338" indent="-514338">
              <a:buFont typeface="+mj-lt"/>
              <a:buAutoNum type="arabicPeriod"/>
            </a:pPr>
            <a:r>
              <a:rPr lang="en-US" sz="3200" dirty="0"/>
              <a:t>Adherence range: 63 - 66% (depends on modality, brand, time)</a:t>
            </a:r>
          </a:p>
          <a:p>
            <a:pPr marL="514338" indent="-514338">
              <a:buFont typeface="+mj-lt"/>
              <a:buAutoNum type="arabicPeriod"/>
            </a:pPr>
            <a:r>
              <a:rPr lang="en-US" sz="3200" b="1" dirty="0"/>
              <a:t>Medication perceptions </a:t>
            </a:r>
            <a:r>
              <a:rPr lang="en-US" sz="3200" dirty="0"/>
              <a:t>–  the consistent predictor of adherence (across times, modalities)</a:t>
            </a:r>
          </a:p>
          <a:p>
            <a:pPr marL="514338" indent="-514338">
              <a:buFont typeface="+mj-lt"/>
              <a:buAutoNum type="arabicPeriod"/>
            </a:pPr>
            <a:r>
              <a:rPr lang="en-US" sz="3200" dirty="0"/>
              <a:t>Within-person variability</a:t>
            </a:r>
          </a:p>
          <a:p>
            <a:pPr marL="514338" indent="-514338">
              <a:buFont typeface="+mj-lt"/>
              <a:buAutoNum type="arabicPeriod"/>
            </a:pPr>
            <a:endParaRPr lang="en-US" sz="3200" dirty="0"/>
          </a:p>
          <a:p>
            <a:pPr marL="0" indent="0" algn="ctr">
              <a:buNone/>
            </a:pPr>
            <a:endParaRPr lang="en-US" sz="8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199000-6A61-4A92-85FB-73B9A911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40340"/>
          </a:xfrm>
        </p:spPr>
        <p:txBody>
          <a:bodyPr/>
          <a:lstStyle/>
          <a:p>
            <a:pPr algn="ctr"/>
            <a:r>
              <a:rPr lang="en-US" altLang="he-IL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Stage 1: Measuring and predicting adherence prospectively – key findings</a:t>
            </a:r>
            <a:endParaRPr lang="he-IL" sz="3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9F5A47-4114-4C58-BA41-576A7210B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1102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35958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F153-893E-6B49-0436-2EF20DEC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Stage 1: Key </a:t>
            </a:r>
            <a:r>
              <a:rPr lang="en-US" altLang="he-IL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determinants</a:t>
            </a:r>
            <a:r>
              <a:rPr lang="en-US" altLang="he-IL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DMT non-adherence and non-persistence identified by the needs assessment</a:t>
            </a:r>
            <a:endParaRPr lang="he-IL" sz="32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12DF85-2DD5-64A3-125D-F62D75B5FE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84680"/>
              </p:ext>
            </p:extLst>
          </p:nvPr>
        </p:nvGraphicFramePr>
        <p:xfrm>
          <a:off x="554182" y="1773382"/>
          <a:ext cx="9372599" cy="4044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6949">
                  <a:extLst>
                    <a:ext uri="{9D8B030D-6E8A-4147-A177-3AD203B41FA5}">
                      <a16:colId xmlns:a16="http://schemas.microsoft.com/office/drawing/2014/main" val="67220606"/>
                    </a:ext>
                  </a:extLst>
                </a:gridCol>
                <a:gridCol w="6675650">
                  <a:extLst>
                    <a:ext uri="{9D8B030D-6E8A-4147-A177-3AD203B41FA5}">
                      <a16:colId xmlns:a16="http://schemas.microsoft.com/office/drawing/2014/main" val="116923397"/>
                    </a:ext>
                  </a:extLst>
                </a:gridCol>
              </a:tblGrid>
              <a:tr h="481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Determinant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Barriers/ Facilitators to DMT adherence/persistence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7474810"/>
                  </a:ext>
                </a:extLst>
              </a:tr>
              <a:tr h="942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Medication beliefs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Concerns, necessity, harm, overtreatment (Horne et al., 2013; Neter et al., 2021; Thach et al., 2017)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853476"/>
                  </a:ext>
                </a:extLst>
              </a:tr>
              <a:tr h="369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Side effects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Reduced quality of life (Bruce &amp; Lynch, 2011</a:t>
                      </a:r>
                      <a:r>
                        <a:rPr lang="he-IL" sz="1800" dirty="0">
                          <a:effectLst/>
                        </a:rPr>
                        <a:t>(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710606"/>
                  </a:ext>
                </a:extLst>
              </a:tr>
              <a:tr h="369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Treatment satisfaction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Thach et al., 2017; also, not MS-specific, Barbosa et al., 2012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0156241"/>
                  </a:ext>
                </a:extLst>
              </a:tr>
              <a:tr h="756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Affective states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High levels of anxiety and depression (Bruce et al., 2010; Neter et al., 2021; Schoor et al., 2019)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4964298"/>
                  </a:ext>
                </a:extLst>
              </a:tr>
              <a:tr h="369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Memory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Bruce et al., 2010; Horne et al., 2019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4270388"/>
                  </a:ext>
                </a:extLst>
              </a:tr>
              <a:tr h="756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MS knowledge, self-efficacy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Conn &amp; </a:t>
                      </a:r>
                      <a:r>
                        <a:rPr lang="en-US" sz="1800" dirty="0" err="1">
                          <a:effectLst/>
                        </a:rPr>
                        <a:t>Ruppar</a:t>
                      </a:r>
                      <a:r>
                        <a:rPr lang="en-US" sz="1800" dirty="0">
                          <a:effectLst/>
                        </a:rPr>
                        <a:t>, 2017; Costa et al., 2015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04321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1D540-D3A3-8255-999C-A52E82A9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2F185B8-087D-E199-64C5-CF1B7CA66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2794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n-US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73AA3C-0328-77E0-D2E7-D59F051DE5A9}"/>
              </a:ext>
            </a:extLst>
          </p:cNvPr>
          <p:cNvSpPr txBox="1"/>
          <p:nvPr/>
        </p:nvSpPr>
        <p:spPr>
          <a:xfrm>
            <a:off x="9926781" y="3048000"/>
            <a:ext cx="1803401" cy="27699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Main theoretical framework chosen: 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Perceptions and Practicalities Approach (PAPA) </a:t>
            </a:r>
            <a:endParaRPr lang="he-IL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8D346E3-2FAD-530B-9AEE-3060FCAAF362}"/>
              </a:ext>
            </a:extLst>
          </p:cNvPr>
          <p:cNvSpPr/>
          <p:nvPr/>
        </p:nvSpPr>
        <p:spPr>
          <a:xfrm rot="18938700">
            <a:off x="9555862" y="2470506"/>
            <a:ext cx="773545" cy="6528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6">
            <a:extLst>
              <a:ext uri="{FF2B5EF4-FFF2-40B4-BE49-F238E27FC236}">
                <a16:creationId xmlns:a16="http://schemas.microsoft.com/office/drawing/2014/main" id="{64AB2C9B-140B-2964-61B2-276DE15F0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 rot="1741143">
            <a:off x="-83821" y="6113928"/>
            <a:ext cx="1844040" cy="48484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A5132-229B-4EFE-9138-65BB12BD3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60" y="5908734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214884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FFFE62-0180-4910-8500-E468E7F4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epp_24_1_82_fig2a.gif">
            <a:extLst>
              <a:ext uri="{FF2B5EF4-FFF2-40B4-BE49-F238E27FC236}">
                <a16:creationId xmlns:a16="http://schemas.microsoft.com/office/drawing/2014/main" id="{1ECDCB3A-D1AF-46C1-865F-95D1B01D0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220" y="2131906"/>
            <a:ext cx="5706745" cy="3040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39F380-8DDA-490C-BF32-97AAC2CA0700}"/>
              </a:ext>
            </a:extLst>
          </p:cNvPr>
          <p:cNvSpPr txBox="1"/>
          <p:nvPr/>
        </p:nvSpPr>
        <p:spPr>
          <a:xfrm>
            <a:off x="526627" y="5686044"/>
            <a:ext cx="8890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1" dirty="0">
                <a:solidFill>
                  <a:srgbClr val="000000"/>
                </a:solidFill>
                <a:latin typeface="Georgia"/>
              </a:rPr>
              <a:t>Horne, R., Cooper, V., </a:t>
            </a:r>
            <a:r>
              <a:rPr sz="900" b="1" dirty="0" err="1">
                <a:solidFill>
                  <a:srgbClr val="000000"/>
                </a:solidFill>
                <a:latin typeface="Georgia"/>
              </a:rPr>
              <a:t>Wileman</a:t>
            </a:r>
            <a:r>
              <a:rPr sz="900" b="1" dirty="0">
                <a:solidFill>
                  <a:srgbClr val="000000"/>
                </a:solidFill>
                <a:latin typeface="Georgia"/>
              </a:rPr>
              <a:t>, V., &amp; Chan, A. (2019). Supporting adherence to medicines for long-term conditions: A perceptions and practicalities approach based on an extended common-sense model. European Psychologist, 24(1), 82–96. https://doi.org/10.1027/1016-9040/a000353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5B8B3-7564-4937-BA61-13FF518EAA9A}"/>
              </a:ext>
            </a:extLst>
          </p:cNvPr>
          <p:cNvSpPr txBox="1"/>
          <p:nvPr/>
        </p:nvSpPr>
        <p:spPr>
          <a:xfrm>
            <a:off x="765386" y="664125"/>
            <a:ext cx="1058841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Verdana"/>
              </a:rPr>
              <a:t>Perceptions and Practicalities Approach </a:t>
            </a:r>
            <a:r>
              <a:rPr sz="2400" dirty="0">
                <a:latin typeface="Verdana"/>
              </a:rPr>
              <a:t>(PAPA): </a:t>
            </a:r>
            <a:endParaRPr lang="en-US" sz="2400" dirty="0">
              <a:latin typeface="Verdana"/>
            </a:endParaRPr>
          </a:p>
          <a:p>
            <a:pPr algn="ctr"/>
            <a:r>
              <a:rPr sz="2400" b="1" dirty="0">
                <a:latin typeface="Verdana"/>
              </a:rPr>
              <a:t>motivation</a:t>
            </a:r>
            <a:r>
              <a:rPr sz="2400" dirty="0">
                <a:latin typeface="Verdana"/>
              </a:rPr>
              <a:t> and </a:t>
            </a:r>
            <a:r>
              <a:rPr sz="2400" b="1" dirty="0">
                <a:latin typeface="Verdana"/>
              </a:rPr>
              <a:t>ability</a:t>
            </a:r>
            <a:r>
              <a:rPr sz="2400" dirty="0">
                <a:latin typeface="Verdana"/>
              </a:rPr>
              <a:t> as core intrinsic attributes for adherence.</a:t>
            </a:r>
          </a:p>
        </p:txBody>
      </p:sp>
      <p:pic>
        <p:nvPicPr>
          <p:cNvPr id="8" name="תמונה 6">
            <a:extLst>
              <a:ext uri="{FF2B5EF4-FFF2-40B4-BE49-F238E27FC236}">
                <a16:creationId xmlns:a16="http://schemas.microsoft.com/office/drawing/2014/main" id="{A0D4DCF2-FDF8-4A73-A285-590477599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33674"/>
          <a:stretch/>
        </p:blipFill>
        <p:spPr bwMode="auto">
          <a:xfrm rot="18772631">
            <a:off x="10593008" y="5954462"/>
            <a:ext cx="1821133" cy="47882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759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21077-220A-4732-BBA0-7ABBC39A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 descr="epp_24_1_82_fig5a.gif">
            <a:extLst>
              <a:ext uri="{FF2B5EF4-FFF2-40B4-BE49-F238E27FC236}">
                <a16:creationId xmlns:a16="http://schemas.microsoft.com/office/drawing/2014/main" id="{BE59838D-8A4F-49F3-B25D-63E4D1E38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95" y="1295952"/>
            <a:ext cx="8324850" cy="4415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AFA671-9D97-424B-BB38-61B0D8298E63}"/>
              </a:ext>
            </a:extLst>
          </p:cNvPr>
          <p:cNvSpPr txBox="1"/>
          <p:nvPr/>
        </p:nvSpPr>
        <p:spPr>
          <a:xfrm>
            <a:off x="1493519" y="457200"/>
            <a:ext cx="908134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sz="2000" b="1" dirty="0">
                <a:latin typeface="Verdana"/>
              </a:rPr>
              <a:t>Perceptions and Practicalities Approach – </a:t>
            </a:r>
            <a:endParaRPr lang="en-US" sz="2000" b="1" dirty="0">
              <a:latin typeface="Verdana"/>
            </a:endParaRPr>
          </a:p>
          <a:p>
            <a:pPr algn="ctr"/>
            <a:r>
              <a:rPr sz="2000" b="1" dirty="0">
                <a:latin typeface="Verdana"/>
              </a:rPr>
              <a:t>a detailed conceptual map of adherence</a:t>
            </a:r>
            <a:r>
              <a:rPr sz="900" dirty="0">
                <a:latin typeface="Verdana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10FC6-4087-4CDD-AF4B-84ADA65B07CA}"/>
              </a:ext>
            </a:extLst>
          </p:cNvPr>
          <p:cNvSpPr txBox="1"/>
          <p:nvPr/>
        </p:nvSpPr>
        <p:spPr>
          <a:xfrm>
            <a:off x="635000" y="5757334"/>
            <a:ext cx="8890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1" dirty="0">
                <a:solidFill>
                  <a:srgbClr val="000000"/>
                </a:solidFill>
                <a:latin typeface="Georgia"/>
              </a:rPr>
              <a:t>Horne, R., Cooper, V., </a:t>
            </a:r>
            <a:r>
              <a:rPr sz="900" b="1" dirty="0" err="1">
                <a:solidFill>
                  <a:srgbClr val="000000"/>
                </a:solidFill>
                <a:latin typeface="Georgia"/>
              </a:rPr>
              <a:t>Wileman</a:t>
            </a:r>
            <a:r>
              <a:rPr sz="900" b="1" dirty="0">
                <a:solidFill>
                  <a:srgbClr val="000000"/>
                </a:solidFill>
                <a:latin typeface="Georgia"/>
              </a:rPr>
              <a:t>, V., &amp; Chan, A. (2019). Supporting adherence to medicines for long-term conditions: A perceptions and practicalities approach based on an extended common-sense model. European Psychologist, 24(1), 82–96. https://doi.org/10.1027/1016-9040/a000353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A702A0-5A39-4DAB-8813-826B23A95B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65165"/>
            <a:ext cx="2696503" cy="635202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105288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F153-893E-6B49-0436-2EF20DEC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Stage 2: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Intervention Objectives</a:t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e-IL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1D540-D3A3-8255-999C-A52E82A9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2F185B8-087D-E199-64C5-CF1B7CA66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2794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n-US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707A12-1138-1D54-47F2-9C64D9890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obvious: increase adherence.</a:t>
            </a:r>
          </a:p>
          <a:p>
            <a:r>
              <a:rPr lang="en-US" sz="2400" dirty="0">
                <a:solidFill>
                  <a:srgbClr val="231F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Target would depend on power and N.</a:t>
            </a:r>
            <a:endParaRPr lang="en-US" sz="2400" dirty="0">
              <a:solidFill>
                <a:srgbClr val="231F2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6">
            <a:extLst>
              <a:ext uri="{FF2B5EF4-FFF2-40B4-BE49-F238E27FC236}">
                <a16:creationId xmlns:a16="http://schemas.microsoft.com/office/drawing/2014/main" id="{2198FE09-3BCC-99C3-F5E9-B343382BB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>
            <a:off x="10271456" y="359404"/>
            <a:ext cx="1494197" cy="45339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2CEE92-E82E-424A-AA7F-1E53EE0E8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1102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942032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F153-893E-6B49-0436-2EF20DEC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Stage 3: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or design practical applications to deliver change methods</a:t>
            </a:r>
            <a:endParaRPr lang="he-IL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1D540-D3A3-8255-999C-A52E82A9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2F185B8-087D-E199-64C5-CF1B7CA66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2794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n-US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707A12-1138-1D54-47F2-9C64D9890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Meta-analyses (Conn et al., 2016, 2017) recommendations:</a:t>
            </a:r>
          </a:p>
          <a:p>
            <a:pPr lvl="1"/>
            <a:r>
              <a:rPr lang="en-US" sz="20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face-to-face interventions. </a:t>
            </a:r>
          </a:p>
          <a:p>
            <a:pPr lvl="1"/>
            <a:r>
              <a:rPr lang="en-US" sz="2000" dirty="0">
                <a:solidFill>
                  <a:srgbClr val="231F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ocus on behavioral strategies and less on knowledge and beliefs. </a:t>
            </a:r>
          </a:p>
          <a:p>
            <a:r>
              <a:rPr lang="en-US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Medication taking interventions among </a:t>
            </a:r>
            <a:r>
              <a:rPr lang="en-US" dirty="0">
                <a:solidFill>
                  <a:srgbClr val="231F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PwMS </a:t>
            </a:r>
          </a:p>
          <a:p>
            <a:pPr lvl="1"/>
            <a:r>
              <a:rPr lang="en-US" sz="2000" dirty="0">
                <a:solidFill>
                  <a:srgbClr val="231F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focused mostly on persistence or re-initiation, not on adherence.</a:t>
            </a:r>
            <a:endParaRPr lang="en-US" sz="2000" dirty="0">
              <a:solidFill>
                <a:srgbClr val="231F2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reported interventions were tailored, using either digital tools or </a:t>
            </a:r>
            <a:r>
              <a:rPr lang="en-US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motivational interviewing (MI)</a:t>
            </a:r>
            <a:r>
              <a:rPr lang="en-US" sz="20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delivered either via telephone or  face-to-face. </a:t>
            </a:r>
          </a:p>
          <a:p>
            <a:pPr lvl="1"/>
            <a:r>
              <a:rPr lang="en-US" sz="20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studies on adherence did not find the interventions efficacious or were very small (N).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2B44A62-F75C-51D1-5D99-439CCDEC8AA2}"/>
              </a:ext>
            </a:extLst>
          </p:cNvPr>
          <p:cNvSpPr/>
          <p:nvPr/>
        </p:nvSpPr>
        <p:spPr>
          <a:xfrm>
            <a:off x="5310910" y="4839855"/>
            <a:ext cx="1099127" cy="8220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88C32-F7BB-B764-9206-32F787C8291F}"/>
              </a:ext>
            </a:extLst>
          </p:cNvPr>
          <p:cNvSpPr txBox="1"/>
          <p:nvPr/>
        </p:nvSpPr>
        <p:spPr>
          <a:xfrm>
            <a:off x="2871354" y="5661892"/>
            <a:ext cx="597823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Decision: f2f Motivational interviewing; </a:t>
            </a:r>
          </a:p>
          <a:p>
            <a:pPr algn="ctr"/>
            <a:r>
              <a:rPr lang="en-US" sz="2400" dirty="0"/>
              <a:t>also include education component.</a:t>
            </a:r>
            <a:endParaRPr lang="he-IL" sz="2400" dirty="0"/>
          </a:p>
        </p:txBody>
      </p:sp>
      <p:pic>
        <p:nvPicPr>
          <p:cNvPr id="3" name="תמונה 6">
            <a:extLst>
              <a:ext uri="{FF2B5EF4-FFF2-40B4-BE49-F238E27FC236}">
                <a16:creationId xmlns:a16="http://schemas.microsoft.com/office/drawing/2014/main" id="{2198FE09-3BCC-99C3-F5E9-B343382BB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>
            <a:off x="10271456" y="359404"/>
            <a:ext cx="1494197" cy="45339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54815-CE68-4258-A62D-3F92D1AE7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76962"/>
            <a:ext cx="2871353" cy="723405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84182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F153-893E-6B49-0436-2EF20DEC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242021"/>
                </a:solidFill>
                <a:effectLst/>
              </a:rPr>
              <a:t>Motivational interviewing</a:t>
            </a:r>
            <a:endParaRPr lang="he-IL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1D540-D3A3-8255-999C-A52E82A9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2F185B8-087D-E199-64C5-CF1B7CA66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2794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n-US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707A12-1138-1D54-47F2-9C64D9890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42021"/>
                </a:solidFill>
                <a:effectLst/>
                <a:latin typeface="TisaPro"/>
              </a:rPr>
              <a:t>a </a:t>
            </a:r>
            <a:r>
              <a:rPr lang="en-US" b="1" i="0" dirty="0">
                <a:solidFill>
                  <a:srgbClr val="242021"/>
                </a:solidFill>
                <a:effectLst/>
                <a:latin typeface="TisaPro"/>
              </a:rPr>
              <a:t>patient-centered</a:t>
            </a:r>
            <a:r>
              <a:rPr lang="en-US" b="0" i="0" dirty="0">
                <a:solidFill>
                  <a:srgbClr val="242021"/>
                </a:solidFill>
                <a:effectLst/>
                <a:latin typeface="TisaPro"/>
              </a:rPr>
              <a:t>, </a:t>
            </a:r>
            <a:r>
              <a:rPr lang="en-US" b="1" i="0" dirty="0">
                <a:solidFill>
                  <a:srgbClr val="242021"/>
                </a:solidFill>
                <a:effectLst/>
                <a:latin typeface="TisaPro"/>
              </a:rPr>
              <a:t>evidence-based</a:t>
            </a:r>
            <a:r>
              <a:rPr lang="en-US" b="0" i="0" dirty="0">
                <a:solidFill>
                  <a:srgbClr val="242021"/>
                </a:solidFill>
                <a:effectLst/>
                <a:latin typeface="TisaPro"/>
              </a:rPr>
              <a:t> psychological counseling method</a:t>
            </a:r>
          </a:p>
          <a:p>
            <a:r>
              <a:rPr lang="en-US" b="0" i="0" dirty="0">
                <a:solidFill>
                  <a:srgbClr val="242021"/>
                </a:solidFill>
                <a:effectLst/>
                <a:latin typeface="TisaPro"/>
              </a:rPr>
              <a:t>aimed at exploring and resolving </a:t>
            </a:r>
            <a:r>
              <a:rPr lang="en-US" b="1" i="0" dirty="0">
                <a:solidFill>
                  <a:srgbClr val="242021"/>
                </a:solidFill>
                <a:effectLst/>
                <a:latin typeface="TisaPro"/>
              </a:rPr>
              <a:t>ambivalent feelings and perceptions </a:t>
            </a:r>
            <a:r>
              <a:rPr lang="en-US" b="0" i="0" dirty="0">
                <a:solidFill>
                  <a:srgbClr val="242021"/>
                </a:solidFill>
                <a:effectLst/>
                <a:latin typeface="TisaPro"/>
              </a:rPr>
              <a:t>regarding behavior change. </a:t>
            </a:r>
          </a:p>
          <a:p>
            <a:r>
              <a:rPr lang="en-US" b="0" i="0" dirty="0">
                <a:solidFill>
                  <a:srgbClr val="242021"/>
                </a:solidFill>
                <a:effectLst/>
                <a:latin typeface="TisaPro"/>
              </a:rPr>
              <a:t>has grown in use across diverse health settings in order to support behavior change,</a:t>
            </a:r>
          </a:p>
          <a:p>
            <a:pPr lvl="1"/>
            <a:r>
              <a:rPr lang="en-US" sz="2000" b="0" i="0" dirty="0">
                <a:solidFill>
                  <a:srgbClr val="242021"/>
                </a:solidFill>
                <a:effectLst/>
                <a:latin typeface="TisaPro"/>
              </a:rPr>
              <a:t> including medication adherence, </a:t>
            </a:r>
          </a:p>
          <a:p>
            <a:pPr lvl="1"/>
            <a:r>
              <a:rPr lang="en-US" sz="2000" dirty="0">
                <a:solidFill>
                  <a:srgbClr val="242021"/>
                </a:solidFill>
                <a:latin typeface="TisaPro"/>
              </a:rPr>
              <a:t>including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TisaPro"/>
              </a:rPr>
              <a:t> among individuals with MS.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dirty="0">
              <a:solidFill>
                <a:srgbClr val="231F2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6">
            <a:extLst>
              <a:ext uri="{FF2B5EF4-FFF2-40B4-BE49-F238E27FC236}">
                <a16:creationId xmlns:a16="http://schemas.microsoft.com/office/drawing/2014/main" id="{2198FE09-3BCC-99C3-F5E9-B343382BB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>
            <a:off x="10271456" y="359404"/>
            <a:ext cx="1494197" cy="45339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42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F311A-2280-0219-0962-A5548679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3539"/>
            <a:ext cx="10515600" cy="1325563"/>
          </a:xfrm>
        </p:spPr>
        <p:txBody>
          <a:bodyPr/>
          <a:lstStyle/>
          <a:p>
            <a:r>
              <a:rPr lang="en-US" b="1" dirty="0"/>
              <a:t>Content – from observation to intervention</a:t>
            </a:r>
            <a:endParaRPr lang="he-I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6A39A-9916-DB87-FE8C-D578C4E23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Background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What is MS?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What is adherence?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Disease-Modifying Therapies (DMTs) for persons with relapsing-remitting multiple sclerosis (</a:t>
            </a:r>
            <a:r>
              <a:rPr lang="en-US" sz="2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PwRRMS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); Advantages &amp; challenges</a:t>
            </a:r>
          </a:p>
          <a:p>
            <a:r>
              <a:rPr lang="en-US" sz="2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Observation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stage: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Adherence to DMT and reasons for non-adherence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Identify useful/relevant theory</a:t>
            </a:r>
          </a:p>
          <a:p>
            <a:r>
              <a:rPr lang="en-US" sz="2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Intervention 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stage</a:t>
            </a:r>
            <a:r>
              <a:rPr lang="en-US" sz="2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Description of Intervention 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Acceptability, Feasibility and Efficacy</a:t>
            </a:r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70705-47E0-2485-1849-D9029224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2</a:t>
            </a:fld>
            <a:endParaRPr lang="en-US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E4A1B5D-F892-BCCA-CD42-BEDA46EDE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>
            <a:off x="9418057" y="6128657"/>
            <a:ext cx="2773943" cy="72934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009332-A5C6-472D-91CB-225099B863B6}"/>
              </a:ext>
            </a:extLst>
          </p:cNvPr>
          <p:cNvSpPr txBox="1"/>
          <p:nvPr/>
        </p:nvSpPr>
        <p:spPr>
          <a:xfrm>
            <a:off x="7501466" y="3528333"/>
            <a:ext cx="372533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2" algn="ctr" rtl="1"/>
            <a:r>
              <a:rPr lang="en-US" sz="2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Intervention Mapping 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(IM) approach structured the process of design and implementation of intervention 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C1A83A0-1FD4-4299-952E-40E394451F66}"/>
              </a:ext>
            </a:extLst>
          </p:cNvPr>
          <p:cNvSpPr/>
          <p:nvPr/>
        </p:nvSpPr>
        <p:spPr>
          <a:xfrm>
            <a:off x="7061200" y="3649133"/>
            <a:ext cx="313266" cy="2187524"/>
          </a:xfrm>
          <a:prstGeom prst="rightBrac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1DCCF-08EB-429E-9CD9-7409A18AB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1102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182366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70705-47E0-2485-1849-D9029224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20</a:t>
            </a:fld>
            <a:endParaRPr lang="en-US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E4A1B5D-F892-BCCA-CD42-BEDA46EDE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 rot="20280346">
            <a:off x="9382424" y="5499234"/>
            <a:ext cx="2773943" cy="72934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F36E15-1534-4181-AA18-54B29458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79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b="1" dirty="0"/>
              <a:t>Part III – </a:t>
            </a:r>
          </a:p>
          <a:p>
            <a:pPr marL="0" indent="0" algn="ctr">
              <a:buNone/>
            </a:pPr>
            <a:r>
              <a:rPr lang="en-US" sz="8800" b="1" dirty="0"/>
              <a:t>Intervention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1C2D0B-893C-48E6-8EE0-40A9AB92C6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1102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085466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F153-893E-6B49-0436-2EF20DEC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 dirty="0">
                <a:solidFill>
                  <a:srgbClr val="231F2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Acceptability</a:t>
            </a:r>
            <a:r>
              <a:rPr lang="en-US" sz="3200" dirty="0">
                <a:solidFill>
                  <a:srgbClr val="231F2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Feasibility</a:t>
            </a:r>
            <a:r>
              <a:rPr lang="en-US" sz="3200" dirty="0">
                <a:solidFill>
                  <a:srgbClr val="231F2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and initial </a:t>
            </a:r>
            <a:r>
              <a:rPr lang="en-US" sz="3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efficacy </a:t>
            </a:r>
            <a:r>
              <a:rPr lang="en-US" sz="3200" dirty="0">
                <a:solidFill>
                  <a:srgbClr val="231F2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study (a pilot)</a:t>
            </a:r>
            <a:endParaRPr lang="he-IL" sz="32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1D540-D3A3-8255-999C-A52E82A9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2F185B8-087D-E199-64C5-CF1B7CA66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2794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n-US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707A12-1138-1D54-47F2-9C64D9890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9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Carried among </a:t>
            </a:r>
            <a:r>
              <a:rPr lang="en-US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identified non-adherent individuals</a:t>
            </a:r>
            <a:r>
              <a:rPr lang="en-US" dirty="0">
                <a:solidFill>
                  <a:srgbClr val="231F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designed as tailored to the specific reasons of non-adherence, aiming at empowering </a:t>
            </a:r>
            <a:r>
              <a:rPr lang="en-US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PwRRMS</a:t>
            </a:r>
            <a:r>
              <a:rPr lang="en-US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he-IL" dirty="0"/>
          </a:p>
          <a:p>
            <a:pPr marL="0" indent="0">
              <a:buNone/>
            </a:pPr>
            <a:r>
              <a:rPr lang="en-US" sz="4000" dirty="0">
                <a:solidFill>
                  <a:srgbClr val="24202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RQs: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Did the developed intervention increased adherence?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If ‘Yes’, whether changes also took place in </a:t>
            </a:r>
          </a:p>
          <a:p>
            <a:pPr lvl="1"/>
            <a:r>
              <a:rPr lang="en-US" sz="20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medication habit </a:t>
            </a:r>
          </a:p>
          <a:p>
            <a:pPr lvl="1"/>
            <a:r>
              <a:rPr lang="en-US" sz="20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beliefs about medications.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6">
            <a:extLst>
              <a:ext uri="{FF2B5EF4-FFF2-40B4-BE49-F238E27FC236}">
                <a16:creationId xmlns:a16="http://schemas.microsoft.com/office/drawing/2014/main" id="{0393857D-A699-CB41-3A94-A62234602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 rot="20000870">
            <a:off x="9418832" y="5616955"/>
            <a:ext cx="2773943" cy="653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2634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Methods, Stages 4 &amp; 5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511" y="3619925"/>
            <a:ext cx="9144000" cy="1655762"/>
          </a:xfrm>
        </p:spPr>
        <p:txBody>
          <a:bodyPr/>
          <a:lstStyle/>
          <a:p>
            <a:r>
              <a:rPr lang="en-US" dirty="0"/>
              <a:t>Intervention development &amp;</a:t>
            </a:r>
          </a:p>
          <a:p>
            <a:r>
              <a:rPr lang="en-US" dirty="0"/>
              <a:t>implementation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22</a:t>
            </a:fld>
            <a:endParaRPr lang="en-US"/>
          </a:p>
        </p:txBody>
      </p:sp>
      <p:pic>
        <p:nvPicPr>
          <p:cNvPr id="6" name="תמונה 6">
            <a:extLst>
              <a:ext uri="{FF2B5EF4-FFF2-40B4-BE49-F238E27FC236}">
                <a16:creationId xmlns:a16="http://schemas.microsoft.com/office/drawing/2014/main" id="{45478B2D-EAB0-5011-4527-4C1F9E7C1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>
            <a:off x="489857" y="5627009"/>
            <a:ext cx="2773943" cy="72934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73D867-A755-4D11-9142-03041207B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136" y="381469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808850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F153-893E-6B49-0436-2EF20DEC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Participants</a:t>
            </a:r>
            <a:endParaRPr lang="he-IL" sz="32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1D540-D3A3-8255-999C-A52E82A9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2F185B8-087D-E199-64C5-CF1B7CA66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2794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n-US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707A12-1138-1D54-47F2-9C64D9890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91" y="1847852"/>
            <a:ext cx="6227618" cy="435133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All </a:t>
            </a:r>
            <a:r>
              <a:rPr lang="en-US" sz="1800" dirty="0" err="1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PwRRMS</a:t>
            </a:r>
            <a:r>
              <a:rPr lang="en-US" sz="18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 in an observational study (n=230) </a:t>
            </a:r>
            <a:r>
              <a:rPr lang="en-US" sz="1800" b="1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screened</a:t>
            </a:r>
            <a:r>
              <a:rPr lang="en-US" sz="18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 for eligibility.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Enrolled if </a:t>
            </a:r>
            <a:r>
              <a:rPr lang="en-US" sz="1800" b="1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eligible</a:t>
            </a:r>
            <a:r>
              <a:rPr lang="en-US" sz="18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 and </a:t>
            </a:r>
            <a:r>
              <a:rPr lang="en-US" sz="1800" b="1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agreed</a:t>
            </a:r>
            <a:r>
              <a:rPr lang="en-US" sz="18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. </a:t>
            </a:r>
          </a:p>
          <a:p>
            <a:pPr lvl="1"/>
            <a:r>
              <a:rPr lang="en-US" sz="16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Eligibility criteria</a:t>
            </a:r>
            <a:r>
              <a:rPr lang="en-US" sz="14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: </a:t>
            </a:r>
          </a:p>
          <a:p>
            <a:pPr lvl="2"/>
            <a:r>
              <a:rPr lang="en-US" sz="14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being prescribed oral/injectable DMT </a:t>
            </a:r>
            <a:r>
              <a:rPr lang="en-US" sz="9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(Fingolimod, Dimethyl Fumarate, Interferon beta-1a and Glatiramer Acetate, Teriflunomide</a:t>
            </a:r>
            <a:r>
              <a:rPr lang="en-US" sz="14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) </a:t>
            </a:r>
            <a:r>
              <a:rPr lang="en-US" sz="16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for &gt; 6 months</a:t>
            </a:r>
            <a:endParaRPr lang="en-US" sz="1400" dirty="0">
              <a:solidFill>
                <a:srgbClr val="242021"/>
              </a:solidFill>
              <a:effectLst/>
              <a:ea typeface="Calibri" panose="020F0502020204030204" pitchFamily="34" charset="0"/>
            </a:endParaRPr>
          </a:p>
          <a:p>
            <a:pPr lvl="2"/>
            <a:r>
              <a:rPr lang="en-US" sz="14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identification as </a:t>
            </a:r>
            <a:r>
              <a:rPr lang="en-US" sz="1400" b="1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non-adherent</a:t>
            </a:r>
            <a:r>
              <a:rPr lang="en-US" sz="14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 by self-reports or medication claims records. </a:t>
            </a:r>
          </a:p>
          <a:p>
            <a:pPr lvl="1"/>
            <a:r>
              <a:rPr lang="en-US" sz="1600" dirty="0">
                <a:solidFill>
                  <a:srgbClr val="242021"/>
                </a:solidFill>
                <a:ea typeface="Calibri" panose="020F0502020204030204" pitchFamily="34" charset="0"/>
              </a:rPr>
              <a:t>Exclusion criteria</a:t>
            </a:r>
            <a:r>
              <a:rPr lang="en-US" sz="14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: </a:t>
            </a:r>
          </a:p>
          <a:p>
            <a:pPr lvl="2"/>
            <a:r>
              <a:rPr lang="en-US" sz="1400" dirty="0">
                <a:solidFill>
                  <a:srgbClr val="242021"/>
                </a:solidFill>
                <a:ea typeface="Calibri" panose="020F0502020204030204" pitchFamily="34" charset="0"/>
              </a:rPr>
              <a:t>discontinuation of the medication on which non-adherence was identified, </a:t>
            </a:r>
          </a:p>
          <a:p>
            <a:pPr lvl="2"/>
            <a:r>
              <a:rPr lang="en-US" sz="1400" dirty="0">
                <a:solidFill>
                  <a:srgbClr val="242021"/>
                </a:solidFill>
                <a:ea typeface="Calibri" panose="020F0502020204030204" pitchFamily="34" charset="0"/>
              </a:rPr>
              <a:t>being non-Hebrew speaking</a:t>
            </a:r>
          </a:p>
          <a:p>
            <a:pPr lvl="1"/>
            <a:r>
              <a:rPr lang="en-US" sz="14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Decision to participate in the intervention was determined jointly by the </a:t>
            </a:r>
            <a:r>
              <a:rPr lang="en-US" sz="1400" dirty="0" err="1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PwRRMS</a:t>
            </a:r>
            <a:r>
              <a:rPr lang="en-US" sz="14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 and the attending physician. </a:t>
            </a:r>
          </a:p>
          <a:p>
            <a:pPr lvl="1"/>
            <a:r>
              <a:rPr lang="en-US" sz="14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91 </a:t>
            </a:r>
            <a:r>
              <a:rPr lang="en-US" sz="1400" dirty="0" err="1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PwRRSM</a:t>
            </a:r>
            <a:r>
              <a:rPr lang="en-US" sz="14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 were identified as eligible, 60 enrolled (Visit 1), 52 completed the intervention (Visit 2) and 46 also completed the 12-months follow-up.</a:t>
            </a:r>
            <a:br>
              <a:rPr lang="en-US" sz="14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</a:br>
            <a:endParaRPr lang="en-US" sz="1400" dirty="0">
              <a:solidFill>
                <a:srgbClr val="24202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A5E17-847A-0121-46E3-5D38BCC2AE7D}"/>
              </a:ext>
            </a:extLst>
          </p:cNvPr>
          <p:cNvSpPr txBox="1"/>
          <p:nvPr/>
        </p:nvSpPr>
        <p:spPr>
          <a:xfrm>
            <a:off x="7934036" y="1870079"/>
            <a:ext cx="3168073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400" dirty="0"/>
              <a:t>230 screened</a:t>
            </a:r>
          </a:p>
          <a:p>
            <a:endParaRPr lang="en-US" sz="2400" dirty="0"/>
          </a:p>
          <a:p>
            <a:r>
              <a:rPr lang="en-US" sz="2400" dirty="0"/>
              <a:t>91 eligible</a:t>
            </a:r>
          </a:p>
          <a:p>
            <a:endParaRPr lang="en-US" sz="2400" dirty="0"/>
          </a:p>
          <a:p>
            <a:r>
              <a:rPr lang="en-US" sz="2400" dirty="0"/>
              <a:t>62 consented, </a:t>
            </a:r>
          </a:p>
          <a:p>
            <a:r>
              <a:rPr lang="en-US" sz="2400" dirty="0"/>
              <a:t>60 enrolled</a:t>
            </a:r>
          </a:p>
          <a:p>
            <a:endParaRPr lang="en-US" sz="2400" dirty="0"/>
          </a:p>
          <a:p>
            <a:r>
              <a:rPr lang="en-US" sz="2400" dirty="0"/>
              <a:t>52 completed intervention</a:t>
            </a:r>
          </a:p>
          <a:p>
            <a:endParaRPr lang="en-US" sz="2400" dirty="0"/>
          </a:p>
          <a:p>
            <a:r>
              <a:rPr lang="en-US" sz="2400" dirty="0"/>
              <a:t>46 completed follow-up</a:t>
            </a:r>
            <a:endParaRPr lang="he-IL" sz="2400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269138A-C43B-D2AB-4C1C-01ADC7D0DF95}"/>
              </a:ext>
            </a:extLst>
          </p:cNvPr>
          <p:cNvSpPr/>
          <p:nvPr/>
        </p:nvSpPr>
        <p:spPr>
          <a:xfrm>
            <a:off x="8610600" y="2290618"/>
            <a:ext cx="117764" cy="3651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8FD56CE-A3C9-A73F-BE0E-FC70997579A2}"/>
              </a:ext>
            </a:extLst>
          </p:cNvPr>
          <p:cNvSpPr/>
          <p:nvPr/>
        </p:nvSpPr>
        <p:spPr>
          <a:xfrm>
            <a:off x="8630227" y="3063875"/>
            <a:ext cx="117764" cy="3651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6EC3E1C-559F-DF25-7A40-30F74D26B2E7}"/>
              </a:ext>
            </a:extLst>
          </p:cNvPr>
          <p:cNvSpPr/>
          <p:nvPr/>
        </p:nvSpPr>
        <p:spPr>
          <a:xfrm>
            <a:off x="8670637" y="4157840"/>
            <a:ext cx="117764" cy="3651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DD92561-62B9-1645-5896-37A5A303636C}"/>
              </a:ext>
            </a:extLst>
          </p:cNvPr>
          <p:cNvSpPr/>
          <p:nvPr/>
        </p:nvSpPr>
        <p:spPr>
          <a:xfrm>
            <a:off x="8715665" y="5221930"/>
            <a:ext cx="117764" cy="3651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6">
            <a:extLst>
              <a:ext uri="{FF2B5EF4-FFF2-40B4-BE49-F238E27FC236}">
                <a16:creationId xmlns:a16="http://schemas.microsoft.com/office/drawing/2014/main" id="{C7B9B44F-FA7A-43CC-8BCD-5C1604516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>
            <a:off x="9666236" y="332242"/>
            <a:ext cx="2124960" cy="50069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F21EE3-A2C0-4BE7-9FFA-AFA070B694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1102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394307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F153-893E-6B49-0436-2EF20DEC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Design and Ethics</a:t>
            </a:r>
            <a:endParaRPr lang="en-US" sz="3200" b="1" dirty="0">
              <a:solidFill>
                <a:srgbClr val="231F2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1D540-D3A3-8255-999C-A52E82A9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2F185B8-087D-E199-64C5-CF1B7CA66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2794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n-US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707A12-1138-1D54-47F2-9C64D9890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567"/>
            <a:ext cx="10515600" cy="435133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rgbClr val="24202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30835">
              <a:lnSpc>
                <a:spcPct val="200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quasi-experimental pretest posttest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 a follow-up assessment; </a:t>
            </a:r>
          </a:p>
          <a:p>
            <a:pPr marR="330835">
              <a:lnSpc>
                <a:spcPct val="200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assumed a moderate degree of recruitment consent and retention;</a:t>
            </a:r>
          </a:p>
          <a:p>
            <a:pPr marR="330835">
              <a:lnSpc>
                <a:spcPct val="200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Anticipating we may end up with 40 participants at follow-up, a </a:t>
            </a: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power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of 0.79 was estimated to be sufficient to identify a difference of 0.45 standard deviation (effect size) at a 0.05 significance level.</a:t>
            </a:r>
          </a:p>
          <a:p>
            <a:pPr marR="330835">
              <a:lnSpc>
                <a:spcPct val="200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IRB  #NCT02488343; registration (ClinicalTrials.gov) IDCMC-14-0061-CTIL)</a:t>
            </a:r>
          </a:p>
          <a:p>
            <a:pPr marR="330835">
              <a:lnSpc>
                <a:spcPct val="200000"/>
              </a:lnSpc>
              <a:spcAft>
                <a:spcPts val="800"/>
              </a:spcAft>
            </a:pPr>
            <a:endParaRPr lang="en-US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תמונה 6">
            <a:extLst>
              <a:ext uri="{FF2B5EF4-FFF2-40B4-BE49-F238E27FC236}">
                <a16:creationId xmlns:a16="http://schemas.microsoft.com/office/drawing/2014/main" id="{112F49A0-DDD7-4085-98C2-69CD623F2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 rot="20000870">
            <a:off x="9418832" y="5616955"/>
            <a:ext cx="2773943" cy="653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696486-2D08-4268-8DCE-6A76E4ADE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24" y="5910731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493460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2317-608D-1DF7-F770-17992D39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37" y="330927"/>
            <a:ext cx="11286125" cy="1325563"/>
          </a:xfrm>
        </p:spPr>
        <p:txBody>
          <a:bodyPr/>
          <a:lstStyle/>
          <a:p>
            <a:r>
              <a:rPr lang="en-US" b="1" dirty="0"/>
              <a:t>Procedure</a:t>
            </a:r>
            <a:endParaRPr lang="he-IL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37483-C0EE-22E6-6651-A334B070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62CC01-7A9D-20D3-74EE-D7D7CB0AE8C8}"/>
              </a:ext>
            </a:extLst>
          </p:cNvPr>
          <p:cNvSpPr txBox="1"/>
          <p:nvPr/>
        </p:nvSpPr>
        <p:spPr>
          <a:xfrm>
            <a:off x="567623" y="3415181"/>
            <a:ext cx="3777673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sycho-education: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ducation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carried out by the treating neurologist,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ehavioral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utilizing Motivational Interviewing (MI), carried out by a health psychologist.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0C97155B-7766-B124-40CE-58E89E838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6992" y="1819064"/>
            <a:ext cx="1066828" cy="143150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7BEAB2E-A50B-662C-461F-F130FFE09B2B}"/>
              </a:ext>
            </a:extLst>
          </p:cNvPr>
          <p:cNvGrpSpPr/>
          <p:nvPr/>
        </p:nvGrpSpPr>
        <p:grpSpPr>
          <a:xfrm>
            <a:off x="5080143" y="1788568"/>
            <a:ext cx="4469765" cy="3121024"/>
            <a:chOff x="0" y="0"/>
            <a:chExt cx="4469856" cy="3121116"/>
          </a:xfrm>
        </p:grpSpPr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B5DB1877-0A62-B289-D9A3-4FB966A95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4771" y="555171"/>
              <a:ext cx="1029970" cy="68199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Education &amp; Motivational interviewing.</a:t>
              </a:r>
            </a:p>
          </p:txBody>
        </p:sp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1C04CFAC-FB7D-7046-4B7C-ED53C36F3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029335" cy="281239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Identification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6C2429DA-CA04-F0F6-827D-4D8FCB12E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4771" y="0"/>
              <a:ext cx="1029335" cy="543178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Visit 1, Baseline</a:t>
              </a:r>
            </a:p>
          </p:txBody>
        </p:sp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5C66673A-9727-6B50-9CB8-7C6C0C2EA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7771" y="0"/>
              <a:ext cx="1062355" cy="894715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Telephone booster, 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7-10 days after baseline</a:t>
              </a: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99188D97-A1ED-0A38-4743-288F33522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21771"/>
              <a:ext cx="1029970" cy="1783715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Visit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2, Reinforcement &amp; conclusion of intervention, 6 months after baseline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91C469C9-B145-82A5-96F6-804684A8E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9886" y="1839686"/>
              <a:ext cx="1029970" cy="128143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Motivational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interviewing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8F7916E-5252-3315-5449-236090E07033}"/>
              </a:ext>
            </a:extLst>
          </p:cNvPr>
          <p:cNvCxnSpPr>
            <a:cxnSpLocks/>
          </p:cNvCxnSpPr>
          <p:nvPr/>
        </p:nvCxnSpPr>
        <p:spPr>
          <a:xfrm flipH="1">
            <a:off x="2826327" y="2579056"/>
            <a:ext cx="3389126" cy="921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6">
            <a:extLst>
              <a:ext uri="{FF2B5EF4-FFF2-40B4-BE49-F238E27FC236}">
                <a16:creationId xmlns:a16="http://schemas.microsoft.com/office/drawing/2014/main" id="{0AB41F4A-6D43-4A8A-A871-FD8D9ACBA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33674"/>
          <a:stretch/>
        </p:blipFill>
        <p:spPr bwMode="auto">
          <a:xfrm>
            <a:off x="8965120" y="330927"/>
            <a:ext cx="2773943" cy="653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CF89C3-A339-42ED-BAA2-1840F0C625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1102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100108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DB9B1-B3E4-5F49-19D0-F6CA74CE2F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Procedure – </a:t>
            </a:r>
            <a:br>
              <a:rPr lang="en-US" b="1" dirty="0"/>
            </a:br>
            <a:r>
              <a:rPr lang="en-US" sz="4800" b="1" dirty="0"/>
              <a:t>educational</a:t>
            </a:r>
            <a:r>
              <a:rPr lang="en-US" b="1" dirty="0"/>
              <a:t> content of intervention </a:t>
            </a:r>
            <a:endParaRPr lang="he-I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D79AB-DFF0-08CB-37B3-06667C7AF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599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+mj-cs"/>
              </a:rPr>
              <a:t>Visit 1: the neurologist</a:t>
            </a:r>
          </a:p>
          <a:p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+mj-cs"/>
              </a:rPr>
              <a:t>brief explanation on MS, </a:t>
            </a:r>
          </a:p>
          <a:p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+mj-cs"/>
              </a:rPr>
              <a:t>review of the participant’s medical status (show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+mj-cs"/>
              </a:rPr>
              <a:t>PwMS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+mj-cs"/>
              </a:rPr>
              <a:t>’ recent MRI), </a:t>
            </a:r>
          </a:p>
          <a:p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+mj-cs"/>
              </a:rPr>
              <a:t>a review of </a:t>
            </a: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+mj-cs"/>
              </a:rPr>
              <a:t>scientific evidence supporting the benefit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+mj-cs"/>
              </a:rPr>
              <a:t>s of </a:t>
            </a:r>
            <a:r>
              <a:rPr lang="en-US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+mj-cs"/>
              </a:rPr>
              <a:t>specific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+mj-cs"/>
              </a:rPr>
              <a:t> medication taken by the participant (delayed progression of disability, reduced proliferation of lesions, sustained cognitive ability), </a:t>
            </a:r>
          </a:p>
          <a:p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+mj-cs"/>
              </a:rPr>
              <a:t>a discussion of potential </a:t>
            </a: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+mj-cs"/>
              </a:rPr>
              <a:t>side effects 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+mj-cs"/>
              </a:rPr>
              <a:t>with a focus on those experienced by the participant and  </a:t>
            </a: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+mj-cs"/>
              </a:rPr>
              <a:t>strategies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+mj-cs"/>
              </a:rPr>
              <a:t> for reducing them.</a:t>
            </a:r>
            <a:endParaRPr lang="he-IL" sz="4000" dirty="0">
              <a:cs typeface="+mj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77255-7A85-28F8-FE4B-112DDE53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DEBF96-6D2C-4A3D-886F-DA390FFC6E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067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643931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DB9B1-B3E4-5F49-19D0-F6CA74CE2F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Procedure – </a:t>
            </a:r>
            <a:r>
              <a:rPr lang="en-US" b="1" dirty="0"/>
              <a:t>Behavioral</a:t>
            </a:r>
            <a:r>
              <a:rPr lang="en-US" dirty="0"/>
              <a:t> content of intervention</a:t>
            </a: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77255-7A85-28F8-FE4B-112DDE53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27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B62CAF-BB55-405C-8A2D-F533AEAB0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7133" y="1822450"/>
            <a:ext cx="3285067" cy="446339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pre-scheduled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telephone booster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7-10 days later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Missed doses analyzed, </a:t>
            </a:r>
          </a:p>
          <a:p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importance of adherence and participant's self-efficacy were reinforced, </a:t>
            </a:r>
          </a:p>
          <a:p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main behavioral change techniques (BCTs) agreed upon in the previous session (Visit 1) repeated. </a:t>
            </a:r>
          </a:p>
          <a:p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Median time 11 minutes.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CEA913-CFFC-4E07-904B-32BB4E540208}"/>
              </a:ext>
            </a:extLst>
          </p:cNvPr>
          <p:cNvSpPr txBox="1"/>
          <p:nvPr/>
        </p:nvSpPr>
        <p:spPr>
          <a:xfrm>
            <a:off x="838200" y="1813983"/>
            <a:ext cx="4487334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Visit #1,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experiences of coping w/ MS,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goals and hopes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for life w/ MS,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pros and cons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for DMT use/non-use/partial use,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cases of recent missed doses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reviewed</a:t>
            </a: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potential strategies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for medication adherence (e.g., participants identified personal high-risk situations of a missed dose);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behavioral analysis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of a typical missed dose;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coming up w/ </a:t>
            </a: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ways of preventing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circumstances leading to a missed dose.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Median time 30 min.</a:t>
            </a:r>
            <a:endParaRPr lang="en-US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3554A2-687D-4F01-B6DC-377BF6BF007F}"/>
              </a:ext>
            </a:extLst>
          </p:cNvPr>
          <p:cNvSpPr txBox="1"/>
          <p:nvPr/>
        </p:nvSpPr>
        <p:spPr>
          <a:xfrm>
            <a:off x="8847667" y="1822450"/>
            <a:ext cx="237913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Visit #2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MI, ~20 min,  .....</a:t>
            </a:r>
            <a:endParaRPr lang="he-IL" sz="18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4" name="תמונה 6">
            <a:extLst>
              <a:ext uri="{FF2B5EF4-FFF2-40B4-BE49-F238E27FC236}">
                <a16:creationId xmlns:a16="http://schemas.microsoft.com/office/drawing/2014/main" id="{637C813A-B8B3-4E30-90B0-E002497F2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 rot="20307148">
            <a:off x="10217136" y="5945689"/>
            <a:ext cx="2019330" cy="653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6305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F153-893E-6B49-0436-2EF20DEC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432474" cy="835600"/>
          </a:xfrm>
        </p:spPr>
        <p:txBody>
          <a:bodyPr/>
          <a:lstStyle/>
          <a:p>
            <a:r>
              <a:rPr lang="en-US" b="1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Materials</a:t>
            </a:r>
            <a:endParaRPr lang="en-US" sz="3200" b="1" dirty="0">
              <a:solidFill>
                <a:srgbClr val="231F2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1D540-D3A3-8255-999C-A52E82A9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2F185B8-087D-E199-64C5-CF1B7CA66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2794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n-US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FA707A12-1138-1D54-47F2-9C64D98906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5074" y="1325565"/>
                <a:ext cx="10515600" cy="4562328"/>
              </a:xfrm>
            </p:spPr>
            <p:txBody>
              <a:bodyPr/>
              <a:lstStyle/>
              <a:p>
                <a:pPr marR="330835"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en-US" sz="2000" b="1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Main outcome: 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Medication adherence (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ProMAS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),  assessed at baseline (Visit 1), 6 and 12 months after baseline. </a:t>
                </a:r>
              </a:p>
              <a:p>
                <a:pPr marR="330835" lvl="1"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en-US" sz="16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18-item of </a:t>
                </a:r>
                <a:r>
                  <a:rPr lang="en-US" sz="1600" b="1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adherence behaviors</a:t>
                </a:r>
                <a:r>
                  <a:rPr lang="en-US" sz="16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, (e.g., “I have never changed my medicine use myself”, “When I am away from home, I occasionally do not take my medicines”). Internal reliabilities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 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= 0.83, 0.82 and 0.83 at Visit 1, Visit 2, and follow-up, respectively. </a:t>
                </a:r>
              </a:p>
              <a:p>
                <a:pPr marR="330835"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Expanded Disability Status Scale (EDSS) </a:t>
                </a:r>
              </a:p>
              <a:p>
                <a:pPr marR="330835"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Other PPOs: medication habits, beliefs about medication, illness perceptions, affective states,  and quality of life. </a:t>
                </a:r>
              </a:p>
              <a:p>
                <a:pPr marR="330835"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Psychologist’s perception of the </a:t>
                </a:r>
                <a:r>
                  <a:rPr lang="en-US" sz="2000" b="1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importance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the participant attached to medication adherence and </a:t>
                </a:r>
                <a:r>
                  <a:rPr lang="en-US" sz="2000" b="1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perceived efficacy 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(importance and efficacy ‘rulers’ within MI), ranging 1-10.</a:t>
                </a:r>
              </a:p>
              <a:p>
                <a:pPr marR="330835"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Demographic details (age, sex, education, social-economic status, self-rated health),  retrieved from the observational study.</a:t>
                </a:r>
              </a:p>
              <a:p>
                <a:endParaRPr lang="en-US" sz="1800" dirty="0">
                  <a:solidFill>
                    <a:srgbClr val="24202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FA707A12-1138-1D54-47F2-9C64D98906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074" y="1325565"/>
                <a:ext cx="10515600" cy="4562328"/>
              </a:xfrm>
              <a:blipFill>
                <a:blip r:embed="rId2"/>
                <a:stretch>
                  <a:fillRect l="-522" t="-668" b="-41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083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Results, Stage 6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29</a:t>
            </a:fld>
            <a:endParaRPr lang="en-US"/>
          </a:p>
        </p:txBody>
      </p:sp>
      <p:pic>
        <p:nvPicPr>
          <p:cNvPr id="6" name="תמונה 6">
            <a:extLst>
              <a:ext uri="{FF2B5EF4-FFF2-40B4-BE49-F238E27FC236}">
                <a16:creationId xmlns:a16="http://schemas.microsoft.com/office/drawing/2014/main" id="{D7EFC039-C3E0-030A-C382-E9C89E791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>
            <a:off x="0" y="6128657"/>
            <a:ext cx="2773943" cy="72934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BDE037-6615-4AD5-AB55-0460C05D9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8613"/>
            <a:ext cx="4029740" cy="94926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5BFBAE-27B6-4EB2-99A0-8944B49C0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81037"/>
            <a:ext cx="3182958" cy="170022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34836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70705-47E0-2485-1849-D9029224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3</a:t>
            </a:fld>
            <a:endParaRPr lang="en-US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E4A1B5D-F892-BCCA-CD42-BEDA46EDE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 rot="20280346">
            <a:off x="9382424" y="5499234"/>
            <a:ext cx="2773943" cy="72934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F36E15-1534-4181-AA18-54B29458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79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b="1" dirty="0"/>
              <a:t>Part I - background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65C75D-5D74-4592-8576-585670A97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6942"/>
            <a:ext cx="4029805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52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6A995-3DB9-6D28-40F6-494EBF7A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Participants’ characteristics</a:t>
            </a:r>
            <a:endParaRPr lang="he-I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85641-34F6-B4E1-5DA5-2ABA9EE35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18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PwRRMS</a:t>
            </a:r>
            <a:r>
              <a:rPr lang="en-US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were predominantly women, 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1800" dirty="0"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ssessed their health as below average (Mean = </a:t>
            </a:r>
            <a:r>
              <a:rPr lang="he-I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.95 on a 5-point scale), 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1800" dirty="0"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hysical disability (EDSS) was relatively low-to-moderate (Mean=2.78, SD=1.99, Median=2.50, IQR=1.00 – 4.00). 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1800" dirty="0">
                <a:ea typeface="Times New Roman" panose="02020603050405020304" pitchFamily="18" charset="0"/>
                <a:cs typeface="Arial" panose="020B0604020202020204" pitchFamily="34" charset="0"/>
              </a:rPr>
              <a:t>Mean MS </a:t>
            </a:r>
            <a:r>
              <a:rPr lang="en-US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duration 8.80 years. </a:t>
            </a:r>
            <a:endParaRPr lang="en-US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EB17F-D203-239A-2440-0F579D91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30</a:t>
            </a:fld>
            <a:endParaRPr lang="en-US"/>
          </a:p>
        </p:txBody>
      </p:sp>
      <p:pic>
        <p:nvPicPr>
          <p:cNvPr id="6" name="תמונה 6">
            <a:extLst>
              <a:ext uri="{FF2B5EF4-FFF2-40B4-BE49-F238E27FC236}">
                <a16:creationId xmlns:a16="http://schemas.microsoft.com/office/drawing/2014/main" id="{87CA9956-D5F4-4158-BB23-2CAC52844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>
            <a:off x="0" y="6128657"/>
            <a:ext cx="2773943" cy="72934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FF36AF-66A4-41C3-9B33-79A0E3D3F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60" y="365126"/>
            <a:ext cx="4029740" cy="132556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396832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6A995-3DB9-6D28-40F6-494EBF7A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(acceptability) and retention </a:t>
            </a:r>
            <a:br>
              <a:rPr lang="en-US" dirty="0"/>
            </a:br>
            <a:r>
              <a:rPr lang="en-US" dirty="0"/>
              <a:t>in the intervention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85641-34F6-B4E1-5DA5-2ABA9EE35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91" y="1807152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91/230 identified, 62 consented, and 60 actually completed MI in first visit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No difference between consenters and decliners in demographics and clinical characteristics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3200" b="1" dirty="0">
                <a:ea typeface="Calibri" panose="020F0502020204030204" pitchFamily="34" charset="0"/>
                <a:cs typeface="Arial" panose="020B0604020202020204" pitchFamily="34" charset="0"/>
              </a:rPr>
              <a:t>N of sessions attended </a:t>
            </a:r>
            <a:r>
              <a:rPr lang="en-US" sz="3200" dirty="0">
                <a:ea typeface="Calibri" panose="020F0502020204030204" pitchFamily="34" charset="0"/>
                <a:cs typeface="Arial" panose="020B0604020202020204" pitchFamily="34" charset="0"/>
              </a:rPr>
              <a:t>associated with </a:t>
            </a:r>
            <a:endParaRPr lang="en-US" sz="3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low SES (more session – low SES) </a:t>
            </a:r>
          </a:p>
          <a:p>
            <a:pPr lvl="2">
              <a:lnSpc>
                <a:spcPct val="100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affective states (more depression and anxiety), lower QoL, worse illness perceptions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endParaRPr lang="en-US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EB17F-D203-239A-2440-0F579D91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C2620-3CD7-4548-9A53-8023029A1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1102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096765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6A995-3DB9-6D28-40F6-494EBF7A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Primary outcomes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Self-reported medication </a:t>
            </a:r>
            <a:r>
              <a:rPr lang="en-US" b="1" dirty="0"/>
              <a:t>adherence</a:t>
            </a:r>
            <a:endParaRPr lang="he-IL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EB17F-D203-239A-2440-0F579D91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0B7ED5B4-EC67-64FC-832D-B6E5D3BBF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376725"/>
              </p:ext>
            </p:extLst>
          </p:nvPr>
        </p:nvGraphicFramePr>
        <p:xfrm>
          <a:off x="838200" y="1825625"/>
          <a:ext cx="10515600" cy="24517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78945288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4092025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2947948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47712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Follow-up (12 months after BL)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Visit 2	</a:t>
                      </a:r>
                      <a:r>
                        <a:rPr lang="he-IL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(6 months after BL)		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Visit 1, Baseline			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442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10.69 (4.80)</a:t>
                      </a:r>
                    </a:p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10.90 (4.67)	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9.74 (4.35)	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(SD)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4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11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12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47164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EE53173-5A9B-D05C-5160-6B097D60109C}"/>
              </a:ext>
            </a:extLst>
          </p:cNvPr>
          <p:cNvSpPr txBox="1"/>
          <p:nvPr/>
        </p:nvSpPr>
        <p:spPr>
          <a:xfrm>
            <a:off x="3177309" y="4669434"/>
            <a:ext cx="26508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Significant effect, </a:t>
            </a:r>
            <a:r>
              <a:rPr lang="en-US" i="1" dirty="0"/>
              <a:t>d</a:t>
            </a:r>
            <a:r>
              <a:rPr lang="en-US" dirty="0"/>
              <a:t>=0.26</a:t>
            </a:r>
            <a:endParaRPr lang="he-IL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5CF114-1B9F-2B88-81DF-0763EA835693}"/>
              </a:ext>
            </a:extLst>
          </p:cNvPr>
          <p:cNvCxnSpPr/>
          <p:nvPr/>
        </p:nvCxnSpPr>
        <p:spPr>
          <a:xfrm flipH="1">
            <a:off x="4414982" y="3526434"/>
            <a:ext cx="175491" cy="1119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9E3EEC-B02D-EA40-3062-5764CD9B1880}"/>
              </a:ext>
            </a:extLst>
          </p:cNvPr>
          <p:cNvCxnSpPr/>
          <p:nvPr/>
        </p:nvCxnSpPr>
        <p:spPr>
          <a:xfrm flipH="1">
            <a:off x="4414982" y="3429000"/>
            <a:ext cx="2650836" cy="1216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98C5309-0B54-EBB2-9A1B-15A02CABF8DF}"/>
              </a:ext>
            </a:extLst>
          </p:cNvPr>
          <p:cNvSpPr txBox="1"/>
          <p:nvPr/>
        </p:nvSpPr>
        <p:spPr>
          <a:xfrm>
            <a:off x="7884390" y="4645891"/>
            <a:ext cx="330084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Non-significant effect, </a:t>
            </a:r>
            <a:r>
              <a:rPr lang="en-US" i="1" dirty="0"/>
              <a:t>d</a:t>
            </a:r>
            <a:r>
              <a:rPr lang="en-US" dirty="0"/>
              <a:t>=0.22</a:t>
            </a:r>
            <a:endParaRPr lang="he-IL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F576A8-D84F-E2A4-DBFB-7115DDB28F1D}"/>
              </a:ext>
            </a:extLst>
          </p:cNvPr>
          <p:cNvCxnSpPr/>
          <p:nvPr/>
        </p:nvCxnSpPr>
        <p:spPr>
          <a:xfrm flipH="1">
            <a:off x="9744364" y="3526434"/>
            <a:ext cx="898236" cy="1054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396BAF8-895F-1D71-683F-07D5D7346B85}"/>
              </a:ext>
            </a:extLst>
          </p:cNvPr>
          <p:cNvCxnSpPr/>
          <p:nvPr/>
        </p:nvCxnSpPr>
        <p:spPr>
          <a:xfrm>
            <a:off x="5754255" y="3429000"/>
            <a:ext cx="3934690" cy="1133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68F3544-566D-1AEE-1465-D438C62E7298}"/>
              </a:ext>
            </a:extLst>
          </p:cNvPr>
          <p:cNvSpPr txBox="1"/>
          <p:nvPr/>
        </p:nvSpPr>
        <p:spPr>
          <a:xfrm>
            <a:off x="960582" y="4669434"/>
            <a:ext cx="200429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Paired comparisons using Wilcoxon Signed-Rank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non-parametric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test</a:t>
            </a:r>
            <a:endParaRPr lang="he-IL" dirty="0"/>
          </a:p>
        </p:txBody>
      </p:sp>
      <p:pic>
        <p:nvPicPr>
          <p:cNvPr id="13" name="תמונה 6">
            <a:extLst>
              <a:ext uri="{FF2B5EF4-FFF2-40B4-BE49-F238E27FC236}">
                <a16:creationId xmlns:a16="http://schemas.microsoft.com/office/drawing/2014/main" id="{FFC3A9A2-F114-44FE-B36B-5602A97DF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>
            <a:off x="8965120" y="330927"/>
            <a:ext cx="2773943" cy="653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10F63B-6054-4209-ABB9-96F2BFE41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1102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342329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6A995-3DB9-6D28-40F6-494EBF7A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Auxiliary outcomes: </a:t>
            </a:r>
            <a:r>
              <a:rPr lang="en-US" sz="3200" dirty="0"/>
              <a:t>medication’s habit and beliefs and rating of importance and efficacy 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85641-34F6-B4E1-5DA5-2ABA9EE35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91" y="1807152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/>
              <a:t>Habit and beliefs</a:t>
            </a:r>
            <a:r>
              <a:rPr lang="en-US" sz="2400" dirty="0"/>
              <a:t>: </a:t>
            </a:r>
            <a:r>
              <a:rPr lang="en-US" sz="2400" b="0" i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 significant differences were found between at Visit 1 and Visit 2 (</a:t>
            </a:r>
            <a:r>
              <a:rPr lang="en-US" sz="2400" b="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0" i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’s &gt; .05).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Importance and efficacy ‘rulers’: 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Significant differences in between </a:t>
            </a:r>
            <a:r>
              <a:rPr lang="en-US" sz="2000" b="0" i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Visit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1 and phone booster; 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non-significant differences between </a:t>
            </a:r>
            <a:r>
              <a:rPr lang="en-US" sz="2000" b="0" i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Visit 1 and Visit 2 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endParaRPr lang="en-US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EB17F-D203-239A-2440-0F579D91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BECDA-7A23-4281-B875-04DDBFB2F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1102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489380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6288" y="2373752"/>
            <a:ext cx="9144000" cy="2387600"/>
          </a:xfrm>
        </p:spPr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34</a:t>
            </a:fld>
            <a:endParaRPr lang="en-US"/>
          </a:p>
        </p:txBody>
      </p:sp>
      <p:pic>
        <p:nvPicPr>
          <p:cNvPr id="6" name="תמונה 6">
            <a:extLst>
              <a:ext uri="{FF2B5EF4-FFF2-40B4-BE49-F238E27FC236}">
                <a16:creationId xmlns:a16="http://schemas.microsoft.com/office/drawing/2014/main" id="{4CE9D756-9439-F108-F85A-BD7F8D1A1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>
            <a:off x="0" y="6128657"/>
            <a:ext cx="2773943" cy="72934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7A3966-6F85-4DC7-B898-ED408F3CC9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24" y="325934"/>
            <a:ext cx="4029740" cy="94926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0E1053-040E-4AA2-AC32-C708AAFCB5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24" y="1275200"/>
            <a:ext cx="4029740" cy="2152544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284480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6A995-3DB9-6D28-40F6-494EBF7A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findings </a:t>
            </a:r>
            <a:r>
              <a:rPr lang="en-US" dirty="0"/>
              <a:t>and comparison with lit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85641-34F6-B4E1-5DA5-2ABA9EE35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91" y="1807152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400" dirty="0"/>
              <a:t>Intervention is </a:t>
            </a:r>
            <a:r>
              <a:rPr lang="en-US" sz="2400" b="1" dirty="0"/>
              <a:t>feasible</a:t>
            </a:r>
            <a:r>
              <a:rPr lang="en-US" sz="2400" dirty="0"/>
              <a:t>: 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en-US" sz="2000" dirty="0"/>
              <a:t>2/3 agreed, 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en-US" sz="2000" dirty="0"/>
              <a:t>~1/2 of those identified completed; 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more retention among the worse-off psychologically     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Need for psycho-social support evident.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Efficacy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Adherence increased at 6 months, then reverted at 12 months (‘triangle effect’).</a:t>
            </a:r>
          </a:p>
          <a:p>
            <a:pPr lvl="2">
              <a:lnSpc>
                <a:spcPct val="100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Needs augmentation/additional boosters; blended approach recommended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Small effect size, congruent with meta-a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lysis’ results.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endParaRPr lang="en-US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EB17F-D203-239A-2440-0F579D91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35</a:t>
            </a:fld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6C868BD-6DDD-A5A3-CCCD-1841EFC0905C}"/>
              </a:ext>
            </a:extLst>
          </p:cNvPr>
          <p:cNvSpPr/>
          <p:nvPr/>
        </p:nvSpPr>
        <p:spPr>
          <a:xfrm>
            <a:off x="7019636" y="3429000"/>
            <a:ext cx="286328" cy="182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6">
            <a:extLst>
              <a:ext uri="{FF2B5EF4-FFF2-40B4-BE49-F238E27FC236}">
                <a16:creationId xmlns:a16="http://schemas.microsoft.com/office/drawing/2014/main" id="{5E007CF9-D15D-494A-87BD-DF5A6C863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 rot="20179434">
            <a:off x="8897387" y="5522872"/>
            <a:ext cx="2773943" cy="653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D5B875-FDB5-4B0E-8C7E-8307BE414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1102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09206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7314-7F3F-EAF1-7E53-5C9ACFF1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kern="1200" dirty="0">
                <a:latin typeface="+mj-lt"/>
                <a:ea typeface="+mj-ea"/>
                <a:cs typeface="+mj-cs"/>
              </a:rPr>
              <a:t>Strengths</a:t>
            </a:r>
            <a:br>
              <a:rPr lang="en-US" sz="36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he-I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D7B7B-B080-7254-D269-E754DB9D3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40" y="1442715"/>
            <a:ext cx="9990667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b="1" dirty="0">
                <a:latin typeface="+mj-lt"/>
                <a:ea typeface="+mj-ea"/>
                <a:cs typeface="+mj-cs"/>
              </a:rPr>
              <a:t>Tailored, personalized</a:t>
            </a:r>
            <a:r>
              <a:rPr lang="en-US" sz="3600" dirty="0">
                <a:latin typeface="+mj-lt"/>
                <a:ea typeface="+mj-ea"/>
                <a:cs typeface="+mj-cs"/>
              </a:rPr>
              <a:t> intervention to the specific participant, employing in-person sessions with 2 health professionals and demonstrating a commitment to </a:t>
            </a:r>
            <a:r>
              <a:rPr lang="en-US" sz="3600" b="1" dirty="0">
                <a:latin typeface="+mj-lt"/>
                <a:ea typeface="+mj-ea"/>
                <a:cs typeface="+mj-cs"/>
              </a:rPr>
              <a:t>extensive patient-provider communication</a:t>
            </a:r>
          </a:p>
          <a:p>
            <a:r>
              <a:rPr lang="en-US" sz="3600" dirty="0">
                <a:latin typeface="+mj-lt"/>
                <a:ea typeface="+mj-ea"/>
                <a:cs typeface="+mj-cs"/>
              </a:rPr>
              <a:t>Utilized an intervention mapping approach. PAP theoretical model.</a:t>
            </a:r>
          </a:p>
          <a:p>
            <a:r>
              <a:rPr lang="en-US" sz="3600" dirty="0">
                <a:latin typeface="+mj-lt"/>
                <a:ea typeface="+mj-ea"/>
                <a:cs typeface="+mj-cs"/>
              </a:rPr>
              <a:t>Long follow-up uncovered a fade-off.</a:t>
            </a:r>
          </a:p>
          <a:p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657A0-63D8-ED2C-623F-A486FD73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36</a:t>
            </a:fld>
            <a:endParaRPr lang="en-US"/>
          </a:p>
        </p:txBody>
      </p:sp>
      <p:pic>
        <p:nvPicPr>
          <p:cNvPr id="10" name="תמונה 6">
            <a:extLst>
              <a:ext uri="{FF2B5EF4-FFF2-40B4-BE49-F238E27FC236}">
                <a16:creationId xmlns:a16="http://schemas.microsoft.com/office/drawing/2014/main" id="{1E948CBB-DEF2-46B4-A49C-722CF54CE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>
            <a:off x="8965120" y="330927"/>
            <a:ext cx="2773943" cy="653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7C8F72-61FC-42FD-AD02-0DB5F6D53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1102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4003561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7314-7F3F-EAF1-7E53-5C9ACFF1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1200" dirty="0">
                <a:latin typeface="+mj-lt"/>
                <a:ea typeface="+mj-ea"/>
                <a:cs typeface="+mj-cs"/>
              </a:rPr>
              <a:t>Limitations</a:t>
            </a:r>
            <a:br>
              <a:rPr lang="en-US" sz="36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he-IL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657A0-63D8-ED2C-623F-A486FD73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37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A45506C-DB2C-BBD5-7D41-47FAF0373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733" y="1825625"/>
            <a:ext cx="10651067" cy="435133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defTabSz="813796">
              <a:spcBef>
                <a:spcPts val="890"/>
              </a:spcBef>
            </a:pPr>
            <a:r>
              <a:rPr lang="en-US" sz="2000" b="1" dirty="0">
                <a:latin typeface="+mj-lt"/>
                <a:ea typeface="+mj-ea"/>
                <a:cs typeface="+mj-cs"/>
              </a:rPr>
              <a:t>Small</a:t>
            </a:r>
            <a:r>
              <a:rPr lang="en-US" sz="2000" dirty="0">
                <a:latin typeface="+mj-lt"/>
                <a:ea typeface="+mj-ea"/>
                <a:cs typeface="+mj-cs"/>
              </a:rPr>
              <a:t> sample size</a:t>
            </a:r>
          </a:p>
          <a:p>
            <a:pPr defTabSz="813796">
              <a:spcBef>
                <a:spcPts val="890"/>
              </a:spcBef>
            </a:pPr>
            <a:r>
              <a:rPr lang="en-US" sz="2000" dirty="0">
                <a:latin typeface="+mj-lt"/>
                <a:ea typeface="+mj-ea"/>
                <a:cs typeface="+mj-cs"/>
              </a:rPr>
              <a:t>No control group (due to small N)</a:t>
            </a:r>
          </a:p>
          <a:p>
            <a:pPr defTabSz="813796">
              <a:spcBef>
                <a:spcPts val="890"/>
              </a:spcBef>
            </a:pPr>
            <a:r>
              <a:rPr lang="en-US" sz="2000" b="1" dirty="0">
                <a:latin typeface="+mj-lt"/>
                <a:ea typeface="+mj-ea"/>
                <a:cs typeface="+mj-cs"/>
              </a:rPr>
              <a:t>Upscaling</a:t>
            </a:r>
            <a:r>
              <a:rPr lang="en-US" sz="2000" dirty="0">
                <a:latin typeface="+mj-lt"/>
                <a:ea typeface="+mj-ea"/>
                <a:cs typeface="+mj-cs"/>
              </a:rPr>
              <a:t> could require structuring the intervention; less personal but maybe more digital tools</a:t>
            </a:r>
          </a:p>
          <a:p>
            <a:pPr defTabSz="813796">
              <a:spcBef>
                <a:spcPts val="890"/>
              </a:spcBef>
            </a:pPr>
            <a:r>
              <a:rPr lang="en-US" sz="2000" dirty="0">
                <a:latin typeface="+mj-lt"/>
                <a:ea typeface="+mj-ea"/>
                <a:cs typeface="+mj-cs"/>
              </a:rPr>
              <a:t>Communication outside clinic was restricted by HMO; policies changed since COVID.</a:t>
            </a:r>
          </a:p>
          <a:p>
            <a:pPr defTabSz="813796">
              <a:spcBef>
                <a:spcPts val="890"/>
              </a:spcBef>
            </a:pPr>
            <a:r>
              <a:rPr lang="en-US" sz="2000" b="1" dirty="0">
                <a:latin typeface="+mj-lt"/>
                <a:ea typeface="+mj-ea"/>
                <a:cs typeface="+mj-cs"/>
              </a:rPr>
              <a:t>EMA recommended</a:t>
            </a:r>
            <a:r>
              <a:rPr lang="en-US" sz="2000" dirty="0">
                <a:latin typeface="+mj-lt"/>
                <a:ea typeface="+mj-ea"/>
                <a:cs typeface="+mj-cs"/>
              </a:rPr>
              <a:t>, capturing times of need and provides options for prompts, </a:t>
            </a:r>
          </a:p>
          <a:p>
            <a:pPr lvl="1" defTabSz="813796">
              <a:spcBef>
                <a:spcPts val="890"/>
              </a:spcBef>
            </a:pPr>
            <a:r>
              <a:rPr lang="en-US" sz="1600" dirty="0">
                <a:latin typeface="+mj-lt"/>
                <a:ea typeface="+mj-ea"/>
                <a:cs typeface="+mj-cs"/>
              </a:rPr>
              <a:t>just-in-time response to a decrease in medication adherence; </a:t>
            </a:r>
          </a:p>
          <a:p>
            <a:pPr lvl="1" defTabSz="813796">
              <a:spcBef>
                <a:spcPts val="890"/>
              </a:spcBef>
            </a:pPr>
            <a:r>
              <a:rPr lang="en-US" sz="1600" dirty="0">
                <a:latin typeface="+mj-lt"/>
                <a:ea typeface="+mj-ea"/>
                <a:cs typeface="+mj-cs"/>
              </a:rPr>
              <a:t>could be integrated into patient support programs of pharma companies.</a:t>
            </a:r>
          </a:p>
          <a:p>
            <a:pPr defTabSz="813796">
              <a:spcBef>
                <a:spcPts val="890"/>
              </a:spcBef>
            </a:pPr>
            <a:r>
              <a:rPr lang="en-US" sz="2000" dirty="0">
                <a:latin typeface="+mj-lt"/>
                <a:ea typeface="+mj-ea"/>
                <a:cs typeface="+mj-cs"/>
              </a:rPr>
              <a:t>Need to tailor </a:t>
            </a:r>
            <a:r>
              <a:rPr lang="en-US" sz="2000" b="1" dirty="0">
                <a:latin typeface="+mj-lt"/>
                <a:ea typeface="+mj-ea"/>
                <a:cs typeface="+mj-cs"/>
              </a:rPr>
              <a:t>intervention to decliners</a:t>
            </a:r>
            <a:r>
              <a:rPr lang="en-US" sz="2000" dirty="0">
                <a:latin typeface="+mj-lt"/>
                <a:ea typeface="+mj-ea"/>
                <a:cs typeface="+mj-cs"/>
              </a:rPr>
              <a:t>. Qualitative work needed on reasons and needs.</a:t>
            </a:r>
          </a:p>
          <a:p>
            <a:pPr defTabSz="813796">
              <a:spcBef>
                <a:spcPts val="890"/>
              </a:spcBef>
            </a:pPr>
            <a:r>
              <a:rPr lang="en-US" sz="2000" dirty="0">
                <a:latin typeface="+mj-lt"/>
                <a:ea typeface="+mj-ea"/>
                <a:cs typeface="+mj-cs"/>
              </a:rPr>
              <a:t>Intervention addressed only patient and therapy-related factors and not healthcare system and condition-related.</a:t>
            </a:r>
          </a:p>
          <a:p>
            <a:pPr defTabSz="813796">
              <a:spcBef>
                <a:spcPts val="890"/>
              </a:spcBef>
            </a:pPr>
            <a:endParaRPr lang="en-US" sz="2000" kern="1200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he-IL" sz="1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תמונה 6">
            <a:extLst>
              <a:ext uri="{FF2B5EF4-FFF2-40B4-BE49-F238E27FC236}">
                <a16:creationId xmlns:a16="http://schemas.microsoft.com/office/drawing/2014/main" id="{3E3183C8-BEC5-4EB4-8D0A-F7B1C4E10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>
            <a:off x="8965120" y="330927"/>
            <a:ext cx="2773943" cy="653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A08428-6D7D-48C8-8121-233D9E18C7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1102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791046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96ED7-2A7F-43E5-8397-45F09B36D55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Personal Note: Long Road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90B59-1FAF-46F5-8D40-17F03E4F3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19600" cy="4351338"/>
          </a:xfrm>
        </p:spPr>
        <p:txBody>
          <a:bodyPr/>
          <a:lstStyle/>
          <a:p>
            <a:r>
              <a:rPr lang="en-US" dirty="0"/>
              <a:t>Work started 10 years ago</a:t>
            </a:r>
            <a:endParaRPr lang="he-IL" dirty="0"/>
          </a:p>
          <a:p>
            <a:pPr lvl="1"/>
            <a:r>
              <a:rPr lang="en-US" dirty="0"/>
              <a:t>IRB, registration, …</a:t>
            </a:r>
          </a:p>
          <a:p>
            <a:r>
              <a:rPr lang="en-US" dirty="0"/>
              <a:t>Still producing publications</a:t>
            </a:r>
          </a:p>
          <a:p>
            <a:r>
              <a:rPr lang="en-US" dirty="0"/>
              <a:t>Satisfying contribution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D233A-B962-4B91-8AEF-AFAB77F7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77FE5-02E3-451C-A18E-CD4C1110DF76}"/>
              </a:ext>
            </a:extLst>
          </p:cNvPr>
          <p:cNvSpPr txBox="1"/>
          <p:nvPr/>
        </p:nvSpPr>
        <p:spPr>
          <a:xfrm>
            <a:off x="5621867" y="1972733"/>
            <a:ext cx="5791200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Neter, 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&amp; Miller, A. (2023). Using an intervention mapping approach to improve adherence to Disease-Modifying Treatment in Multiple Sclerosis.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International Journal of Multiple Sclerosis Care, 25 (5).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12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iriam" panose="020B0502050101010101" pitchFamily="34" charset="-79"/>
                <a:hlinkClick r:id="rId2"/>
              </a:rPr>
              <a:t>10.7224/1537-2073.2022-018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Neter, 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Glass-Marmor, L.,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Wolkowitz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A., &amp; Miller, A.,  (2022). </a:t>
            </a:r>
            <a:r>
              <a:rPr lang="en-US" sz="1200" dirty="0">
                <a:latin typeface="Times New Roman" panose="02020603050405020304" pitchFamily="18" charset="0"/>
              </a:rPr>
              <a:t>Medication habits among persons with multiple sclerosis.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Multiple Sclerosis and Related Disorders, 68, 104224.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Miriam" panose="020B0502050101010101" pitchFamily="34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doi.org/10.1016/j.msard.2022.104224</a:t>
            </a:r>
            <a:endParaRPr lang="en-US" sz="1200" b="1" u="sng" dirty="0">
              <a:solidFill>
                <a:srgbClr val="0000FF"/>
              </a:solidFill>
              <a:latin typeface="Times New Roman" panose="02020603050405020304" pitchFamily="18" charset="0"/>
              <a:cs typeface="Miriam" panose="020B0502050101010101" pitchFamily="34" charset="-79"/>
            </a:endParaRPr>
          </a:p>
          <a:p>
            <a:endParaRPr lang="en-US" sz="12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Neter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E., Glass-Marmor, L.,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Haiien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L., &amp; Miller, A. (2021).  Concordance between persons with Multiple Sclerosis and physician on medication effect and health status.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 Preference and Adherence,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939-943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200" u="none" strike="noStrike" dirty="0">
                <a:solidFill>
                  <a:srgbClr val="0000FF"/>
                </a:solidFill>
                <a:effectLst/>
                <a:latin typeface="New York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10.21203/rs.3.rs-45699/v2</a:t>
            </a:r>
            <a:endParaRPr lang="en-US" sz="1200" u="none" strike="noStrike" dirty="0">
              <a:solidFill>
                <a:srgbClr val="0000FF"/>
              </a:solidFill>
              <a:effectLst/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u="none" strike="noStrike" dirty="0">
              <a:solidFill>
                <a:srgbClr val="0000FF"/>
              </a:solidFill>
              <a:effectLst/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Neter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E., Glass-Marmor, L.,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Wolkowitz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Lavi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I., &amp; Miller, A. (2021).  Beliefs about medication as predictors to medication adherence in a prospective cohort study among patients with Multiple Sclerosis.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BMC Neurology,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21, 136. 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cs typeface="Miriam" panose="020B0502050101010101" pitchFamily="34" charset="-79"/>
              </a:rPr>
              <a:t>doi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iriam" panose="020B0502050101010101" pitchFamily="34" charset="-79"/>
                <a:hlinkClick r:id="rId5"/>
              </a:rPr>
              <a:t>10.21203/rs.3.rs-45699/v1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1200" i="1" dirty="0">
              <a:solidFill>
                <a:srgbClr val="0000FF"/>
              </a:solidFill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Neter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Wolkowitz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A., Glass-Marmor, L.,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Lavi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I., Ratzabi, S.,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Lejbkowicz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I., &amp; Miller, A. (2020). Multiple modality approach to assess adherence to medications across time in Multiple Sclerosis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Multiple Sclerosis and Related Disorders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40, 101951. </a:t>
            </a:r>
            <a:r>
              <a:rPr lang="en-US" sz="12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iriam" panose="020B0502050101010101" pitchFamily="34" charset="-79"/>
                <a:hlinkClick r:id="rId6"/>
              </a:rPr>
              <a:t>doi</a:t>
            </a:r>
            <a:r>
              <a:rPr lang="en-US" sz="12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iriam" panose="020B0502050101010101" pitchFamily="34" charset="-79"/>
                <a:hlinkClick r:id="rId6"/>
              </a:rPr>
              <a:t>: 10.1016/j.msard.2020.101951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u="none" strike="noStrike" dirty="0">
              <a:solidFill>
                <a:srgbClr val="0000FF"/>
              </a:solidFill>
              <a:effectLst/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  <p:pic>
        <p:nvPicPr>
          <p:cNvPr id="8" name="תמונה 6">
            <a:extLst>
              <a:ext uri="{FF2B5EF4-FFF2-40B4-BE49-F238E27FC236}">
                <a16:creationId xmlns:a16="http://schemas.microsoft.com/office/drawing/2014/main" id="{550751F4-DD1B-4A50-8CCD-5B7985BF4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r="33674"/>
          <a:stretch/>
        </p:blipFill>
        <p:spPr bwMode="auto">
          <a:xfrm>
            <a:off x="9015920" y="365127"/>
            <a:ext cx="2773943" cy="653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6A64EE-92DF-4FAC-BF1D-3456EFE95C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1102"/>
            <a:ext cx="4029740" cy="94926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48E424-81E4-4820-BBFB-0437374C0B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7721"/>
            <a:ext cx="4029740" cy="2152544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646101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Sh9HctAcNoqxe1euEx2vkxajwAWKUPP24X5_nlC0qr28ozynzF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214"/>
            <a:ext cx="8834284" cy="51216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4176" y="5381965"/>
            <a:ext cx="635659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cs typeface="+mj-cs"/>
              </a:rPr>
              <a:t>Thanks to our participants</a:t>
            </a:r>
          </a:p>
          <a:p>
            <a:pPr algn="l" rtl="0"/>
            <a:r>
              <a:rPr lang="en-US" sz="3200" dirty="0">
                <a:cs typeface="+mj-cs"/>
              </a:rPr>
              <a:t>Thank you for listening.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44E5-FD18-4333-A109-ED0D735B4ADA}" type="slidenum">
              <a:rPr lang="he-IL" smtClean="0"/>
              <a:pPr/>
              <a:t>39</a:t>
            </a:fld>
            <a:endParaRPr lang="he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791AD-EE06-276E-7F5C-338D28F851E3}"/>
              </a:ext>
            </a:extLst>
          </p:cNvPr>
          <p:cNvSpPr txBox="1"/>
          <p:nvPr/>
        </p:nvSpPr>
        <p:spPr>
          <a:xfrm>
            <a:off x="8834284" y="263605"/>
            <a:ext cx="3357716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3200" dirty="0">
                <a:cs typeface="+mj-cs"/>
              </a:rPr>
              <a:t>neter@ruppin.ac.il</a:t>
            </a:r>
            <a:endParaRPr lang="he-IL" sz="3200" dirty="0">
              <a:cs typeface="+mj-cs"/>
            </a:endParaRPr>
          </a:p>
          <a:p>
            <a:endParaRPr lang="he-I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BC289-DAD3-477E-84CF-DA1BFFC67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51" y="5428866"/>
            <a:ext cx="5401067" cy="1272302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BA83AD-D003-4B6B-A8CC-4E93408AEA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96" y="1349798"/>
            <a:ext cx="2943222" cy="23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3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Multiple sclerosis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25" y="1812561"/>
            <a:ext cx="10515600" cy="435133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chronic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autoimmune</a:t>
            </a:r>
            <a:r>
              <a:rPr lang="en-US" dirty="0"/>
              <a:t> disease of the central nervous system characterized by inflammation, demyelination, and axonal degeneration. </a:t>
            </a:r>
          </a:p>
          <a:p>
            <a:pPr lvl="1"/>
            <a:r>
              <a:rPr lang="en-US" dirty="0"/>
              <a:t>MS is a </a:t>
            </a:r>
            <a:r>
              <a:rPr lang="en-US" dirty="0">
                <a:solidFill>
                  <a:srgbClr val="FF0000"/>
                </a:solidFill>
              </a:rPr>
              <a:t>heterogeneous, multifactorial, immune­-mediated </a:t>
            </a:r>
            <a:r>
              <a:rPr lang="en-US" dirty="0"/>
              <a:t>disease that is</a:t>
            </a:r>
            <a:br>
              <a:rPr lang="en-US" dirty="0"/>
            </a:br>
            <a:r>
              <a:rPr lang="en-US" dirty="0"/>
              <a:t>caused by complex gene–environment interactions. </a:t>
            </a:r>
          </a:p>
          <a:p>
            <a:pPr lvl="2"/>
            <a:r>
              <a:rPr lang="en-US" dirty="0"/>
              <a:t>Several sub-types; heterogeneous clinical manifestations and course </a:t>
            </a:r>
          </a:p>
          <a:p>
            <a:pPr lvl="1"/>
            <a:r>
              <a:rPr lang="en-US" dirty="0"/>
              <a:t>In most patients, reversible episodes of neurological deficits (known as relapses) that usually last for days or weeks characterize the initial phases</a:t>
            </a:r>
            <a:br>
              <a:rPr lang="en-US" dirty="0"/>
            </a:br>
            <a:r>
              <a:rPr lang="en-US" dirty="0"/>
              <a:t>of the disease (relapsing MS)</a:t>
            </a:r>
          </a:p>
          <a:p>
            <a:pPr lvl="1"/>
            <a:r>
              <a:rPr lang="en-US" dirty="0"/>
              <a:t>Over time, the development of permanent neurological deficits and the progression of clinical disability become prominent </a:t>
            </a:r>
          </a:p>
          <a:p>
            <a:pPr lvl="1"/>
            <a:r>
              <a:rPr lang="en-US" dirty="0"/>
              <a:t>Onset:  20-40 years old; ~0.1% prevalence (geography </a:t>
            </a:r>
            <a:r>
              <a:rPr lang="en-US"/>
              <a:t>and latitude dependent)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4</a:t>
            </a:fld>
            <a:endParaRPr lang="en-US"/>
          </a:p>
        </p:txBody>
      </p:sp>
      <p:pic>
        <p:nvPicPr>
          <p:cNvPr id="1042" name="Picture 18" descr="Image result for multiple sclerosi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16052"/>
          <a:stretch/>
        </p:blipFill>
        <p:spPr bwMode="auto">
          <a:xfrm>
            <a:off x="7733487" y="334736"/>
            <a:ext cx="3491655" cy="157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404323-96C4-4A79-A423-81D040F9C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195" y="5906942"/>
            <a:ext cx="4029805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66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D204-EC3A-402A-9A0A-04A3A1D9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500"/>
            <a:ext cx="10515600" cy="285273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Come to EHPS conference in Cascais, Portugal, </a:t>
            </a:r>
            <a:br>
              <a:rPr lang="en-US" b="1" dirty="0"/>
            </a:br>
            <a:r>
              <a:rPr lang="en-US" b="1" dirty="0"/>
              <a:t>September 2-6,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C08B6-46CF-4280-A2F1-66DEC0E4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7DF5-098F-43AD-95B1-CB8A96EB2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60" y="3026306"/>
            <a:ext cx="4034640" cy="33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28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0200"/>
            <a:ext cx="10515600" cy="660398"/>
          </a:xfrm>
          <a:noFill/>
        </p:spPr>
        <p:txBody>
          <a:bodyPr/>
          <a:lstStyle/>
          <a:p>
            <a:pPr algn="ctr"/>
            <a:r>
              <a:rPr lang="en-US" b="1" dirty="0"/>
              <a:t>WHO model of Medication adherence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41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34630" y="4005943"/>
            <a:ext cx="53122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to dimensions/factors:</a:t>
            </a:r>
          </a:p>
          <a:p>
            <a:r>
              <a:rPr lang="en-US" dirty="0"/>
              <a:t>1 - age, education, marital status, having kids.</a:t>
            </a:r>
          </a:p>
          <a:p>
            <a:r>
              <a:rPr lang="en-US" dirty="0"/>
              <a:t>2 – access to care, out-of-pocket,</a:t>
            </a:r>
          </a:p>
          <a:p>
            <a:r>
              <a:rPr lang="en-US" dirty="0"/>
              <a:t>3 – lack of symptoms, severity of symptoms, addiction</a:t>
            </a:r>
          </a:p>
          <a:p>
            <a:r>
              <a:rPr lang="en-US" dirty="0"/>
              <a:t>4 – method of administration (pills/injections/..), time spent on </a:t>
            </a:r>
            <a:r>
              <a:rPr lang="en-US" dirty="0" err="1"/>
              <a:t>trt</a:t>
            </a:r>
            <a:r>
              <a:rPr lang="en-US" dirty="0"/>
              <a:t>, number of times/day, </a:t>
            </a:r>
          </a:p>
          <a:p>
            <a:r>
              <a:rPr lang="en-US" dirty="0"/>
              <a:t>5 – self care/management skills, efficacy, emotions, perceptions …..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52687" y="1320802"/>
            <a:ext cx="568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Adherence is multi-factorial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5C85F55-8EB0-4BCD-84EA-88738C570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0" y="990598"/>
            <a:ext cx="5480270" cy="521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Disease Modifying Treatments (DMTs)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398" y="1428927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Modify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course</a:t>
            </a:r>
            <a:r>
              <a:rPr lang="en-US" dirty="0"/>
              <a:t> of MS through the immune system; available for people with relapsing-remitting multiple sclerosis (RRMS)</a:t>
            </a:r>
          </a:p>
          <a:p>
            <a:r>
              <a:rPr lang="en-US" dirty="0"/>
              <a:t>Prescription by physicians is determined by: safety, efficacy, tolerability and QoL</a:t>
            </a:r>
          </a:p>
          <a:p>
            <a:r>
              <a:rPr lang="en-US" dirty="0"/>
              <a:t>Currently many options </a:t>
            </a:r>
          </a:p>
          <a:p>
            <a:pPr marL="457189" lvl="1" indent="0">
              <a:buNone/>
            </a:pPr>
            <a:endParaRPr lang="en-US" dirty="0"/>
          </a:p>
          <a:p>
            <a:pPr marL="457189" lvl="1" indent="0">
              <a:buNone/>
            </a:pPr>
            <a:r>
              <a:rPr lang="en-US" dirty="0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2886" y="4206991"/>
            <a:ext cx="10567851" cy="11387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Pharmacological effects, though, </a:t>
            </a:r>
          </a:p>
          <a:p>
            <a:pPr algn="ctr"/>
            <a:r>
              <a:rPr lang="en-US" sz="3200" dirty="0"/>
              <a:t>depend (also) on medication taking </a:t>
            </a:r>
            <a:r>
              <a:rPr lang="en-US" sz="3600" dirty="0">
                <a:solidFill>
                  <a:srgbClr val="FF0000"/>
                </a:solidFill>
              </a:rPr>
              <a:t>behavior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6" y="89535"/>
            <a:ext cx="2695575" cy="16954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4F599A-B4FB-4710-A766-3DFE46286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8734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12486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7314-7F3F-EAF1-7E53-5C9ACFF1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Advantages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of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Disease-Modifying Therapies (DMT)</a:t>
            </a:r>
            <a:endParaRPr lang="he-IL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D7B7B-B080-7254-D269-E754DB9D3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966200" cy="4351338"/>
          </a:xfrm>
        </p:spPr>
        <p:txBody>
          <a:bodyPr/>
          <a:lstStyle/>
          <a:p>
            <a:pPr marL="203449" indent="-203449" defTabSz="813796">
              <a:spcBef>
                <a:spcPts val="890"/>
              </a:spcBef>
            </a:pPr>
            <a:r>
              <a:rPr lang="en-US" sz="1602" kern="12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DMTs - currently a mainstay of treatment strategies to persons with RRMS (</a:t>
            </a:r>
            <a:r>
              <a:rPr lang="en-US" sz="1602" kern="12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PwRRMS</a:t>
            </a:r>
            <a:r>
              <a:rPr lang="en-US" sz="1602" kern="12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),</a:t>
            </a:r>
          </a:p>
          <a:p>
            <a:pPr marL="203449" indent="-203449" defTabSz="813796">
              <a:spcBef>
                <a:spcPts val="890"/>
              </a:spcBef>
            </a:pPr>
            <a:r>
              <a:rPr lang="en-US" sz="1602" b="1" kern="12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Effective</a:t>
            </a:r>
            <a:r>
              <a:rPr lang="en-US" sz="1602" kern="12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 in terms of disease progression</a:t>
            </a:r>
          </a:p>
          <a:p>
            <a:pPr marL="610347" lvl="1" indent="-203449" defTabSz="813796">
              <a:spcBef>
                <a:spcPts val="445"/>
              </a:spcBef>
            </a:pPr>
            <a:r>
              <a:rPr lang="en-US" sz="1246" kern="1200" dirty="0">
                <a:solidFill>
                  <a:srgbClr val="231F20"/>
                </a:solidFill>
                <a:latin typeface="+mn-lt"/>
                <a:ea typeface="+mn-ea"/>
                <a:cs typeface="Arial" panose="020B0604020202020204" pitchFamily="34" charset="0"/>
              </a:rPr>
              <a:t>limit the number of relapses, </a:t>
            </a:r>
          </a:p>
          <a:p>
            <a:pPr marL="610347" lvl="1" indent="-203449" defTabSz="813796">
              <a:spcBef>
                <a:spcPts val="445"/>
              </a:spcBef>
            </a:pPr>
            <a:r>
              <a:rPr lang="en-US" sz="1246" kern="1200" dirty="0">
                <a:solidFill>
                  <a:srgbClr val="231F20"/>
                </a:solidFill>
                <a:latin typeface="+mn-lt"/>
                <a:ea typeface="+mn-ea"/>
                <a:cs typeface="Arial" panose="020B0604020202020204" pitchFamily="34" charset="0"/>
              </a:rPr>
              <a:t>prevent new lesion formation, </a:t>
            </a:r>
          </a:p>
          <a:p>
            <a:pPr marL="610347" lvl="1" indent="-203449" defTabSz="813796">
              <a:spcBef>
                <a:spcPts val="445"/>
              </a:spcBef>
            </a:pPr>
            <a:r>
              <a:rPr lang="en-US" sz="1246" kern="1200" dirty="0">
                <a:solidFill>
                  <a:srgbClr val="231F20"/>
                </a:solidFill>
                <a:latin typeface="+mn-lt"/>
                <a:ea typeface="+mn-ea"/>
                <a:cs typeface="Arial" panose="020B0604020202020204" pitchFamily="34" charset="0"/>
              </a:rPr>
              <a:t>decrease in neuropsychological issues,</a:t>
            </a:r>
          </a:p>
          <a:p>
            <a:pPr marL="610347" lvl="1" indent="-203449" defTabSz="813796">
              <a:spcBef>
                <a:spcPts val="445"/>
              </a:spcBef>
            </a:pPr>
            <a:r>
              <a:rPr lang="en-US" sz="1246" kern="1200" dirty="0">
                <a:solidFill>
                  <a:srgbClr val="231F20"/>
                </a:solidFill>
                <a:latin typeface="+mn-lt"/>
                <a:ea typeface="+mn-ea"/>
                <a:cs typeface="Arial" panose="020B0604020202020204" pitchFamily="34" charset="0"/>
              </a:rPr>
              <a:t>reduce the accumulation of disability</a:t>
            </a:r>
          </a:p>
          <a:p>
            <a:pPr marL="610347" lvl="1" indent="-203449" defTabSz="813796">
              <a:spcBef>
                <a:spcPts val="445"/>
              </a:spcBef>
            </a:pPr>
            <a:r>
              <a:rPr lang="en-US" sz="1246" dirty="0">
                <a:solidFill>
                  <a:srgbClr val="231F20"/>
                </a:solidFill>
                <a:cs typeface="Arial" panose="020B0604020202020204" pitchFamily="34" charset="0"/>
              </a:rPr>
              <a:t>slow progression of disease</a:t>
            </a:r>
            <a:r>
              <a:rPr lang="en-US" sz="1246" kern="1200" dirty="0">
                <a:solidFill>
                  <a:srgbClr val="231F20"/>
                </a:solidFill>
                <a:latin typeface="+mn-lt"/>
                <a:ea typeface="+mn-ea"/>
                <a:cs typeface="Arial" panose="020B0604020202020204" pitchFamily="34" charset="0"/>
              </a:rPr>
              <a:t>. </a:t>
            </a:r>
          </a:p>
          <a:p>
            <a:pPr marL="203449" indent="-203449" defTabSz="813796">
              <a:spcBef>
                <a:spcPts val="890"/>
              </a:spcBef>
            </a:pPr>
            <a:r>
              <a:rPr lang="en-US" sz="1602" kern="1200" dirty="0">
                <a:solidFill>
                  <a:srgbClr val="231F20"/>
                </a:solidFill>
                <a:latin typeface="+mn-lt"/>
                <a:ea typeface="+mn-ea"/>
                <a:cs typeface="Arial" panose="020B0604020202020204" pitchFamily="34" charset="0"/>
              </a:rPr>
              <a:t>Adherence to DMT associated with </a:t>
            </a:r>
          </a:p>
          <a:p>
            <a:pPr marL="610347" lvl="1" indent="-203449" defTabSz="813796">
              <a:spcBef>
                <a:spcPts val="445"/>
              </a:spcBef>
            </a:pPr>
            <a:r>
              <a:rPr lang="en-US" sz="1246" kern="1200" dirty="0">
                <a:solidFill>
                  <a:srgbClr val="231F20"/>
                </a:solidFill>
                <a:latin typeface="+mn-lt"/>
                <a:ea typeface="+mn-ea"/>
                <a:cs typeface="Arial" panose="020B0604020202020204" pitchFamily="34" charset="0"/>
              </a:rPr>
              <a:t>improved quality of life, </a:t>
            </a:r>
          </a:p>
          <a:p>
            <a:pPr marL="610347" lvl="1" indent="-203449" defTabSz="813796">
              <a:spcBef>
                <a:spcPts val="445"/>
              </a:spcBef>
            </a:pPr>
            <a:r>
              <a:rPr lang="en-US" sz="1246" kern="1200" dirty="0">
                <a:solidFill>
                  <a:srgbClr val="231F20"/>
                </a:solidFill>
                <a:latin typeface="+mn-lt"/>
                <a:ea typeface="+mn-ea"/>
                <a:cs typeface="Arial" panose="020B0604020202020204" pitchFamily="34" charset="0"/>
              </a:rPr>
              <a:t>fewer days of work loss, </a:t>
            </a:r>
          </a:p>
          <a:p>
            <a:pPr marL="610347" lvl="1" indent="-203449" defTabSz="813796">
              <a:spcBef>
                <a:spcPts val="445"/>
              </a:spcBef>
            </a:pPr>
            <a:r>
              <a:rPr lang="en-US" sz="1246" kern="1200" dirty="0">
                <a:solidFill>
                  <a:srgbClr val="231F20"/>
                </a:solidFill>
                <a:latin typeface="+mn-lt"/>
                <a:ea typeface="+mn-ea"/>
                <a:cs typeface="Arial" panose="020B0604020202020204" pitchFamily="34" charset="0"/>
              </a:rPr>
              <a:t>reduced hospitalizations, emergency visits, outpatient visits,</a:t>
            </a:r>
          </a:p>
          <a:p>
            <a:pPr marL="610347" lvl="1" indent="-203449" defTabSz="813796">
              <a:spcBef>
                <a:spcPts val="445"/>
              </a:spcBef>
            </a:pPr>
            <a:r>
              <a:rPr lang="en-US" sz="1246" kern="1200" dirty="0">
                <a:solidFill>
                  <a:srgbClr val="231F20"/>
                </a:solidFill>
                <a:latin typeface="+mn-lt"/>
                <a:ea typeface="+mn-ea"/>
                <a:cs typeface="Arial" panose="020B0604020202020204" pitchFamily="34" charset="0"/>
              </a:rPr>
              <a:t>reduced annual medical care costs at the societal level. </a:t>
            </a:r>
          </a:p>
          <a:p>
            <a:pPr marL="203449" indent="-203449" defTabSz="813796">
              <a:spcBef>
                <a:spcPts val="890"/>
              </a:spcBef>
            </a:pPr>
            <a:r>
              <a:rPr lang="en-US" sz="1602" kern="1200" dirty="0">
                <a:solidFill>
                  <a:srgbClr val="231F20"/>
                </a:solidFill>
                <a:latin typeface="+mn-lt"/>
                <a:ea typeface="+mn-ea"/>
                <a:cs typeface="Arial" panose="020B0604020202020204" pitchFamily="34" charset="0"/>
              </a:rPr>
              <a:t>Adherence especially important in a chronic condition, when disease onset is at an early age, requiring many years of treatment. </a:t>
            </a:r>
            <a:endParaRPr lang="en-US" sz="1602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657A0-63D8-ED2C-623F-A486FD73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6</a:t>
            </a:fld>
            <a:endParaRPr lang="en-US"/>
          </a:p>
        </p:txBody>
      </p:sp>
      <p:pic>
        <p:nvPicPr>
          <p:cNvPr id="4" name="תמונה 6">
            <a:extLst>
              <a:ext uri="{FF2B5EF4-FFF2-40B4-BE49-F238E27FC236}">
                <a16:creationId xmlns:a16="http://schemas.microsoft.com/office/drawing/2014/main" id="{AF12777B-AC76-1F95-E907-FB65E49AD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>
            <a:off x="9418057" y="6124288"/>
            <a:ext cx="2773943" cy="72934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F17408-3B0F-439A-82D2-1F51ABD52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8734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79306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7314-7F3F-EAF1-7E53-5C9ACFF1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Challenges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Disease-Modifying Therapies (DMT)</a:t>
            </a:r>
            <a:endParaRPr lang="he-IL" sz="36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657A0-63D8-ED2C-623F-A486FD73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A45506C-DB2C-BBD5-7D41-47FAF0373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1532" y="1504879"/>
            <a:ext cx="8100838" cy="4351338"/>
          </a:xfrm>
        </p:spPr>
        <p:txBody>
          <a:bodyPr/>
          <a:lstStyle/>
          <a:p>
            <a:pPr marL="203449" indent="-203449" defTabSz="813796">
              <a:spcBef>
                <a:spcPts val="890"/>
              </a:spcBef>
            </a:pPr>
            <a:r>
              <a:rPr lang="en-US" sz="2400" kern="1200" dirty="0">
                <a:solidFill>
                  <a:srgbClr val="231F20"/>
                </a:solidFill>
                <a:latin typeface="+mn-lt"/>
                <a:ea typeface="+mn-ea"/>
                <a:cs typeface="Arial" panose="020B0604020202020204" pitchFamily="34" charset="0"/>
              </a:rPr>
              <a:t>Need for DMT not seem clear in times of disease inactivity or mild course (progression is unnoticeable to </a:t>
            </a:r>
            <a:r>
              <a:rPr lang="en-US" sz="2400" kern="1200" dirty="0" err="1">
                <a:solidFill>
                  <a:srgbClr val="231F20"/>
                </a:solidFill>
                <a:latin typeface="+mn-lt"/>
                <a:ea typeface="+mn-ea"/>
                <a:cs typeface="Arial" panose="020B0604020202020204" pitchFamily="34" charset="0"/>
              </a:rPr>
              <a:t>PwRRMS</a:t>
            </a:r>
            <a:r>
              <a:rPr lang="en-US" sz="2400" kern="1200" dirty="0">
                <a:solidFill>
                  <a:srgbClr val="231F20"/>
                </a:solidFill>
                <a:latin typeface="+mn-lt"/>
                <a:ea typeface="+mn-ea"/>
                <a:cs typeface="Arial" panose="020B0604020202020204" pitchFamily="34" charset="0"/>
              </a:rPr>
              <a:t>)</a:t>
            </a:r>
          </a:p>
          <a:p>
            <a:pPr marL="203449" indent="-203449" defTabSz="813796">
              <a:spcBef>
                <a:spcPts val="890"/>
              </a:spcBef>
            </a:pPr>
            <a:r>
              <a:rPr lang="en-US" sz="2400" dirty="0"/>
              <a:t>Chronic </a:t>
            </a:r>
            <a:r>
              <a:rPr lang="en-US" sz="2400" dirty="0">
                <a:solidFill>
                  <a:srgbClr val="FF0000"/>
                </a:solidFill>
              </a:rPr>
              <a:t>symptoms are not reduced </a:t>
            </a:r>
            <a:r>
              <a:rPr lang="en-US" sz="2400" dirty="0"/>
              <a:t>by DMTs </a:t>
            </a:r>
          </a:p>
          <a:p>
            <a:pPr marL="0" indent="0" defTabSz="813796">
              <a:spcBef>
                <a:spcPts val="890"/>
              </a:spcBef>
              <a:buNone/>
            </a:pPr>
            <a:r>
              <a:rPr lang="en-US" sz="2400" dirty="0"/>
              <a:t>    (other/additional medications address them)</a:t>
            </a:r>
          </a:p>
          <a:p>
            <a:pPr marL="203449" indent="-203449" defTabSz="813796">
              <a:spcBef>
                <a:spcPts val="890"/>
              </a:spcBef>
            </a:pPr>
            <a:r>
              <a:rPr lang="en-US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Benefits of treatment only accrue </a:t>
            </a:r>
            <a:r>
              <a:rPr lang="en-US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long-term</a:t>
            </a:r>
            <a:endParaRPr lang="en-US" sz="2400" b="1" kern="1200" dirty="0">
              <a:solidFill>
                <a:srgbClr val="231F20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03449" indent="-203449" defTabSz="813796">
              <a:spcBef>
                <a:spcPts val="890"/>
              </a:spcBef>
            </a:pPr>
            <a:r>
              <a:rPr lang="en-US" sz="2400" kern="1200" dirty="0">
                <a:solidFill>
                  <a:srgbClr val="231F20"/>
                </a:solidFill>
                <a:latin typeface="+mn-lt"/>
                <a:ea typeface="+mn-ea"/>
                <a:cs typeface="Arial" panose="020B0604020202020204" pitchFamily="34" charset="0"/>
              </a:rPr>
              <a:t>Adverse side effects are </a:t>
            </a:r>
            <a:r>
              <a:rPr lang="en-US" sz="2400" b="1" kern="1200" dirty="0">
                <a:solidFill>
                  <a:srgbClr val="231F20"/>
                </a:solidFill>
                <a:latin typeface="+mn-lt"/>
                <a:ea typeface="+mn-ea"/>
                <a:cs typeface="Arial" panose="020B0604020202020204" pitchFamily="34" charset="0"/>
              </a:rPr>
              <a:t>immediate</a:t>
            </a:r>
            <a:endParaRPr lang="en-US" sz="2400" b="1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e-IL" sz="1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29E1FB-6FDE-252C-4619-3A1475511DD8}"/>
              </a:ext>
            </a:extLst>
          </p:cNvPr>
          <p:cNvGrpSpPr/>
          <p:nvPr/>
        </p:nvGrpSpPr>
        <p:grpSpPr>
          <a:xfrm>
            <a:off x="7756869" y="5203319"/>
            <a:ext cx="1707461" cy="924149"/>
            <a:chOff x="8901579" y="4310940"/>
            <a:chExt cx="1707461" cy="924149"/>
          </a:xfrm>
        </p:grpSpPr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76D08F8C-6967-6564-CE85-DE722C1EB15A}"/>
                </a:ext>
              </a:extLst>
            </p:cNvPr>
            <p:cNvSpPr/>
            <p:nvPr/>
          </p:nvSpPr>
          <p:spPr>
            <a:xfrm rot="18628829">
              <a:off x="9102206" y="4121247"/>
              <a:ext cx="924149" cy="1303536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0D80FE-322D-5A9B-DFBB-9890121EDDA6}"/>
                </a:ext>
              </a:extLst>
            </p:cNvPr>
            <p:cNvSpPr txBox="1"/>
            <p:nvPr/>
          </p:nvSpPr>
          <p:spPr>
            <a:xfrm rot="2458724">
              <a:off x="8901579" y="4695477"/>
              <a:ext cx="1707461" cy="3388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602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Adherence?</a:t>
              </a:r>
              <a:endParaRPr lang="he-IL" dirty="0"/>
            </a:p>
          </p:txBody>
        </p:sp>
      </p:grpSp>
      <p:pic>
        <p:nvPicPr>
          <p:cNvPr id="4" name="תמונה 6">
            <a:extLst>
              <a:ext uri="{FF2B5EF4-FFF2-40B4-BE49-F238E27FC236}">
                <a16:creationId xmlns:a16="http://schemas.microsoft.com/office/drawing/2014/main" id="{AF12777B-AC76-1F95-E907-FB65E49AD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3674"/>
          <a:stretch/>
        </p:blipFill>
        <p:spPr bwMode="auto">
          <a:xfrm rot="1650479">
            <a:off x="9828399" y="357948"/>
            <a:ext cx="2353733" cy="61885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ow Long Do Side Effects Last | Education Center | Sequencing.com">
            <a:extLst>
              <a:ext uri="{FF2B5EF4-FFF2-40B4-BE49-F238E27FC236}">
                <a16:creationId xmlns:a16="http://schemas.microsoft.com/office/drawing/2014/main" id="{ADEAD787-ED97-4FFC-9CBC-849C8007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88" y="1869401"/>
            <a:ext cx="3384552" cy="338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4A308-CA90-4311-82A3-125061274D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8734"/>
            <a:ext cx="4029740" cy="9492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7716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b="1" dirty="0"/>
              <a:t>Medication taking behavior  -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Adherence</a:t>
            </a:r>
            <a:r>
              <a:rPr lang="en-US" sz="3600" dirty="0"/>
              <a:t>  - the extent of </a:t>
            </a:r>
            <a:r>
              <a:rPr lang="en-US" sz="3600" dirty="0">
                <a:solidFill>
                  <a:srgbClr val="FF0000"/>
                </a:solidFill>
              </a:rPr>
              <a:t>correspondence</a:t>
            </a:r>
            <a:r>
              <a:rPr lang="en-US" sz="3600" dirty="0"/>
              <a:t> between medication taking </a:t>
            </a:r>
            <a:r>
              <a:rPr lang="en-US" sz="3600" dirty="0">
                <a:solidFill>
                  <a:srgbClr val="FF0000"/>
                </a:solidFill>
              </a:rPr>
              <a:t>behavior</a:t>
            </a:r>
            <a:r>
              <a:rPr lang="en-US" sz="3600" dirty="0"/>
              <a:t> and the </a:t>
            </a:r>
            <a:r>
              <a:rPr lang="en-US" sz="3600" dirty="0">
                <a:solidFill>
                  <a:srgbClr val="FF0000"/>
                </a:solidFill>
              </a:rPr>
              <a:t>recommendations</a:t>
            </a:r>
            <a:r>
              <a:rPr lang="en-US" sz="3600" dirty="0"/>
              <a:t> made by the provider with respect to</a:t>
            </a:r>
          </a:p>
          <a:p>
            <a:pPr marL="457189" lvl="1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timing, </a:t>
            </a:r>
          </a:p>
          <a:p>
            <a:pPr marL="457189" lvl="1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dosage, and </a:t>
            </a:r>
          </a:p>
          <a:p>
            <a:pPr marL="457189" lvl="1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frequency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Persistence</a:t>
            </a:r>
            <a:r>
              <a:rPr lang="en-US" sz="3600" dirty="0"/>
              <a:t> - staying on same medication/treatment.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Switching </a:t>
            </a:r>
            <a:r>
              <a:rPr lang="en-US" sz="3600" dirty="0"/>
              <a:t>– moving between medications.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30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D8FE-53E6-FA63-30C0-E61C6F6E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Adherence  and persistence rates in MS</a:t>
            </a:r>
            <a:endParaRPr lang="he-I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5009-8DFB-5CD6-7AD1-EFE1F3A67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400800" cy="4530727"/>
          </a:xfrm>
        </p:spPr>
        <p:txBody>
          <a:bodyPr/>
          <a:lstStyle/>
          <a:p>
            <a:r>
              <a:rPr lang="en-US" sz="2000" dirty="0">
                <a:solidFill>
                  <a:srgbClr val="231F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ecent meta-analysis (</a:t>
            </a:r>
            <a:r>
              <a:rPr lang="en-US" sz="1400" dirty="0">
                <a:effectLst/>
                <a:ea typeface="Calibri" panose="020F0502020204030204" pitchFamily="34" charset="0"/>
              </a:rPr>
              <a:t>Nicholas et al., 2020</a:t>
            </a:r>
            <a:r>
              <a:rPr lang="en-US" sz="2000" dirty="0">
                <a:effectLst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on oral DMT adherence:</a:t>
            </a:r>
          </a:p>
          <a:p>
            <a:pPr lvl="1"/>
            <a:r>
              <a:rPr lang="en-US" sz="20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before one year of treatment, </a:t>
            </a:r>
            <a:r>
              <a:rPr lang="en-US" sz="2000" b="1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20%</a:t>
            </a:r>
            <a:r>
              <a:rPr lang="en-US" sz="20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en-US" sz="20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PwRRMS</a:t>
            </a:r>
            <a:r>
              <a:rPr lang="en-US" sz="20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were </a:t>
            </a:r>
            <a:r>
              <a:rPr lang="en-US" sz="2000" b="1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sz="20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taking it as prescribed (i.e., non-adherence), </a:t>
            </a:r>
            <a:endParaRPr lang="en-US" sz="2000" dirty="0">
              <a:solidFill>
                <a:srgbClr val="231F2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one in four </a:t>
            </a:r>
            <a:r>
              <a:rPr lang="en-US" sz="20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PwRRMS</a:t>
            </a:r>
            <a:r>
              <a:rPr lang="en-US" sz="20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discontinued treatment (i.e., non-persistence. </a:t>
            </a:r>
          </a:p>
          <a:p>
            <a:r>
              <a:rPr lang="en-US" sz="20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Rates of adherence to injectable DMT ranges </a:t>
            </a:r>
            <a:r>
              <a:rPr lang="en-US" sz="2000" b="1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25-50% within 1-5 years</a:t>
            </a:r>
            <a:r>
              <a:rPr lang="en-US" sz="20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Reasons for non-adherence - WHO model.</a:t>
            </a:r>
          </a:p>
          <a:p>
            <a:r>
              <a:rPr lang="en-US" sz="20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MS, most studies  focused on social-economic or therapy-related factor (e.g., administration modality) factors</a:t>
            </a:r>
            <a:r>
              <a:rPr lang="en-US" sz="22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solidFill>
                  <a:srgbClr val="231F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Reasons were both </a:t>
            </a:r>
            <a:r>
              <a:rPr lang="en-US" sz="2000" b="1" dirty="0">
                <a:solidFill>
                  <a:srgbClr val="231F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intentional</a:t>
            </a:r>
            <a:r>
              <a:rPr lang="en-US" sz="2000" dirty="0">
                <a:solidFill>
                  <a:srgbClr val="231F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>
                <a:solidFill>
                  <a:srgbClr val="231F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non-intentional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97FF6-51FD-B990-DE68-65DFFD6A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2EC2-C8AE-4E00-8690-016780EF0748}" type="slidenum">
              <a:rPr lang="en-US" smtClean="0"/>
              <a:t>9</a:t>
            </a:fld>
            <a:endParaRPr lang="en-US"/>
          </a:p>
        </p:txBody>
      </p:sp>
      <p:pic>
        <p:nvPicPr>
          <p:cNvPr id="6" name="תמונה 6">
            <a:extLst>
              <a:ext uri="{FF2B5EF4-FFF2-40B4-BE49-F238E27FC236}">
                <a16:creationId xmlns:a16="http://schemas.microsoft.com/office/drawing/2014/main" id="{DD54AF2A-5D9E-BC25-48F2-01477A025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30" y="819915"/>
            <a:ext cx="5480270" cy="521817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4C54E92-8E6A-0959-6A39-6CF94CDD9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33674"/>
          <a:stretch/>
        </p:blipFill>
        <p:spPr bwMode="auto">
          <a:xfrm rot="19853151">
            <a:off x="10303327" y="6122110"/>
            <a:ext cx="2100943" cy="46848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021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A2FFECB18E6448B789CD9930E2AFC" ma:contentTypeVersion="17" ma:contentTypeDescription="Create a new document." ma:contentTypeScope="" ma:versionID="755e67fb663b1ab16d9e38abf068b9e2">
  <xsd:schema xmlns:xsd="http://www.w3.org/2001/XMLSchema" xmlns:xs="http://www.w3.org/2001/XMLSchema" xmlns:p="http://schemas.microsoft.com/office/2006/metadata/properties" xmlns:ns2="e3cbc38f-3bd0-4c8a-9fca-8dc1c7c662d7" xmlns:ns3="c6ee3ec1-71e2-4c81-aee9-9f72e5770204" targetNamespace="http://schemas.microsoft.com/office/2006/metadata/properties" ma:root="true" ma:fieldsID="cbdce0a5ea780e155a31f8269e91633a" ns2:_="" ns3:_="">
    <xsd:import namespace="e3cbc38f-3bd0-4c8a-9fca-8dc1c7c662d7"/>
    <xsd:import namespace="c6ee3ec1-71e2-4c81-aee9-9f72e5770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bc38f-3bd0-4c8a-9fca-8dc1c7c66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e33c868-91b6-4098-a4a1-cbe5720a5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e3ec1-71e2-4c81-aee9-9f72e5770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fa3bbd3-0c70-482d-bbd6-fd5bb34fb9e6}" ma:internalName="TaxCatchAll" ma:showField="CatchAllData" ma:web="c6ee3ec1-71e2-4c81-aee9-9f72e57702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e3ec1-71e2-4c81-aee9-9f72e5770204" xsi:nil="true"/>
    <lcf76f155ced4ddcb4097134ff3c332f xmlns="e3cbc38f-3bd0-4c8a-9fca-8dc1c7c662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2EB9F1-EA5C-4732-9E89-F2D49A9E9109}"/>
</file>

<file path=customXml/itemProps2.xml><?xml version="1.0" encoding="utf-8"?>
<ds:datastoreItem xmlns:ds="http://schemas.openxmlformats.org/officeDocument/2006/customXml" ds:itemID="{BECFF989-2C88-460D-9585-4B3E2EAB076B}"/>
</file>

<file path=customXml/itemProps3.xml><?xml version="1.0" encoding="utf-8"?>
<ds:datastoreItem xmlns:ds="http://schemas.openxmlformats.org/officeDocument/2006/customXml" ds:itemID="{DC349743-EE13-4824-975B-EFB84B2723B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20303</TotalTime>
  <Words>3110</Words>
  <Application>Microsoft Office PowerPoint</Application>
  <PresentationFormat>Widescreen</PresentationFormat>
  <Paragraphs>370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Georgia</vt:lpstr>
      <vt:lpstr>New York</vt:lpstr>
      <vt:lpstr>Times New Roman</vt:lpstr>
      <vt:lpstr>TisaPro</vt:lpstr>
      <vt:lpstr>Verdana</vt:lpstr>
      <vt:lpstr>Office Theme</vt:lpstr>
      <vt:lpstr>    Medication adherence among persons with Multiple Sclerosis;  From observation to intervention</vt:lpstr>
      <vt:lpstr>Content – from observation to intervention</vt:lpstr>
      <vt:lpstr>PowerPoint Presentation</vt:lpstr>
      <vt:lpstr>Multiple sclerosis</vt:lpstr>
      <vt:lpstr>Disease Modifying Treatments (DMTs) </vt:lpstr>
      <vt:lpstr>Advantages of Disease-Modifying Therapies (DMT)</vt:lpstr>
      <vt:lpstr>Challenges in  Disease-Modifying Therapies (DMT)</vt:lpstr>
      <vt:lpstr>Medication taking behavior  - Definitions</vt:lpstr>
      <vt:lpstr>Adherence  and persistence rates in MS</vt:lpstr>
      <vt:lpstr>PowerPoint Presentation</vt:lpstr>
      <vt:lpstr>Intervention Mapping (IM) approach – structures the road towards intervention</vt:lpstr>
      <vt:lpstr>Stage 1: Measuring adherence prospectively</vt:lpstr>
      <vt:lpstr>Stage 1: Measuring and predicting adherence prospectively – key findings</vt:lpstr>
      <vt:lpstr>Stage 1: Key determinants of DMT non-adherence and non-persistence identified by the needs assessment</vt:lpstr>
      <vt:lpstr>PowerPoint Presentation</vt:lpstr>
      <vt:lpstr>PowerPoint Presentation</vt:lpstr>
      <vt:lpstr>Stage 2: Identify Intervention Objectives </vt:lpstr>
      <vt:lpstr>Stage 3: Select or design practical applications to deliver change methods</vt:lpstr>
      <vt:lpstr>Motivational interviewing</vt:lpstr>
      <vt:lpstr>PowerPoint Presentation</vt:lpstr>
      <vt:lpstr> Acceptability, Feasibility and initial efficacy study (a pilot)</vt:lpstr>
      <vt:lpstr>Methods, Stages 4 &amp; 5 </vt:lpstr>
      <vt:lpstr>Participants</vt:lpstr>
      <vt:lpstr>Design and Ethics</vt:lpstr>
      <vt:lpstr>Procedure</vt:lpstr>
      <vt:lpstr>Procedure –  educational content of intervention </vt:lpstr>
      <vt:lpstr>Procedure – Behavioral content of intervention</vt:lpstr>
      <vt:lpstr>Materials</vt:lpstr>
      <vt:lpstr>Results, Stage 6 </vt:lpstr>
      <vt:lpstr>Participants’ characteristics</vt:lpstr>
      <vt:lpstr>Recruitment (acceptability) and retention  in the intervention</vt:lpstr>
      <vt:lpstr>Primary outcomes:  Self-reported medication adherence</vt:lpstr>
      <vt:lpstr>Auxiliary outcomes: medication’s habit and beliefs and rating of importance and efficacy </vt:lpstr>
      <vt:lpstr>Conclusions</vt:lpstr>
      <vt:lpstr>Main findings and comparison with lit</vt:lpstr>
      <vt:lpstr>Strengths </vt:lpstr>
      <vt:lpstr>Limitations </vt:lpstr>
      <vt:lpstr>Personal Note: Long Road …</vt:lpstr>
      <vt:lpstr>PowerPoint Presentation</vt:lpstr>
      <vt:lpstr>Come to EHPS conference in Cascais, Portugal,  September 2-6, 2024</vt:lpstr>
      <vt:lpstr>WHO model of Medication adherence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 Adherence: Measurement and predictors</dc:title>
  <dc:creator>Efrat Neter</dc:creator>
  <cp:lastModifiedBy>Efrat Neter</cp:lastModifiedBy>
  <cp:revision>214</cp:revision>
  <dcterms:created xsi:type="dcterms:W3CDTF">2019-07-28T10:53:57Z</dcterms:created>
  <dcterms:modified xsi:type="dcterms:W3CDTF">2024-04-18T08:32:02Z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0x0101001BCA2FFECB18E6448B789CD9930E2AFC</vt:lpwstr>
  </property>
</Properties>
</file>