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0"/>
  </p:notesMasterIdLst>
  <p:sldIdLst>
    <p:sldId id="256" r:id="rId5"/>
    <p:sldId id="267" r:id="rId6"/>
    <p:sldId id="276" r:id="rId7"/>
    <p:sldId id="268" r:id="rId8"/>
    <p:sldId id="266" r:id="rId9"/>
    <p:sldId id="279" r:id="rId10"/>
    <p:sldId id="269" r:id="rId11"/>
    <p:sldId id="271" r:id="rId12"/>
    <p:sldId id="265" r:id="rId13"/>
    <p:sldId id="272" r:id="rId14"/>
    <p:sldId id="273" r:id="rId15"/>
    <p:sldId id="278" r:id="rId16"/>
    <p:sldId id="280" r:id="rId17"/>
    <p:sldId id="282" r:id="rId18"/>
    <p:sldId id="281" r:id="rId19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4F01"/>
    <a:srgbClr val="FF6600"/>
    <a:srgbClr val="E25B00"/>
    <a:srgbClr val="EDEDED"/>
    <a:srgbClr val="970131"/>
    <a:srgbClr val="FFB4A7"/>
    <a:srgbClr val="FE4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16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DCEB9-12AF-402A-A3C8-55AFA4A56141}" type="datetimeFigureOut">
              <a:rPr lang="lv-LV" smtClean="0"/>
              <a:t>17.04.2024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17833-166A-482D-8F89-6510B92B207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577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08167-41D0-423B-BE7F-0F8245B1047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51348"/>
            <a:ext cx="7552008" cy="2375554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rgbClr val="E14F0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80E602-B130-477A-8ABD-5A907E8263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33912"/>
            <a:ext cx="4211783" cy="461915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lv-LV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10D582C-BA8B-47BB-BF87-A9989BB463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87" y="46500"/>
            <a:ext cx="4663996" cy="155554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68B7967-D996-417F-BF72-54B899A086C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008" y="479147"/>
            <a:ext cx="2763929" cy="690251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4C526789-AD04-4331-8368-131E98C664A9}"/>
              </a:ext>
            </a:extLst>
          </p:cNvPr>
          <p:cNvSpPr txBox="1">
            <a:spLocks/>
          </p:cNvSpPr>
          <p:nvPr userDrawn="1"/>
        </p:nvSpPr>
        <p:spPr>
          <a:xfrm>
            <a:off x="1523999" y="5495827"/>
            <a:ext cx="4211783" cy="4619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600" dirty="0"/>
              <a:t>2024. gada 18. – 20. aprīlis</a:t>
            </a:r>
          </a:p>
        </p:txBody>
      </p:sp>
    </p:spTree>
    <p:extLst>
      <p:ext uri="{BB962C8B-B14F-4D97-AF65-F5344CB8AC3E}">
        <p14:creationId xmlns:p14="http://schemas.microsoft.com/office/powerpoint/2010/main" val="65789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5C932-D553-4DA5-A763-BAF37D90D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rgbClr val="E14F0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lv-LV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29DFAC-48F9-4C9A-A5F0-4E285451A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506487"/>
            <a:ext cx="6172200" cy="4354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E7DE93-4C80-4BD5-8F4B-2611737D6D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BB586-A931-4D0A-9E41-7C082EEC4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2BD54-7F2B-4AA1-9860-8A4B003BE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0DC5-8899-4E6A-B107-B636702714C8}" type="slidenum">
              <a:rPr lang="lv-LV" smtClean="0"/>
              <a:t>‹#›</a:t>
            </a:fld>
            <a:endParaRPr lang="lv-LV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1317369-F2D9-4E8C-966B-DA3F617DDE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805" y="119978"/>
            <a:ext cx="2557806" cy="853083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389ABC91-BE5E-406C-8F8A-B2AD4F74BD7A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/>
              <a:t>18. – 20. aprīlis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87934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7E6BD-D632-49A8-A58A-CFB1052C0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rgbClr val="E14F0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E8E3A-EFFE-42AC-9820-615B629EF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119FA-DA01-40AF-9E3F-A14A42055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1D0C3-6F30-46CB-ACDE-8EDD6A1AD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0DC5-8899-4E6A-B107-B636702714C8}" type="slidenum">
              <a:rPr lang="lv-LV" smtClean="0"/>
              <a:t>‹#›</a:t>
            </a:fld>
            <a:endParaRPr lang="lv-LV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21E0A0-1E21-471F-987F-785F6C35CA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805" y="119978"/>
            <a:ext cx="2557806" cy="853083"/>
          </a:xfrm>
          <a:prstGeom prst="rect">
            <a:avLst/>
          </a:prstGeom>
        </p:spPr>
      </p:pic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FE2319F-A0DC-4D99-B32E-C36C6BD031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70131"/>
                </a:solidFill>
              </a:defRPr>
            </a:lvl1pPr>
          </a:lstStyle>
          <a:p>
            <a:r>
              <a:rPr lang="lv-LV"/>
              <a:t>18. – 20. aprīlis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1287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11CA9-6E4F-44CE-AAF4-B1B330C34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3200" b="1">
                <a:solidFill>
                  <a:srgbClr val="E14F0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C47B33-F5FC-42B8-9335-D99A3D6E4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B747E-8230-48F8-831B-19F54C272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BE825-759B-4961-8A50-EFAABF487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0DC5-8899-4E6A-B107-B636702714C8}" type="slidenum">
              <a:rPr lang="lv-LV" smtClean="0"/>
              <a:t>‹#›</a:t>
            </a:fld>
            <a:endParaRPr lang="lv-LV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BCBD4CB-5936-4586-B4AE-9894502361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805" y="119978"/>
            <a:ext cx="2557806" cy="853083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850C8CDC-8587-4251-B48C-09BB4B5430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/>
              <a:t>18. – 20. aprīlis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92808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3C63D-3794-4538-B7C7-749071F9F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E14F0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C213EA-263F-4988-BED9-A243B3D2A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BEC7A-4E42-4C62-988A-1EFF2D158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2DCDA5-85D3-4ED4-8CBF-D4BB9BA2F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0DC5-8899-4E6A-B107-B636702714C8}" type="slidenum">
              <a:rPr lang="lv-LV" smtClean="0"/>
              <a:t>‹#›</a:t>
            </a:fld>
            <a:endParaRPr lang="lv-LV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1889F58-668F-46CF-A954-82F17A28F2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805" y="119978"/>
            <a:ext cx="2557806" cy="853083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E3AD765-4A22-47B8-8147-DEDB5E940F7F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/>
              <a:t>18. – 20. aprīlis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63071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3C63D-3794-4538-B7C7-749071F9F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E14F0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471C9-3891-4DBA-81E4-5C983D7947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C213EA-263F-4988-BED9-A243B3D2A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BEC7A-4E42-4C62-988A-1EFF2D158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2DCDA5-85D3-4ED4-8CBF-D4BB9BA2F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0DC5-8899-4E6A-B107-B636702714C8}" type="slidenum">
              <a:rPr lang="lv-LV" smtClean="0"/>
              <a:t>‹#›</a:t>
            </a:fld>
            <a:endParaRPr lang="lv-LV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76FCF1B-055B-4BA7-B26D-E4D4B0B730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805" y="119978"/>
            <a:ext cx="2557806" cy="853083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C4A03F90-79F1-41D2-9B7A-76577D98EC7A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/>
              <a:t>18. – 20. aprīlis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9412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CF65B-9C7C-4B19-803D-D627DEA4C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EACBFE-1FA2-4CFB-A2EB-E79489C11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E6DA4D-B8E4-40CC-9C10-5F6305E093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FDFED6-96F3-4A1D-BEF7-B93BA178F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C913B4-F725-49BB-994D-37BCC4418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5D2D85-6B41-4576-8576-AA8E07CC9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0DC5-8899-4E6A-B107-B636702714C8}" type="slidenum">
              <a:rPr lang="lv-LV" smtClean="0"/>
              <a:t>‹#›</a:t>
            </a:fld>
            <a:endParaRPr lang="lv-LV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9A01A94-E521-4779-8F92-A2B06F17D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E14F0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4EAF7F2-6601-42E0-9CF0-58BA0B9C54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805" y="119978"/>
            <a:ext cx="2557806" cy="853083"/>
          </a:xfrm>
          <a:prstGeom prst="rect">
            <a:avLst/>
          </a:prstGeom>
        </p:spPr>
      </p:pic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C77A5F6F-60A9-48A7-B04F-B1B17D74A005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/>
              <a:t>18. – 20. aprīlis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23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95BA39-D0A7-49BB-B1D5-2445767BC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3172FF-B9AC-448E-9795-FE359EB2D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0DC5-8899-4E6A-B107-B636702714C8}" type="slidenum">
              <a:rPr lang="lv-LV" smtClean="0"/>
              <a:t>‹#›</a:t>
            </a:fld>
            <a:endParaRPr lang="lv-LV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B9BAB0D-F287-42E1-962F-0798C0823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E14F0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C612159-7D0B-4970-B6F7-3E2E2208D2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805" y="119978"/>
            <a:ext cx="2557806" cy="853083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AE5D281-EA8F-4118-A062-C92AF80A12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/>
              <a:t>18. – 20. aprīlis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36548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899F79-DD14-4F13-AB40-01D019B4C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642481-C635-4438-A0E3-3D043F058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0DC5-8899-4E6A-B107-B636702714C8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030C117-13A6-4DE9-8C8E-AD84AE5145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805" y="119978"/>
            <a:ext cx="2557806" cy="853083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6A9B122-B027-4D70-B5AA-542421F3E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/>
              <a:t>18. – 20. aprīlis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1731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43355-B5E2-4ED6-A3D4-1FF37157F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rgbClr val="E14F0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D7C6C-8434-46EA-95D1-BB495135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506487"/>
            <a:ext cx="6172200" cy="43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6E9647-9D06-4EA6-B199-1E21FBA45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3BD9C-2823-40CF-991B-DEB6DA1D7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066378-944E-41BD-A195-499E3E549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0DC5-8899-4E6A-B107-B636702714C8}" type="slidenum">
              <a:rPr lang="lv-LV" smtClean="0"/>
              <a:t>‹#›</a:t>
            </a:fld>
            <a:endParaRPr lang="lv-LV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16538EE-9672-4F17-9CC4-4BD643BA9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805" y="119978"/>
            <a:ext cx="2557806" cy="853083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36DC623-1879-42FA-831E-D47F3681B4EF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/>
              <a:t>18. – 20. aprīlis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93110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BAFE97-D26C-4017-B0CF-4B6D08CCB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60652E-6EE0-493D-B596-C57F4A8D1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03179-D6D1-42E4-B1E7-795766B3FF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/>
              <a:t>18. – 20. aprīlis</a:t>
            </a:r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884F0-B386-4AFC-8D52-78B37BFE2C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5E11C-8B81-436F-A122-9E448F450F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10DC5-8899-4E6A-B107-B636702714C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3475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8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nursing.vanderbilt.edu/projects/wallstonk/form_a.ph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E800-6E07-430D-A142-17D0FBB51A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4150" y="1652898"/>
            <a:ext cx="9530896" cy="2375554"/>
          </a:xfrm>
        </p:spPr>
        <p:txBody>
          <a:bodyPr>
            <a:normAutofit fontScale="90000"/>
          </a:bodyPr>
          <a:lstStyle/>
          <a:p>
            <a:br>
              <a:rPr lang="lv-LV" dirty="0"/>
            </a:br>
            <a:r>
              <a:rPr lang="lv-LV" dirty="0" err="1"/>
              <a:t>Multidimensionālās</a:t>
            </a:r>
            <a:r>
              <a:rPr lang="lv-LV" dirty="0"/>
              <a:t> Veselības kontroles lokusa aptaujas psihometriskie rādītāji </a:t>
            </a:r>
            <a:r>
              <a:rPr lang="lv-LV" i="1" dirty="0"/>
              <a:t>(A forma)</a:t>
            </a:r>
            <a:br>
              <a:rPr lang="lv-LV" i="1" dirty="0"/>
            </a:br>
            <a:r>
              <a:rPr lang="lv-LV" i="1" dirty="0"/>
              <a:t>1. posms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C3DE0F-945D-4BA1-AE1E-9AB569A64A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233182"/>
            <a:ext cx="7134225" cy="1262645"/>
          </a:xfrm>
        </p:spPr>
        <p:txBody>
          <a:bodyPr>
            <a:normAutofit/>
          </a:bodyPr>
          <a:lstStyle/>
          <a:p>
            <a:r>
              <a:rPr lang="lv-LV" sz="1600" dirty="0"/>
              <a:t>Mg. psych. Gunita Skaldere-Darmudasa, Dr. med. Velga Sudraba</a:t>
            </a:r>
          </a:p>
          <a:p>
            <a:r>
              <a:rPr lang="lv-LV" sz="1600" dirty="0"/>
              <a:t>RSU doktorante</a:t>
            </a:r>
          </a:p>
          <a:p>
            <a:r>
              <a:rPr lang="lv-LV" sz="1600" i="1" dirty="0"/>
              <a:t>Veselības aprūpes programma, Psiholoģija</a:t>
            </a:r>
          </a:p>
        </p:txBody>
      </p:sp>
    </p:spTree>
    <p:extLst>
      <p:ext uri="{BB962C8B-B14F-4D97-AF65-F5344CB8AC3E}">
        <p14:creationId xmlns:p14="http://schemas.microsoft.com/office/powerpoint/2010/main" val="125568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85984-FC65-4A6B-B4C8-6F659C72A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Rezultāti</a:t>
            </a:r>
            <a:br>
              <a:rPr lang="lv-LV" dirty="0"/>
            </a:br>
            <a:r>
              <a:rPr lang="lv-LV" dirty="0"/>
              <a:t>«Veiksmes» lokuss </a:t>
            </a:r>
            <a:r>
              <a:rPr lang="lv-LV" dirty="0" err="1"/>
              <a:t>apakšskala</a:t>
            </a:r>
            <a:endParaRPr lang="lv-LV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312E212-A30F-C917-5A3D-87BA2E160F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4203945"/>
              </p:ext>
            </p:extLst>
          </p:nvPr>
        </p:nvGraphicFramePr>
        <p:xfrm>
          <a:off x="1042760" y="2323986"/>
          <a:ext cx="9656990" cy="4044663"/>
        </p:xfrm>
        <a:graphic>
          <a:graphicData uri="http://schemas.openxmlformats.org/drawingml/2006/table">
            <a:tbl>
              <a:tblPr/>
              <a:tblGrid>
                <a:gridCol w="5864214">
                  <a:extLst>
                    <a:ext uri="{9D8B030D-6E8A-4147-A177-3AD203B41FA5}">
                      <a16:colId xmlns:a16="http://schemas.microsoft.com/office/drawing/2014/main" val="4217293509"/>
                    </a:ext>
                  </a:extLst>
                </a:gridCol>
                <a:gridCol w="1896388">
                  <a:extLst>
                    <a:ext uri="{9D8B030D-6E8A-4147-A177-3AD203B41FA5}">
                      <a16:colId xmlns:a16="http://schemas.microsoft.com/office/drawing/2014/main" val="2266795739"/>
                    </a:ext>
                  </a:extLst>
                </a:gridCol>
                <a:gridCol w="1896388">
                  <a:extLst>
                    <a:ext uri="{9D8B030D-6E8A-4147-A177-3AD203B41FA5}">
                      <a16:colId xmlns:a16="http://schemas.microsoft.com/office/drawing/2014/main" val="855569655"/>
                    </a:ext>
                  </a:extLst>
                </a:gridCol>
              </a:tblGrid>
              <a:tr h="978015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lv-LV" sz="2000" b="1" i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Panti</a:t>
                      </a:r>
                      <a:endParaRPr lang="en-GB" sz="2000" b="1" i="1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1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Reakcijas</a:t>
                      </a:r>
                      <a:r>
                        <a:rPr lang="en-GB" sz="2000" b="0" i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2000" b="0" i="1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indekss</a:t>
                      </a:r>
                      <a:r>
                        <a:rPr lang="en-GB" sz="2000" b="1" i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 </a:t>
                      </a:r>
                      <a:endParaRPr lang="lv-LV" sz="2000" b="1" i="1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lv-LV" sz="2000" b="1" i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GB" sz="2000" b="1" i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-5</a:t>
                      </a:r>
                      <a:endParaRPr lang="en-GB" sz="2000" b="0" i="1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L>
                      <a:noFill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1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Diskriminācijas</a:t>
                      </a:r>
                      <a:r>
                        <a:rPr lang="en-GB" sz="2000" b="0" i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2000" b="0" i="1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indekss</a:t>
                      </a:r>
                      <a:r>
                        <a:rPr lang="en-GB" sz="2000" b="0" i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 </a:t>
                      </a:r>
                      <a:endParaRPr lang="lv-LV" sz="2000" b="0" i="1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en-GB" sz="2000" b="1" i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0,2-0,8</a:t>
                      </a:r>
                      <a:endParaRPr lang="en-GB" sz="2000" b="0" i="1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445323"/>
                  </a:ext>
                </a:extLst>
              </a:tr>
              <a:tr h="453483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2) Nav </a:t>
                      </a:r>
                      <a:r>
                        <a:rPr lang="en-GB" sz="18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nozīmes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 ko es </a:t>
                      </a:r>
                      <a:r>
                        <a:rPr lang="en-GB" sz="18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daru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– </a:t>
                      </a:r>
                      <a:r>
                        <a:rPr lang="en-GB" sz="18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ja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būs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lemts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saslimt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 es </a:t>
                      </a:r>
                      <a:r>
                        <a:rPr lang="en-GB" sz="18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saslimšu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3175" marR="3175" marT="317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lv-LV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3175" marR="3175" marT="3175" marB="0">
                    <a:lnL>
                      <a:noFill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r>
                        <a:rPr lang="lv-LV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3175" marR="3175" marT="3175" marB="0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3299069"/>
                  </a:ext>
                </a:extLst>
              </a:tr>
              <a:tr h="680225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4) </a:t>
                      </a:r>
                      <a:r>
                        <a:rPr lang="en-GB" sz="18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Lielākoties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GB" sz="18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notikumi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 kas </a:t>
                      </a:r>
                      <a:r>
                        <a:rPr lang="en-GB" sz="18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ietekmē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manu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veselību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GB" sz="18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notiek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ar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mani </a:t>
                      </a:r>
                      <a:r>
                        <a:rPr lang="en-GB" sz="18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nejauši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3175" marR="3175" marT="317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lv-LV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00</a:t>
                      </a:r>
                    </a:p>
                  </a:txBody>
                  <a:tcPr marL="3175" marR="3175" marT="3175" marB="0">
                    <a:lnL>
                      <a:noFill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r>
                        <a:rPr lang="lv-LV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3175" marR="3175" marT="3175" marB="0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9209105"/>
                  </a:ext>
                </a:extLst>
              </a:tr>
              <a:tr h="453483">
                <a:tc>
                  <a:txBody>
                    <a:bodyPr/>
                    <a:lstStyle/>
                    <a:p>
                      <a:pPr algn="l" fontAlgn="t"/>
                      <a:r>
                        <a:rPr lang="lv-LV" sz="1800" b="0" i="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9) Veiksme nosaka lielu daļu no tā, cik drīz es atveseļošos.</a:t>
                      </a:r>
                    </a:p>
                  </a:txBody>
                  <a:tcPr marL="3175" marR="3175" marT="317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lv-LV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3175" marR="3175" marT="3175" marB="0">
                    <a:lnL>
                      <a:noFill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r>
                        <a:rPr lang="lv-LV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3175" marR="3175" marT="3175" marB="0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2400014"/>
                  </a:ext>
                </a:extLst>
              </a:tr>
              <a:tr h="453483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0" i="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11) Laba veselība lielā mērā ir atkarīga no labas veiksmes.</a:t>
                      </a:r>
                    </a:p>
                  </a:txBody>
                  <a:tcPr marL="3175" marR="3175" marT="317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lv-LV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3175" marR="3175" marT="3175" marB="0">
                    <a:lnL>
                      <a:noFill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r>
                        <a:rPr lang="lv-LV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3175" marR="3175" marT="3175" marB="0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2337368"/>
                  </a:ext>
                </a:extLst>
              </a:tr>
              <a:tr h="453483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0" i="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15) Neatkarīgi no tā, ko es daru, es vienalga varu saslimt.</a:t>
                      </a:r>
                    </a:p>
                  </a:txBody>
                  <a:tcPr marL="3175" marR="3175" marT="317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lv-LV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3175" marR="3175" marT="3175" marB="0">
                    <a:lnL>
                      <a:noFill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r>
                        <a:rPr lang="lv-LV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3175" marR="3175" marT="3175" marB="0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5888002"/>
                  </a:ext>
                </a:extLst>
              </a:tr>
              <a:tr h="226742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0" i="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16) Ja tā būs lemts, palikšu vesels.</a:t>
                      </a:r>
                    </a:p>
                  </a:txBody>
                  <a:tcPr marL="3175" marR="3175" marT="317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lv-LV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3175" marR="3175" marT="3175" marB="0">
                    <a:lnL>
                      <a:noFill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r>
                        <a:rPr lang="lv-LV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3175" marR="3175" marT="3175" marB="0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03877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3E7BA14-ECC2-B0F8-D00D-19C84D73D216}"/>
              </a:ext>
            </a:extLst>
          </p:cNvPr>
          <p:cNvSpPr txBox="1"/>
          <p:nvPr/>
        </p:nvSpPr>
        <p:spPr>
          <a:xfrm>
            <a:off x="1284061" y="1694896"/>
            <a:ext cx="1746251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2000" dirty="0"/>
              <a:t>Adaptācijas versija </a:t>
            </a:r>
            <a:r>
              <a:rPr lang="el-GR" sz="1800" b="1" u="none" strike="noStrike" dirty="0">
                <a:solidFill>
                  <a:srgbClr val="000000"/>
                </a:solidFill>
                <a:effectLst/>
              </a:rPr>
              <a:t>α=</a:t>
            </a:r>
            <a:r>
              <a:rPr lang="lv-LV" sz="1800" b="1" u="none" strike="noStrike" dirty="0">
                <a:solidFill>
                  <a:srgbClr val="000000"/>
                </a:solidFill>
                <a:effectLst/>
              </a:rPr>
              <a:t>0,68</a:t>
            </a:r>
            <a:r>
              <a:rPr lang="lv-LV" dirty="0"/>
              <a:t> 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85FB03-9E79-E319-BAB7-E60FDC2CA7D9}"/>
              </a:ext>
            </a:extLst>
          </p:cNvPr>
          <p:cNvSpPr txBox="1"/>
          <p:nvPr/>
        </p:nvSpPr>
        <p:spPr>
          <a:xfrm>
            <a:off x="3665312" y="1694896"/>
            <a:ext cx="1746251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2000" dirty="0"/>
              <a:t>Oriģinālā versija </a:t>
            </a:r>
            <a:r>
              <a:rPr lang="el-GR" sz="1800" b="1" u="none" strike="noStrike" dirty="0">
                <a:solidFill>
                  <a:srgbClr val="000000"/>
                </a:solidFill>
                <a:effectLst/>
              </a:rPr>
              <a:t>α=</a:t>
            </a:r>
            <a:r>
              <a:rPr lang="lv-LV" sz="1800" b="1" u="none" strike="noStrike" dirty="0">
                <a:solidFill>
                  <a:srgbClr val="000000"/>
                </a:solidFill>
                <a:effectLst/>
              </a:rPr>
              <a:t>0,75</a:t>
            </a:r>
            <a:r>
              <a:rPr lang="lv-LV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77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85984-FC65-4A6B-B4C8-6F659C72A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747" y="291897"/>
            <a:ext cx="10515600" cy="1325563"/>
          </a:xfrm>
        </p:spPr>
        <p:txBody>
          <a:bodyPr/>
          <a:lstStyle/>
          <a:p>
            <a:r>
              <a:rPr lang="lv-LV" dirty="0"/>
              <a:t>Rezultāti</a:t>
            </a:r>
            <a:br>
              <a:rPr lang="lv-LV" dirty="0"/>
            </a:br>
            <a:r>
              <a:rPr lang="lv-LV" dirty="0"/>
              <a:t>«Citi ietekmīgie» </a:t>
            </a:r>
            <a:r>
              <a:rPr lang="lv-LV" dirty="0" err="1"/>
              <a:t>apakšskala</a:t>
            </a:r>
            <a:r>
              <a:rPr lang="lv-LV" dirty="0"/>
              <a:t>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2A5165F-4F1F-50F7-CA5C-02FBBDCC31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063994"/>
              </p:ext>
            </p:extLst>
          </p:nvPr>
        </p:nvGraphicFramePr>
        <p:xfrm>
          <a:off x="710747" y="2250944"/>
          <a:ext cx="10433503" cy="4315159"/>
        </p:xfrm>
        <a:graphic>
          <a:graphicData uri="http://schemas.openxmlformats.org/drawingml/2006/table">
            <a:tbl>
              <a:tblPr/>
              <a:tblGrid>
                <a:gridCol w="6335751">
                  <a:extLst>
                    <a:ext uri="{9D8B030D-6E8A-4147-A177-3AD203B41FA5}">
                      <a16:colId xmlns:a16="http://schemas.microsoft.com/office/drawing/2014/main" val="1541820131"/>
                    </a:ext>
                  </a:extLst>
                </a:gridCol>
                <a:gridCol w="2048876">
                  <a:extLst>
                    <a:ext uri="{9D8B030D-6E8A-4147-A177-3AD203B41FA5}">
                      <a16:colId xmlns:a16="http://schemas.microsoft.com/office/drawing/2014/main" val="29582768"/>
                    </a:ext>
                  </a:extLst>
                </a:gridCol>
                <a:gridCol w="2048876">
                  <a:extLst>
                    <a:ext uri="{9D8B030D-6E8A-4147-A177-3AD203B41FA5}">
                      <a16:colId xmlns:a16="http://schemas.microsoft.com/office/drawing/2014/main" val="1086626790"/>
                    </a:ext>
                  </a:extLst>
                </a:gridCol>
              </a:tblGrid>
              <a:tr h="731167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lv-LV" sz="2000" b="1" i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Panti</a:t>
                      </a:r>
                      <a:endParaRPr lang="en-GB" sz="2000" b="1" i="1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1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Reakcijas</a:t>
                      </a:r>
                      <a:r>
                        <a:rPr lang="en-GB" sz="2000" b="0" i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2000" b="0" i="1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indekss</a:t>
                      </a:r>
                      <a:r>
                        <a:rPr lang="en-GB" sz="2000" b="1" i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lv-LV" sz="2000" b="1" i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GB" sz="2000" b="1" i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-5</a:t>
                      </a:r>
                      <a:endParaRPr lang="en-GB" sz="2000" b="0" i="1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L>
                      <a:noFill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1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Diskriminācijas</a:t>
                      </a:r>
                      <a:r>
                        <a:rPr lang="en-GB" sz="2000" b="0" i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2000" b="0" i="1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indekss</a:t>
                      </a:r>
                      <a:r>
                        <a:rPr lang="en-GB" sz="2000" b="0" i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2000" b="1" i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0,2-0,8</a:t>
                      </a:r>
                      <a:endParaRPr lang="en-GB" sz="2000" b="0" i="1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2851701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l" fontAlgn="t"/>
                      <a:r>
                        <a:rPr lang="lv-LV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3) Regulāra komunikācija ar ģimenes ārstu ir labākais veids, kā man izvairīties no slimības.</a:t>
                      </a:r>
                    </a:p>
                  </a:txBody>
                  <a:tcPr marL="2972" marR="2972" marT="297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lv-LV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2972" marR="2972" marT="2972" marB="0">
                    <a:lnL>
                      <a:noFill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r>
                        <a:rPr lang="lv-LV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2972" marR="2972" marT="2972" marB="0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1590179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0" i="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5) Ikreiz, kad nejūtos labi, man jākonsultēties ar ārstu vai medmāsu.</a:t>
                      </a:r>
                    </a:p>
                  </a:txBody>
                  <a:tcPr marL="2972" marR="2972" marT="297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lv-LV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2972" marR="2972" marT="2972" marB="0">
                    <a:lnL>
                      <a:noFill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r>
                        <a:rPr lang="lv-LV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2972" marR="2972" marT="2972" marB="0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4795593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l" fontAlgn="t"/>
                      <a:r>
                        <a:rPr lang="lv-LV" sz="1800" b="0" i="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7) Manai ģimenei nākas krietni papūlēties, lai es atveseļotos, ja esmu saslimis/-usi.</a:t>
                      </a:r>
                    </a:p>
                  </a:txBody>
                  <a:tcPr marL="2972" marR="2972" marT="297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lv-LV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2972" marR="2972" marT="2972" marB="0">
                    <a:lnL>
                      <a:noFill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r>
                        <a:rPr lang="lv-LV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2972" marR="2972" marT="2972" marB="0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6812683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10) </a:t>
                      </a:r>
                      <a:r>
                        <a:rPr lang="en-GB" sz="18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Veselības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aprūpes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speciālisti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uzrauga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/</a:t>
                      </a:r>
                      <a:r>
                        <a:rPr lang="en-GB" sz="18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kontrolē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manu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veselību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2972" marR="2972" marT="297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lv-LV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marL="2972" marR="2972" marT="2972" marB="0">
                    <a:lnL>
                      <a:noFill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r>
                        <a:rPr lang="lv-LV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2972" marR="2972" marT="2972" marB="0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641496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l" fontAlgn="t"/>
                      <a:r>
                        <a:rPr lang="lv-LV" sz="1800" b="0" i="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14) Mana atlabšana no slimības parasti ir pateicoties citu cilvēku (piemēram, ārsta, medmāsas, ģimenes, draugu) rūpēm par mani.</a:t>
                      </a:r>
                    </a:p>
                  </a:txBody>
                  <a:tcPr marL="2972" marR="2972" marT="297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lv-LV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2972" marR="2972" marT="2972" marB="0">
                    <a:lnL>
                      <a:noFill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r>
                        <a:rPr lang="lv-LV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2972" marR="2972" marT="2972" marB="0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0901110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18) </a:t>
                      </a:r>
                      <a:r>
                        <a:rPr lang="en-GB" sz="18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Attiecībā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uz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savu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veselību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– </a:t>
                      </a:r>
                      <a:r>
                        <a:rPr lang="en-GB" sz="18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varu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darīt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tikai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to, ko </a:t>
                      </a:r>
                      <a:r>
                        <a:rPr lang="en-GB" sz="18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ieteicis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darīt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mans </a:t>
                      </a:r>
                      <a:r>
                        <a:rPr lang="en-GB" sz="18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ārsts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2972" marR="2972" marT="297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lv-LV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2972" marR="2972" marT="2972" marB="0">
                    <a:lnL>
                      <a:noFill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r>
                        <a:rPr lang="lv-LV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GB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2972" marR="2972" marT="2972" marB="0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E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529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686810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113D7CD-C930-847A-3B91-F8B9FED2899E}"/>
              </a:ext>
            </a:extLst>
          </p:cNvPr>
          <p:cNvSpPr txBox="1"/>
          <p:nvPr/>
        </p:nvSpPr>
        <p:spPr>
          <a:xfrm>
            <a:off x="776968" y="1555111"/>
            <a:ext cx="1746251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2000" dirty="0"/>
              <a:t>Adaptācijas versija </a:t>
            </a:r>
            <a:r>
              <a:rPr lang="el-GR" sz="1800" b="1" u="none" strike="noStrike" dirty="0">
                <a:solidFill>
                  <a:srgbClr val="000000"/>
                </a:solidFill>
                <a:effectLst/>
              </a:rPr>
              <a:t>α=</a:t>
            </a:r>
            <a:r>
              <a:rPr lang="lv-LV" sz="1800" b="1" u="none" strike="noStrike" dirty="0">
                <a:solidFill>
                  <a:srgbClr val="000000"/>
                </a:solidFill>
                <a:effectLst/>
              </a:rPr>
              <a:t>0,</a:t>
            </a:r>
            <a:r>
              <a:rPr lang="lv-LV" b="1" dirty="0">
                <a:solidFill>
                  <a:srgbClr val="000000"/>
                </a:solidFill>
              </a:rPr>
              <a:t>70</a:t>
            </a:r>
            <a:r>
              <a:rPr lang="lv-LV" dirty="0"/>
              <a:t> 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951F8E-034A-5B5A-5A7F-076F1102B05A}"/>
              </a:ext>
            </a:extLst>
          </p:cNvPr>
          <p:cNvSpPr txBox="1"/>
          <p:nvPr/>
        </p:nvSpPr>
        <p:spPr>
          <a:xfrm>
            <a:off x="3223080" y="1555111"/>
            <a:ext cx="1746251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2000" dirty="0"/>
              <a:t>Oriģinālā versija </a:t>
            </a:r>
            <a:r>
              <a:rPr lang="el-GR" sz="1800" b="1" u="none" strike="noStrike" dirty="0">
                <a:solidFill>
                  <a:srgbClr val="000000"/>
                </a:solidFill>
                <a:effectLst/>
              </a:rPr>
              <a:t>α=</a:t>
            </a:r>
            <a:r>
              <a:rPr lang="lv-LV" sz="1800" b="1" u="none" strike="noStrike" dirty="0">
                <a:solidFill>
                  <a:srgbClr val="000000"/>
                </a:solidFill>
                <a:effectLst/>
              </a:rPr>
              <a:t>0,</a:t>
            </a:r>
            <a:r>
              <a:rPr lang="lv-LV" b="1" dirty="0">
                <a:solidFill>
                  <a:srgbClr val="000000"/>
                </a:solidFill>
              </a:rPr>
              <a:t>67</a:t>
            </a:r>
            <a:r>
              <a:rPr lang="lv-LV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4849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85984-FC65-4A6B-B4C8-6F659C72A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747" y="291897"/>
            <a:ext cx="10515600" cy="1325563"/>
          </a:xfrm>
        </p:spPr>
        <p:txBody>
          <a:bodyPr/>
          <a:lstStyle/>
          <a:p>
            <a:r>
              <a:rPr lang="lv-LV" dirty="0"/>
              <a:t>Iekšējā saskaņotība </a:t>
            </a:r>
            <a:r>
              <a:rPr lang="el-GR" sz="3200" b="1" u="none" strike="noStrike" dirty="0">
                <a:solidFill>
                  <a:srgbClr val="FF0000"/>
                </a:solidFill>
                <a:effectLst/>
              </a:rPr>
              <a:t>α</a:t>
            </a:r>
            <a:r>
              <a:rPr lang="lv-LV" dirty="0">
                <a:solidFill>
                  <a:srgbClr val="FF0000"/>
                </a:solidFill>
              </a:rPr>
              <a:t> </a:t>
            </a:r>
            <a:r>
              <a:rPr lang="lv-LV" dirty="0"/>
              <a:t>citās izlasēs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B4776C5D-8F02-4451-1CD0-97396E8882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223900"/>
              </p:ext>
            </p:extLst>
          </p:nvPr>
        </p:nvGraphicFramePr>
        <p:xfrm>
          <a:off x="625928" y="1780722"/>
          <a:ext cx="10515600" cy="3703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52472">
                  <a:extLst>
                    <a:ext uri="{9D8B030D-6E8A-4147-A177-3AD203B41FA5}">
                      <a16:colId xmlns:a16="http://schemas.microsoft.com/office/drawing/2014/main" val="978786953"/>
                    </a:ext>
                  </a:extLst>
                </a:gridCol>
                <a:gridCol w="2178050">
                  <a:extLst>
                    <a:ext uri="{9D8B030D-6E8A-4147-A177-3AD203B41FA5}">
                      <a16:colId xmlns:a16="http://schemas.microsoft.com/office/drawing/2014/main" val="1800952900"/>
                    </a:ext>
                  </a:extLst>
                </a:gridCol>
                <a:gridCol w="1950811">
                  <a:extLst>
                    <a:ext uri="{9D8B030D-6E8A-4147-A177-3AD203B41FA5}">
                      <a16:colId xmlns:a16="http://schemas.microsoft.com/office/drawing/2014/main" val="1787514356"/>
                    </a:ext>
                  </a:extLst>
                </a:gridCol>
                <a:gridCol w="2034267">
                  <a:extLst>
                    <a:ext uri="{9D8B030D-6E8A-4147-A177-3AD203B41FA5}">
                      <a16:colId xmlns:a16="http://schemas.microsoft.com/office/drawing/2014/main" val="4289588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«</a:t>
                      </a:r>
                      <a:r>
                        <a:rPr lang="lv-LV" dirty="0" err="1"/>
                        <a:t>Iekšējais»lokuss</a:t>
                      </a:r>
                      <a:r>
                        <a:rPr lang="lv-LV" dirty="0"/>
                        <a:t> </a:t>
                      </a:r>
                      <a:r>
                        <a:rPr lang="lv-LV" dirty="0" err="1"/>
                        <a:t>apakšskala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«Citi ietekmīgie» </a:t>
                      </a:r>
                      <a:r>
                        <a:rPr lang="lv-LV" dirty="0" err="1"/>
                        <a:t>apakšskala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«Veiksmes» </a:t>
                      </a:r>
                      <a:r>
                        <a:rPr lang="lv-LV" dirty="0" err="1"/>
                        <a:t>apakšskala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004941"/>
                  </a:ext>
                </a:extLst>
              </a:tr>
              <a:tr h="496388">
                <a:tc>
                  <a:txBody>
                    <a:bodyPr/>
                    <a:lstStyle/>
                    <a:p>
                      <a:r>
                        <a:rPr lang="lv-LV" dirty="0"/>
                        <a:t>Irānā </a:t>
                      </a:r>
                      <a:r>
                        <a:rPr lang="lv-LV" sz="1100" dirty="0"/>
                        <a:t>(</a:t>
                      </a:r>
                      <a:r>
                        <a:rPr lang="en-GB" sz="11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Moshki</a:t>
                      </a:r>
                      <a:r>
                        <a:rPr lang="en-GB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M., </a:t>
                      </a:r>
                      <a:r>
                        <a:rPr lang="en-GB" sz="11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Ghofranipour</a:t>
                      </a:r>
                      <a:r>
                        <a:rPr lang="en-GB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F., </a:t>
                      </a:r>
                      <a:r>
                        <a:rPr lang="en-GB" sz="11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Hajizadeh</a:t>
                      </a:r>
                      <a:r>
                        <a:rPr lang="en-GB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E., &amp; </a:t>
                      </a:r>
                      <a:r>
                        <a:rPr lang="en-GB" sz="11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Azadfallah</a:t>
                      </a:r>
                      <a:r>
                        <a:rPr lang="en-GB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P. (2007). Validity and reliability of the multidimensional health locus of control scale for college students. </a:t>
                      </a:r>
                      <a:r>
                        <a:rPr lang="en-GB" sz="11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BMC Public health</a:t>
                      </a:r>
                      <a:r>
                        <a:rPr lang="en-GB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en-GB" sz="11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en-GB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1-6.</a:t>
                      </a:r>
                      <a:r>
                        <a:rPr lang="lv-LV" sz="1100" dirty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0,68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0,72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0,66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762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Turcijā </a:t>
                      </a:r>
                      <a:r>
                        <a:rPr lang="en-GB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Güzel</a:t>
                      </a: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A., Turan, S., &amp; </a:t>
                      </a:r>
                      <a:r>
                        <a:rPr lang="en-GB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Üner</a:t>
                      </a: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S. (2020). Turkish validity and reliability of multidimensional health locus of control scale form A. 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International journal of nursing practice</a:t>
                      </a: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en-GB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(5), e12813.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0,66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0,76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0,70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642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Austrālijā </a:t>
                      </a:r>
                      <a:r>
                        <a:rPr lang="en-GB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Winefield</a:t>
                      </a: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H. R. (1982). Reliability and validity of the health locus of control scale. 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Journal of personality assessment</a:t>
                      </a: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(6), 614–619. https://doi.org/10.1207/s15327752jpa4606_10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0,70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0,58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0,48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834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395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85984-FC65-4A6B-B4C8-6F659C72A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747" y="291897"/>
            <a:ext cx="10515600" cy="1325563"/>
          </a:xfrm>
        </p:spPr>
        <p:txBody>
          <a:bodyPr/>
          <a:lstStyle/>
          <a:p>
            <a:r>
              <a:rPr lang="lv-LV" dirty="0"/>
              <a:t>Secinājumi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1708BF2-EDC8-F8DF-F58D-A9F2C459E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400" dirty="0"/>
              <a:t>Aptaujas adaptācijas I posmā iegūti pieņemami psihometriskie rādītāji aptaujas izmantošanai turpmākos zinātniskos pētījumos.</a:t>
            </a:r>
          </a:p>
          <a:p>
            <a:r>
              <a:rPr lang="lv-LV" sz="2400" dirty="0"/>
              <a:t>Nepieciešams turpināt aptaujas adaptāciju lielākā izlasē, pārbaudīt </a:t>
            </a:r>
            <a:r>
              <a:rPr lang="lv-LV" sz="2400" dirty="0" err="1"/>
              <a:t>retestu</a:t>
            </a:r>
            <a:r>
              <a:rPr lang="lv-LV" sz="2400" dirty="0"/>
              <a:t>, veikt </a:t>
            </a:r>
            <a:r>
              <a:rPr lang="lv-LV" sz="2400" dirty="0" err="1"/>
              <a:t>faktoranalīzi</a:t>
            </a:r>
            <a:r>
              <a:rPr lang="lv-LV" sz="2400" dirty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52679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0FF82-A51B-D6F8-924E-EF76377FC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9639" y="1864972"/>
            <a:ext cx="7003596" cy="1325563"/>
          </a:xfrm>
        </p:spPr>
        <p:txBody>
          <a:bodyPr/>
          <a:lstStyle/>
          <a:p>
            <a:r>
              <a:rPr lang="lv-LV" dirty="0"/>
              <a:t>Jautājumi?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3B17F-EDA6-E9AE-7CD4-77C311176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4330246"/>
            <a:ext cx="10515600" cy="216262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lv-LV" sz="1800" dirty="0"/>
              <a:t>Mg. psych. Gunita Skaldere-Darmudasa</a:t>
            </a:r>
          </a:p>
          <a:p>
            <a:pPr marL="0" indent="0" algn="r">
              <a:buNone/>
            </a:pPr>
            <a:r>
              <a:rPr lang="lv-LV" sz="1800" dirty="0"/>
              <a:t>Klīniskais un veselības psihologs</a:t>
            </a:r>
          </a:p>
          <a:p>
            <a:pPr marL="0" indent="0" algn="r">
              <a:buNone/>
            </a:pPr>
            <a:r>
              <a:rPr lang="lv-LV" sz="1800" dirty="0"/>
              <a:t>RSU doktorante</a:t>
            </a:r>
          </a:p>
          <a:p>
            <a:pPr marL="0" indent="0" algn="r">
              <a:buNone/>
            </a:pPr>
            <a:r>
              <a:rPr lang="lv-LV" sz="1800" dirty="0"/>
              <a:t>Mob.29649078</a:t>
            </a:r>
          </a:p>
          <a:p>
            <a:pPr marL="0" indent="0" algn="r">
              <a:buNone/>
            </a:pPr>
            <a:r>
              <a:rPr lang="lv-LV" sz="1800" dirty="0"/>
              <a:t>gsdarmudasa@gmail.com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00833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85984-FC65-4A6B-B4C8-6F659C72A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Izmantotie literatūras avoti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23CFBB-024C-5A80-E58E-7A2B998E2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1600" kern="1200" dirty="0" err="1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Güzel</a:t>
            </a:r>
            <a:r>
              <a:rPr lang="es-ES" sz="1600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, A., Turan, S., &amp; </a:t>
            </a:r>
            <a:r>
              <a:rPr lang="es-ES" sz="1600" kern="1200" dirty="0" err="1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Üner</a:t>
            </a:r>
            <a:r>
              <a:rPr lang="es-ES" sz="1600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, S. (2020). </a:t>
            </a:r>
            <a:r>
              <a:rPr lang="en-GB" sz="1600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Turkish validity and reliability of multidimensional health locus of control scale form A. </a:t>
            </a:r>
            <a:r>
              <a:rPr lang="en-GB" sz="1600" i="1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International journal of nursing practice</a:t>
            </a:r>
            <a:r>
              <a:rPr lang="en-GB" sz="1600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, </a:t>
            </a:r>
            <a:r>
              <a:rPr lang="en-GB" sz="1600" i="1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26</a:t>
            </a:r>
            <a:r>
              <a:rPr lang="en-GB" sz="1600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(5), e12813.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600" kern="1200" dirty="0" err="1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Kesavayuth</a:t>
            </a:r>
            <a:r>
              <a:rPr lang="en-GB" sz="1600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, D., </a:t>
            </a:r>
            <a:r>
              <a:rPr lang="en-GB" sz="1600" kern="1200" dirty="0" err="1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Poyago-Theotoky</a:t>
            </a:r>
            <a:r>
              <a:rPr lang="en-GB" sz="1600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, J., &amp; </a:t>
            </a:r>
            <a:r>
              <a:rPr lang="en-GB" sz="1600" kern="1200" dirty="0" err="1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Zikos</a:t>
            </a:r>
            <a:r>
              <a:rPr lang="en-GB" sz="1600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, V. (2020). Locus of control, health and healthcare utilization. </a:t>
            </a:r>
            <a:r>
              <a:rPr lang="en-GB" sz="1600" i="1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Economic Modelling</a:t>
            </a:r>
            <a:r>
              <a:rPr lang="en-GB" sz="1600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, 86, 227-238.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600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Mercer, D. A., Ditto, B., Lavoie, K. L., Campbell, T., Arsenault, A., &amp; Bacon, S. L. (2018). Health locus of control is associated with physical activity and other health </a:t>
            </a:r>
            <a:r>
              <a:rPr lang="en-GB" sz="1600" kern="1200" dirty="0" err="1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behaviors</a:t>
            </a:r>
            <a:r>
              <a:rPr lang="en-GB" sz="1600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in cardiac patients. </a:t>
            </a:r>
            <a:r>
              <a:rPr lang="en-GB" sz="1600" i="1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Journal of cardiopulmonary rehabilitation and prevention</a:t>
            </a:r>
            <a:r>
              <a:rPr lang="en-GB" sz="1600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, </a:t>
            </a:r>
            <a:r>
              <a:rPr lang="en-GB" sz="1600" i="1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38</a:t>
            </a:r>
            <a:r>
              <a:rPr lang="en-GB" sz="1600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(6), 394-399.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lv-LV" sz="1600" kern="1200" dirty="0" err="1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Moshki</a:t>
            </a:r>
            <a:r>
              <a:rPr lang="lv-LV" sz="1600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, M., </a:t>
            </a:r>
            <a:r>
              <a:rPr lang="lv-LV" sz="1600" kern="1200" dirty="0" err="1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Ghofranipour</a:t>
            </a:r>
            <a:r>
              <a:rPr lang="lv-LV" sz="1600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, F., </a:t>
            </a:r>
            <a:r>
              <a:rPr lang="lv-LV" sz="1600" kern="1200" dirty="0" err="1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Hajizadeh</a:t>
            </a:r>
            <a:r>
              <a:rPr lang="lv-LV" sz="1600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, E., &amp; </a:t>
            </a:r>
            <a:r>
              <a:rPr lang="lv-LV" sz="1600" kern="1200" dirty="0" err="1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Azadfallah</a:t>
            </a:r>
            <a:r>
              <a:rPr lang="lv-LV" sz="1600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, P. (2007). </a:t>
            </a:r>
            <a:r>
              <a:rPr lang="en-GB" sz="1600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Validity and reliability of the multidimensional health locus of control scale for college students. </a:t>
            </a:r>
            <a:r>
              <a:rPr lang="en-GB" sz="1600" i="1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BMC Public health</a:t>
            </a:r>
            <a:r>
              <a:rPr lang="en-GB" sz="1600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, </a:t>
            </a:r>
            <a:r>
              <a:rPr lang="en-GB" sz="1600" i="1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7</a:t>
            </a:r>
            <a:r>
              <a:rPr lang="en-GB" sz="1600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, 1-6.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600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Strickland, B. R. (1973). Locus of Control: Where Have We Been and Where Are We Going?.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600" kern="1200" dirty="0" err="1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Wallston</a:t>
            </a:r>
            <a:r>
              <a:rPr lang="en-GB" sz="1600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, B. S., </a:t>
            </a:r>
            <a:r>
              <a:rPr lang="en-GB" sz="1600" kern="1200" dirty="0" err="1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Wallston</a:t>
            </a:r>
            <a:r>
              <a:rPr lang="en-GB" sz="1600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, K. A., Kaplan, G. D., &amp; </a:t>
            </a:r>
            <a:r>
              <a:rPr lang="en-GB" sz="1600" kern="1200" dirty="0" err="1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Maides</a:t>
            </a:r>
            <a:r>
              <a:rPr lang="en-GB" sz="1600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, S. A. (1976). The development and validation of the health related locus of control (HLC) scale. </a:t>
            </a:r>
            <a:r>
              <a:rPr lang="en-GB" sz="1600" i="1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Journal of Consulting and Clinical Psychology</a:t>
            </a:r>
            <a:r>
              <a:rPr lang="en-GB" sz="1600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, 44, 580-585.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600" kern="1200" dirty="0" err="1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Wallston</a:t>
            </a:r>
            <a:r>
              <a:rPr lang="en-GB" sz="1600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, K. A., </a:t>
            </a:r>
            <a:r>
              <a:rPr lang="en-GB" sz="1600" kern="1200" dirty="0" err="1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Wallston</a:t>
            </a:r>
            <a:r>
              <a:rPr lang="en-GB" sz="1600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, B. S. &amp; </a:t>
            </a:r>
            <a:r>
              <a:rPr lang="en-GB" sz="1600" kern="1200" dirty="0" err="1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DeVellis</a:t>
            </a:r>
            <a:r>
              <a:rPr lang="en-GB" sz="1600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, R. (1978). Development of the multidimensional health locus of control (MHLC) scales. </a:t>
            </a:r>
            <a:r>
              <a:rPr lang="en-GB" sz="1600" i="1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Health Education Monographs</a:t>
            </a:r>
            <a:r>
              <a:rPr lang="en-GB" sz="1600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, 6, 160-170.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600" kern="1200" dirty="0" err="1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Winefield</a:t>
            </a:r>
            <a:r>
              <a:rPr lang="en-GB" sz="1600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H. R. (1982). Reliability and validity of the health locus of control scale. </a:t>
            </a:r>
            <a:r>
              <a:rPr lang="en-GB" sz="1600" i="1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Journal of personality assessment</a:t>
            </a:r>
            <a:r>
              <a:rPr lang="en-GB" sz="1600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, </a:t>
            </a:r>
            <a:r>
              <a:rPr lang="en-GB" sz="1600" i="1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46</a:t>
            </a:r>
            <a:r>
              <a:rPr lang="en-GB" sz="1600" kern="1200" dirty="0">
                <a:solidFill>
                  <a:srgbClr val="69696B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(6), 614–619. https://doi.org/10.1207/s15327752jpa4606_10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351012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85984-FC65-4A6B-B4C8-6F659C72A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Veselības kontroles lokuss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23CFBB-024C-5A80-E58E-7A2B998E2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Indivīda domas un pārliecības par to, kas nosaka/ir atbildīgs par veselību, slimošanu un atveseļošanos.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14642C-063F-093A-AA56-86D21512724D}"/>
              </a:ext>
            </a:extLst>
          </p:cNvPr>
          <p:cNvSpPr txBox="1"/>
          <p:nvPr/>
        </p:nvSpPr>
        <p:spPr>
          <a:xfrm>
            <a:off x="438151" y="6028035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800" i="1" kern="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Wallston</a:t>
            </a:r>
            <a:r>
              <a:rPr lang="lv-LV" sz="1800" i="1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, </a:t>
            </a:r>
            <a:r>
              <a:rPr lang="lv-LV" sz="1800" i="1" kern="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Wallston</a:t>
            </a:r>
            <a:r>
              <a:rPr lang="lv-LV" sz="1800" i="1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, &amp; </a:t>
            </a:r>
            <a:r>
              <a:rPr lang="lv-LV" sz="1800" i="1" kern="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DeVellis</a:t>
            </a:r>
            <a:r>
              <a:rPr lang="lv-LV" sz="1800" i="1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,</a:t>
            </a:r>
            <a:r>
              <a:rPr lang="lv-LV" sz="1800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1978; </a:t>
            </a:r>
            <a:endParaRPr lang="en-GB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971F9C9-6363-EA34-41D5-C26AA8757813}"/>
              </a:ext>
            </a:extLst>
          </p:cNvPr>
          <p:cNvSpPr/>
          <p:nvPr/>
        </p:nvSpPr>
        <p:spPr>
          <a:xfrm>
            <a:off x="2457451" y="2824652"/>
            <a:ext cx="2959554" cy="220435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dirty="0"/>
              <a:t>Paļaušanās uz sevi, saviem spēkiem un savu atbildību – </a:t>
            </a:r>
          </a:p>
          <a:p>
            <a:pPr algn="ctr"/>
            <a:r>
              <a:rPr lang="lv-LV" dirty="0"/>
              <a:t>IEKŠĒJAIS LOKUSS</a:t>
            </a:r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27CC09F-7AA4-6C1C-E8DE-2A0454A52DD3}"/>
              </a:ext>
            </a:extLst>
          </p:cNvPr>
          <p:cNvSpPr/>
          <p:nvPr/>
        </p:nvSpPr>
        <p:spPr>
          <a:xfrm>
            <a:off x="6422572" y="2899115"/>
            <a:ext cx="2827564" cy="220435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dirty="0"/>
              <a:t>Atbildības pārlikšana uz citiem (ārstiem, speciālistiem, aprūpētājiem) – </a:t>
            </a:r>
          </a:p>
          <a:p>
            <a:pPr algn="ctr"/>
            <a:r>
              <a:rPr lang="lv-LV" dirty="0"/>
              <a:t>ĀRĒJAIS</a:t>
            </a:r>
          </a:p>
          <a:p>
            <a:pPr algn="ctr"/>
            <a:r>
              <a:rPr lang="lv-LV" dirty="0"/>
              <a:t>LOKUSS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223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7F866-E6F7-3F11-DF07-DCEC852EF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172" y="-42862"/>
            <a:ext cx="10515600" cy="1325563"/>
          </a:xfrm>
        </p:spPr>
        <p:txBody>
          <a:bodyPr/>
          <a:lstStyle/>
          <a:p>
            <a:r>
              <a:rPr lang="lv-LV" dirty="0"/>
              <a:t>Aktualitāte</a:t>
            </a:r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7BAE0C6-920B-F63C-BE8A-E5EA1088589B}"/>
              </a:ext>
            </a:extLst>
          </p:cNvPr>
          <p:cNvSpPr/>
          <p:nvPr/>
        </p:nvSpPr>
        <p:spPr>
          <a:xfrm>
            <a:off x="3084677" y="2162529"/>
            <a:ext cx="2461532" cy="145732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dirty="0" err="1"/>
              <a:t>Līdzestība</a:t>
            </a:r>
            <a:endParaRPr lang="lv-LV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8921F61-659A-4533-4A4E-5787F20C2641}"/>
              </a:ext>
            </a:extLst>
          </p:cNvPr>
          <p:cNvSpPr/>
          <p:nvPr/>
        </p:nvSpPr>
        <p:spPr>
          <a:xfrm>
            <a:off x="765832" y="1328058"/>
            <a:ext cx="2461532" cy="1457325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/>
              <a:t>Veselības uzvedības prognozēšana</a:t>
            </a:r>
            <a:endParaRPr lang="en-GB" b="1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5BF51AB-4ADF-CF32-83AA-CF99EED3E43B}"/>
              </a:ext>
            </a:extLst>
          </p:cNvPr>
          <p:cNvSpPr/>
          <p:nvPr/>
        </p:nvSpPr>
        <p:spPr>
          <a:xfrm>
            <a:off x="5983740" y="659939"/>
            <a:ext cx="2461532" cy="145732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dirty="0"/>
              <a:t>Veselības kontroles lokuss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4BE76DE-47D7-EBDC-3A66-811611A037BA}"/>
              </a:ext>
            </a:extLst>
          </p:cNvPr>
          <p:cNvCxnSpPr>
            <a:cxnSpLocks/>
            <a:stCxn id="4" idx="7"/>
            <a:endCxn id="6" idx="3"/>
          </p:cNvCxnSpPr>
          <p:nvPr/>
        </p:nvCxnSpPr>
        <p:spPr>
          <a:xfrm flipV="1">
            <a:off x="5185726" y="1903844"/>
            <a:ext cx="1158497" cy="472105"/>
          </a:xfrm>
          <a:prstGeom prst="straightConnector1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1783A79-DA47-F1B0-A6EF-59F2F0075CFE}"/>
              </a:ext>
            </a:extLst>
          </p:cNvPr>
          <p:cNvSpPr txBox="1"/>
          <p:nvPr/>
        </p:nvSpPr>
        <p:spPr>
          <a:xfrm>
            <a:off x="787172" y="3663382"/>
            <a:ext cx="5196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L</a:t>
            </a:r>
            <a:r>
              <a:rPr lang="en-GB" dirty="0" err="1"/>
              <a:t>īdzestīgāki</a:t>
            </a:r>
            <a:r>
              <a:rPr lang="en-GB" dirty="0"/>
              <a:t> </a:t>
            </a:r>
            <a:r>
              <a:rPr lang="en-GB" dirty="0" err="1"/>
              <a:t>ir</a:t>
            </a:r>
            <a:r>
              <a:rPr lang="en-GB" dirty="0"/>
              <a:t> </a:t>
            </a:r>
            <a:r>
              <a:rPr lang="en-GB" dirty="0" err="1"/>
              <a:t>pacienti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ārēju</a:t>
            </a:r>
            <a:r>
              <a:rPr lang="en-GB" dirty="0"/>
              <a:t> </a:t>
            </a:r>
            <a:r>
              <a:rPr lang="en-GB" dirty="0" err="1"/>
              <a:t>veselības</a:t>
            </a:r>
            <a:r>
              <a:rPr lang="en-GB" dirty="0"/>
              <a:t> </a:t>
            </a:r>
            <a:r>
              <a:rPr lang="en-GB" dirty="0" err="1"/>
              <a:t>kontroles</a:t>
            </a:r>
            <a:r>
              <a:rPr lang="en-GB" dirty="0"/>
              <a:t> </a:t>
            </a:r>
            <a:r>
              <a:rPr lang="en-GB" dirty="0" err="1"/>
              <a:t>lokusu</a:t>
            </a:r>
            <a:r>
              <a:rPr lang="en-GB" dirty="0"/>
              <a:t>, un nelīdzestīgāki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iekšēju</a:t>
            </a:r>
            <a:r>
              <a:rPr lang="en-GB" dirty="0"/>
              <a:t> un </a:t>
            </a:r>
            <a:r>
              <a:rPr lang="en-GB" dirty="0" err="1"/>
              <a:t>veiksmes</a:t>
            </a:r>
            <a:r>
              <a:rPr lang="en-GB" dirty="0"/>
              <a:t> </a:t>
            </a:r>
            <a:r>
              <a:rPr lang="en-GB" dirty="0" err="1"/>
              <a:t>veselības</a:t>
            </a:r>
            <a:r>
              <a:rPr lang="en-GB" dirty="0"/>
              <a:t> </a:t>
            </a:r>
            <a:r>
              <a:rPr lang="en-GB" dirty="0" err="1"/>
              <a:t>kontroles</a:t>
            </a:r>
            <a:r>
              <a:rPr lang="en-GB" dirty="0"/>
              <a:t> </a:t>
            </a:r>
            <a:r>
              <a:rPr lang="en-GB" dirty="0" err="1"/>
              <a:t>lokusu</a:t>
            </a:r>
            <a:r>
              <a:rPr lang="en-GB" dirty="0"/>
              <a:t> (</a:t>
            </a:r>
            <a:r>
              <a:rPr lang="en-GB" i="1" dirty="0" err="1"/>
              <a:t>Gerland</a:t>
            </a:r>
            <a:r>
              <a:rPr lang="en-GB" i="1" dirty="0"/>
              <a:t> &amp; </a:t>
            </a:r>
            <a:r>
              <a:rPr lang="en-GB" i="1" dirty="0" err="1"/>
              <a:t>Prell</a:t>
            </a:r>
            <a:r>
              <a:rPr lang="en-GB" dirty="0"/>
              <a:t>, 2021; </a:t>
            </a:r>
            <a:r>
              <a:rPr lang="en-GB" i="1" dirty="0"/>
              <a:t>De Las Cuevas</a:t>
            </a:r>
            <a:r>
              <a:rPr lang="en-GB" dirty="0"/>
              <a:t> et al., 2021).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AFBDEB3-FD20-A8F9-8B51-8EE074FFD971}"/>
              </a:ext>
            </a:extLst>
          </p:cNvPr>
          <p:cNvSpPr/>
          <p:nvPr/>
        </p:nvSpPr>
        <p:spPr>
          <a:xfrm>
            <a:off x="5779992" y="2885433"/>
            <a:ext cx="2461532" cy="145732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dirty="0"/>
              <a:t>Pašaprūpe</a:t>
            </a:r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ADEF0BB-8E1A-6106-8391-389AB69533AE}"/>
              </a:ext>
            </a:extLst>
          </p:cNvPr>
          <p:cNvSpPr/>
          <p:nvPr/>
        </p:nvSpPr>
        <p:spPr>
          <a:xfrm>
            <a:off x="8332685" y="2585829"/>
            <a:ext cx="2461532" cy="145732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dirty="0"/>
              <a:t>Veselīgs dzīvesveids</a:t>
            </a:r>
            <a:endParaRPr lang="en-GB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310AF4C-9CE0-70CB-EBE6-8BBA6EF91BB7}"/>
              </a:ext>
            </a:extLst>
          </p:cNvPr>
          <p:cNvCxnSpPr>
            <a:cxnSpLocks/>
          </p:cNvCxnSpPr>
          <p:nvPr/>
        </p:nvCxnSpPr>
        <p:spPr>
          <a:xfrm flipV="1">
            <a:off x="7063196" y="2209754"/>
            <a:ext cx="30881" cy="649592"/>
          </a:xfrm>
          <a:prstGeom prst="straightConnector1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2A026F8-F4B4-9E28-120F-6DD6CC7AE35D}"/>
              </a:ext>
            </a:extLst>
          </p:cNvPr>
          <p:cNvCxnSpPr>
            <a:cxnSpLocks/>
          </p:cNvCxnSpPr>
          <p:nvPr/>
        </p:nvCxnSpPr>
        <p:spPr>
          <a:xfrm>
            <a:off x="7916317" y="2039907"/>
            <a:ext cx="832736" cy="570957"/>
          </a:xfrm>
          <a:prstGeom prst="straightConnector1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526F1C7-458C-8BC3-0CA4-5D4E85769F4A}"/>
              </a:ext>
            </a:extLst>
          </p:cNvPr>
          <p:cNvSpPr txBox="1"/>
          <p:nvPr/>
        </p:nvSpPr>
        <p:spPr>
          <a:xfrm>
            <a:off x="7436008" y="3989758"/>
            <a:ext cx="5196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i="1" dirty="0" err="1"/>
              <a:t>West</a:t>
            </a:r>
            <a:r>
              <a:rPr lang="lv-LV" sz="1600" i="1" dirty="0"/>
              <a:t>, Borg, </a:t>
            </a:r>
            <a:r>
              <a:rPr lang="lv-LV" sz="1600" i="1" dirty="0" err="1"/>
              <a:t>Cordina</a:t>
            </a:r>
            <a:r>
              <a:rPr lang="lv-LV" sz="1600" dirty="0"/>
              <a:t>, 2018</a:t>
            </a:r>
            <a:endParaRPr lang="en-GB" sz="16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8D3F062-A92F-5EB5-E378-F6197D7E31DE}"/>
              </a:ext>
            </a:extLst>
          </p:cNvPr>
          <p:cNvSpPr txBox="1"/>
          <p:nvPr/>
        </p:nvSpPr>
        <p:spPr>
          <a:xfrm>
            <a:off x="2451100" y="5018871"/>
            <a:ext cx="96646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lv-LV" dirty="0"/>
              <a:t>Nepieciešams daudz rūpīgāk izpētīt </a:t>
            </a:r>
            <a:r>
              <a:rPr lang="lv-LV" dirty="0" err="1"/>
              <a:t>nelīdzestības</a:t>
            </a:r>
            <a:r>
              <a:rPr lang="lv-LV" dirty="0"/>
              <a:t> iemeslus, lai izstrādātu  līdzestības veicināšanas intervences (Gavrilova </a:t>
            </a:r>
            <a:r>
              <a:rPr lang="lv-LV" dirty="0" err="1"/>
              <a:t>et</a:t>
            </a:r>
            <a:r>
              <a:rPr lang="lv-LV" dirty="0"/>
              <a:t> al., 2019).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lv-LV" dirty="0"/>
              <a:t>Veselības kontroles lokusa tiešā un netiešā ietekme ir vērā ņemama veselības politikas veidošanā (</a:t>
            </a:r>
            <a:r>
              <a:rPr lang="en-GB" sz="1800" dirty="0" err="1"/>
              <a:t>Kesavayuth</a:t>
            </a:r>
            <a:r>
              <a:rPr lang="en-GB" sz="1800" dirty="0"/>
              <a:t>,</a:t>
            </a:r>
            <a:r>
              <a:rPr lang="lv-LV" sz="1800" dirty="0"/>
              <a:t> </a:t>
            </a:r>
            <a:r>
              <a:rPr lang="en-GB" sz="1800" dirty="0" err="1"/>
              <a:t>Poyago-Theotoky</a:t>
            </a:r>
            <a:r>
              <a:rPr lang="en-GB" sz="1800" dirty="0"/>
              <a:t>, &amp; </a:t>
            </a:r>
            <a:r>
              <a:rPr lang="en-GB" sz="1800" dirty="0" err="1"/>
              <a:t>Zikos</a:t>
            </a:r>
            <a:r>
              <a:rPr lang="en-GB" sz="1800" dirty="0"/>
              <a:t>,</a:t>
            </a:r>
            <a:r>
              <a:rPr lang="lv-LV" sz="1800" dirty="0"/>
              <a:t> </a:t>
            </a:r>
            <a:r>
              <a:rPr lang="en-GB" sz="1800" dirty="0"/>
              <a:t>2020).</a:t>
            </a:r>
          </a:p>
          <a:p>
            <a:endParaRPr lang="lv-LV" dirty="0"/>
          </a:p>
          <a:p>
            <a:endParaRPr lang="en-GB" dirty="0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8A031527-774B-EC7A-986E-69C4C04C9E16}"/>
              </a:ext>
            </a:extLst>
          </p:cNvPr>
          <p:cNvSpPr/>
          <p:nvPr/>
        </p:nvSpPr>
        <p:spPr>
          <a:xfrm>
            <a:off x="838200" y="5432110"/>
            <a:ext cx="1388533" cy="4191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558F5D0-40FF-898A-D1B7-3FA5BD35056B}"/>
              </a:ext>
            </a:extLst>
          </p:cNvPr>
          <p:cNvSpPr/>
          <p:nvPr/>
        </p:nvSpPr>
        <p:spPr>
          <a:xfrm>
            <a:off x="9217608" y="1101324"/>
            <a:ext cx="2461532" cy="145732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dirty="0"/>
              <a:t>Veselība (fiziskā un psihiskā)</a:t>
            </a:r>
            <a:endParaRPr lang="en-GB" dirty="0">
              <a:highlight>
                <a:srgbClr val="FFFF00"/>
              </a:highlight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7CE632F-E679-555B-F9AA-29194C169E2E}"/>
              </a:ext>
            </a:extLst>
          </p:cNvPr>
          <p:cNvCxnSpPr>
            <a:cxnSpLocks/>
          </p:cNvCxnSpPr>
          <p:nvPr/>
        </p:nvCxnSpPr>
        <p:spPr>
          <a:xfrm>
            <a:off x="8445272" y="1524006"/>
            <a:ext cx="667961" cy="129046"/>
          </a:xfrm>
          <a:prstGeom prst="straightConnector1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9AC86FD4-275A-6850-4069-ADB2154EBC32}"/>
              </a:ext>
            </a:extLst>
          </p:cNvPr>
          <p:cNvSpPr txBox="1"/>
          <p:nvPr/>
        </p:nvSpPr>
        <p:spPr>
          <a:xfrm>
            <a:off x="10539029" y="2230198"/>
            <a:ext cx="18106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err="1"/>
              <a:t>Kesavayuth</a:t>
            </a:r>
            <a:r>
              <a:rPr lang="en-GB" sz="1400" i="1" dirty="0"/>
              <a:t>,</a:t>
            </a:r>
            <a:r>
              <a:rPr lang="lv-LV" sz="1400" i="1" dirty="0"/>
              <a:t> </a:t>
            </a:r>
            <a:r>
              <a:rPr lang="en-GB" sz="1400" i="1" dirty="0" err="1"/>
              <a:t>Poyago-Theotoky</a:t>
            </a:r>
            <a:r>
              <a:rPr lang="en-GB" sz="1400" i="1" dirty="0"/>
              <a:t>, </a:t>
            </a:r>
            <a:endParaRPr lang="lv-LV" sz="1400" i="1" dirty="0"/>
          </a:p>
          <a:p>
            <a:r>
              <a:rPr lang="en-GB" sz="1400" i="1" dirty="0"/>
              <a:t>&amp; </a:t>
            </a:r>
            <a:r>
              <a:rPr lang="en-GB" sz="1400" i="1" dirty="0" err="1"/>
              <a:t>Zikos</a:t>
            </a:r>
            <a:r>
              <a:rPr lang="en-GB" sz="1400" dirty="0"/>
              <a:t>,</a:t>
            </a:r>
            <a:r>
              <a:rPr lang="lv-LV" sz="1400" dirty="0"/>
              <a:t> </a:t>
            </a:r>
            <a:r>
              <a:rPr lang="en-GB" sz="1400" dirty="0"/>
              <a:t>2020).</a:t>
            </a:r>
          </a:p>
        </p:txBody>
      </p:sp>
    </p:spTree>
    <p:extLst>
      <p:ext uri="{BB962C8B-B14F-4D97-AF65-F5344CB8AC3E}">
        <p14:creationId xmlns:p14="http://schemas.microsoft.com/office/powerpoint/2010/main" val="3712402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85984-FC65-4A6B-B4C8-6F659C72A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Mērķis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23CFBB-024C-5A80-E58E-7A2B998E2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lv-LV" sz="2400" dirty="0"/>
              <a:t>Veikt </a:t>
            </a:r>
            <a:r>
              <a:rPr lang="lv-LV" sz="2400" dirty="0" err="1"/>
              <a:t>Multidimensiālās</a:t>
            </a:r>
            <a:r>
              <a:rPr lang="lv-LV" sz="2400" dirty="0"/>
              <a:t> Veselības kontroles lokusa aptaujas adaptāciju latviešu valodā </a:t>
            </a:r>
            <a:r>
              <a:rPr kumimoji="0" lang="lv-LV" sz="2400" b="0" i="0" u="none" strike="noStrike" kern="1200" cap="none" spc="0" normalizeH="0" baseline="0" noProof="0" dirty="0">
                <a:ln>
                  <a:noFill/>
                </a:ln>
                <a:solidFill>
                  <a:srgbClr val="69696B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(A forma) (</a:t>
            </a:r>
            <a:r>
              <a:rPr kumimoji="0" lang="lv-LV" sz="2400" b="0" i="1" u="none" strike="noStrike" kern="0" cap="none" spc="0" normalizeH="0" baseline="0" noProof="0" dirty="0">
                <a:ln>
                  <a:noFill/>
                </a:ln>
                <a:solidFill>
                  <a:srgbClr val="69696B"/>
                </a:solidFill>
                <a:effectLst/>
                <a:uLnTx/>
                <a:uFillTx/>
                <a:latin typeface="Times New Roman" panose="02020603050405020304" pitchFamily="18" charset="0"/>
                <a:ea typeface="Aptos" panose="020B0004020202020204" pitchFamily="34" charset="0"/>
                <a:cs typeface="+mn-cs"/>
              </a:rPr>
              <a:t>Multidimensional Health </a:t>
            </a:r>
            <a:r>
              <a:rPr kumimoji="0" lang="lv-LV" sz="2400" b="0" i="1" u="none" strike="noStrike" kern="0" cap="none" spc="0" normalizeH="0" baseline="0" noProof="0" dirty="0" err="1">
                <a:ln>
                  <a:noFill/>
                </a:ln>
                <a:solidFill>
                  <a:srgbClr val="69696B"/>
                </a:solidFill>
                <a:effectLst/>
                <a:uLnTx/>
                <a:uFillTx/>
                <a:latin typeface="Times New Roman" panose="02020603050405020304" pitchFamily="18" charset="0"/>
                <a:ea typeface="Aptos" panose="020B0004020202020204" pitchFamily="34" charset="0"/>
                <a:cs typeface="+mn-cs"/>
              </a:rPr>
              <a:t>Locus</a:t>
            </a:r>
            <a:r>
              <a:rPr kumimoji="0" lang="lv-LV" sz="2400" b="0" i="1" u="none" strike="noStrike" kern="0" cap="none" spc="0" normalizeH="0" baseline="0" noProof="0" dirty="0">
                <a:ln>
                  <a:noFill/>
                </a:ln>
                <a:solidFill>
                  <a:srgbClr val="69696B"/>
                </a:solidFill>
                <a:effectLst/>
                <a:uLnTx/>
                <a:uFillTx/>
                <a:latin typeface="Times New Roman" panose="02020603050405020304" pitchFamily="18" charset="0"/>
                <a:ea typeface="Aptos" panose="020B0004020202020204" pitchFamily="34" charset="0"/>
                <a:cs typeface="+mn-cs"/>
              </a:rPr>
              <a:t> </a:t>
            </a:r>
            <a:r>
              <a:rPr kumimoji="0" lang="lv-LV" sz="2400" b="0" i="1" u="none" strike="noStrike" kern="0" cap="none" spc="0" normalizeH="0" baseline="0" noProof="0" dirty="0" err="1">
                <a:ln>
                  <a:noFill/>
                </a:ln>
                <a:solidFill>
                  <a:srgbClr val="69696B"/>
                </a:solidFill>
                <a:effectLst/>
                <a:uLnTx/>
                <a:uFillTx/>
                <a:latin typeface="Times New Roman" panose="02020603050405020304" pitchFamily="18" charset="0"/>
                <a:ea typeface="Aptos" panose="020B0004020202020204" pitchFamily="34" charset="0"/>
                <a:cs typeface="+mn-cs"/>
              </a:rPr>
              <a:t>of</a:t>
            </a:r>
            <a:r>
              <a:rPr kumimoji="0" lang="lv-LV" sz="2400" b="0" i="1" u="none" strike="noStrike" kern="0" cap="none" spc="0" normalizeH="0" baseline="0" noProof="0" dirty="0">
                <a:ln>
                  <a:noFill/>
                </a:ln>
                <a:solidFill>
                  <a:srgbClr val="69696B"/>
                </a:solidFill>
                <a:effectLst/>
                <a:uLnTx/>
                <a:uFillTx/>
                <a:latin typeface="Times New Roman" panose="02020603050405020304" pitchFamily="18" charset="0"/>
                <a:ea typeface="Aptos" panose="020B0004020202020204" pitchFamily="34" charset="0"/>
                <a:cs typeface="+mn-cs"/>
              </a:rPr>
              <a:t> </a:t>
            </a:r>
            <a:r>
              <a:rPr kumimoji="0" lang="lv-LV" sz="2400" b="0" i="1" u="none" strike="noStrike" kern="0" cap="none" spc="0" normalizeH="0" baseline="0" noProof="0" dirty="0" err="1">
                <a:ln>
                  <a:noFill/>
                </a:ln>
                <a:solidFill>
                  <a:srgbClr val="69696B"/>
                </a:solidFill>
                <a:effectLst/>
                <a:uLnTx/>
                <a:uFillTx/>
                <a:latin typeface="Times New Roman" panose="02020603050405020304" pitchFamily="18" charset="0"/>
                <a:ea typeface="Aptos" panose="020B0004020202020204" pitchFamily="34" charset="0"/>
                <a:cs typeface="+mn-cs"/>
              </a:rPr>
              <a:t>Control</a:t>
            </a:r>
            <a:r>
              <a:rPr kumimoji="0" lang="lv-LV" sz="2400" b="0" i="1" u="none" strike="noStrike" kern="0" cap="none" spc="0" normalizeH="0" baseline="0" noProof="0" dirty="0">
                <a:ln>
                  <a:noFill/>
                </a:ln>
                <a:solidFill>
                  <a:srgbClr val="69696B"/>
                </a:solidFill>
                <a:effectLst/>
                <a:uLnTx/>
                <a:uFillTx/>
                <a:latin typeface="Times New Roman" panose="02020603050405020304" pitchFamily="18" charset="0"/>
                <a:ea typeface="Aptos" panose="020B0004020202020204" pitchFamily="34" charset="0"/>
                <a:cs typeface="+mn-cs"/>
              </a:rPr>
              <a:t> </a:t>
            </a:r>
            <a:r>
              <a:rPr kumimoji="0" lang="lv-LV" sz="2400" b="0" i="1" u="none" strike="noStrike" kern="0" cap="none" spc="0" normalizeH="0" baseline="0" noProof="0" dirty="0" err="1">
                <a:ln>
                  <a:noFill/>
                </a:ln>
                <a:solidFill>
                  <a:srgbClr val="69696B"/>
                </a:solidFill>
                <a:effectLst/>
                <a:uLnTx/>
                <a:uFillTx/>
                <a:latin typeface="Times New Roman" panose="02020603050405020304" pitchFamily="18" charset="0"/>
                <a:ea typeface="Aptos" panose="020B0004020202020204" pitchFamily="34" charset="0"/>
                <a:cs typeface="+mn-cs"/>
              </a:rPr>
              <a:t>Scale</a:t>
            </a:r>
            <a:r>
              <a:rPr kumimoji="0" lang="lv-LV" sz="2400" b="0" i="1" u="none" strike="noStrike" kern="0" cap="none" spc="0" normalizeH="0" baseline="0" noProof="0" dirty="0">
                <a:ln>
                  <a:noFill/>
                </a:ln>
                <a:solidFill>
                  <a:srgbClr val="69696B"/>
                </a:solidFill>
                <a:effectLst/>
                <a:uLnTx/>
                <a:uFillTx/>
                <a:latin typeface="Times New Roman" panose="02020603050405020304" pitchFamily="18" charset="0"/>
                <a:ea typeface="Aptos" panose="020B0004020202020204" pitchFamily="34" charset="0"/>
                <a:cs typeface="+mn-cs"/>
              </a:rPr>
              <a:t>,</a:t>
            </a:r>
            <a:r>
              <a:rPr kumimoji="0" lang="lv-LV" sz="2400" b="0" i="0" u="none" strike="noStrike" kern="0" cap="none" spc="0" normalizeH="0" baseline="0" noProof="0" dirty="0">
                <a:ln>
                  <a:noFill/>
                </a:ln>
                <a:solidFill>
                  <a:srgbClr val="69696B"/>
                </a:solidFill>
                <a:effectLst/>
                <a:uLnTx/>
                <a:uFillTx/>
                <a:latin typeface="Times New Roman" panose="02020603050405020304" pitchFamily="18" charset="0"/>
                <a:ea typeface="Aptos" panose="020B0004020202020204" pitchFamily="34" charset="0"/>
                <a:cs typeface="+mn-cs"/>
              </a:rPr>
              <a:t> </a:t>
            </a:r>
            <a:r>
              <a:rPr kumimoji="0" lang="lv-LV" sz="2400" b="0" i="1" u="none" strike="noStrike" kern="0" cap="none" spc="0" normalizeH="0" baseline="0" noProof="0" dirty="0">
                <a:ln>
                  <a:noFill/>
                </a:ln>
                <a:solidFill>
                  <a:srgbClr val="69696B"/>
                </a:solidFill>
                <a:effectLst/>
                <a:uLnTx/>
                <a:uFillTx/>
                <a:latin typeface="Times New Roman" panose="02020603050405020304" pitchFamily="18" charset="0"/>
                <a:ea typeface="Aptos" panose="020B0004020202020204" pitchFamily="34" charset="0"/>
                <a:cs typeface="+mn-cs"/>
              </a:rPr>
              <a:t>MHLC</a:t>
            </a:r>
            <a:r>
              <a:rPr kumimoji="0" lang="lv-LV" sz="2400" b="0" i="0" u="none" strike="noStrike" kern="0" cap="none" spc="0" normalizeH="0" baseline="0" noProof="0" dirty="0">
                <a:ln>
                  <a:noFill/>
                </a:ln>
                <a:solidFill>
                  <a:srgbClr val="69696B"/>
                </a:solidFill>
                <a:effectLst/>
                <a:uLnTx/>
                <a:uFillTx/>
                <a:latin typeface="Times New Roman" panose="02020603050405020304" pitchFamily="18" charset="0"/>
                <a:ea typeface="Aptos" panose="020B0004020202020204" pitchFamily="34" charset="0"/>
                <a:cs typeface="+mn-cs"/>
              </a:rPr>
              <a:t>), </a:t>
            </a:r>
            <a:r>
              <a:rPr kumimoji="0" lang="lv-LV" sz="2400" b="0" i="1" u="none" strike="noStrike" kern="0" cap="none" spc="0" normalizeH="0" baseline="0" noProof="0" dirty="0" err="1">
                <a:ln>
                  <a:noFill/>
                </a:ln>
                <a:solidFill>
                  <a:srgbClr val="69696B"/>
                </a:solidFill>
                <a:effectLst/>
                <a:uLnTx/>
                <a:uFillTx/>
                <a:latin typeface="Times New Roman" panose="02020603050405020304" pitchFamily="18" charset="0"/>
                <a:ea typeface="Aptos" panose="020B0004020202020204" pitchFamily="34" charset="0"/>
                <a:cs typeface="+mn-cs"/>
              </a:rPr>
              <a:t>Wallston</a:t>
            </a:r>
            <a:r>
              <a:rPr kumimoji="0" lang="lv-LV" sz="2400" b="0" i="1" u="none" strike="noStrike" kern="0" cap="none" spc="0" normalizeH="0" baseline="0" noProof="0" dirty="0">
                <a:ln>
                  <a:noFill/>
                </a:ln>
                <a:solidFill>
                  <a:srgbClr val="69696B"/>
                </a:solidFill>
                <a:effectLst/>
                <a:uLnTx/>
                <a:uFillTx/>
                <a:latin typeface="Times New Roman" panose="02020603050405020304" pitchFamily="18" charset="0"/>
                <a:ea typeface="Aptos" panose="020B0004020202020204" pitchFamily="34" charset="0"/>
                <a:cs typeface="+mn-cs"/>
              </a:rPr>
              <a:t>, </a:t>
            </a:r>
            <a:r>
              <a:rPr kumimoji="0" lang="lv-LV" sz="2400" b="0" i="1" u="none" strike="noStrike" kern="0" cap="none" spc="0" normalizeH="0" baseline="0" noProof="0" dirty="0" err="1">
                <a:ln>
                  <a:noFill/>
                </a:ln>
                <a:solidFill>
                  <a:srgbClr val="69696B"/>
                </a:solidFill>
                <a:effectLst/>
                <a:uLnTx/>
                <a:uFillTx/>
                <a:latin typeface="Times New Roman" panose="02020603050405020304" pitchFamily="18" charset="0"/>
                <a:ea typeface="Aptos" panose="020B0004020202020204" pitchFamily="34" charset="0"/>
                <a:cs typeface="+mn-cs"/>
              </a:rPr>
              <a:t>Strudler</a:t>
            </a:r>
            <a:r>
              <a:rPr kumimoji="0" lang="lv-LV" sz="2400" b="0" i="1" u="none" strike="noStrike" kern="0" cap="none" spc="0" normalizeH="0" baseline="0" noProof="0" dirty="0">
                <a:ln>
                  <a:noFill/>
                </a:ln>
                <a:solidFill>
                  <a:srgbClr val="69696B"/>
                </a:solidFill>
                <a:effectLst/>
                <a:uLnTx/>
                <a:uFillTx/>
                <a:latin typeface="Times New Roman" panose="02020603050405020304" pitchFamily="18" charset="0"/>
                <a:ea typeface="Aptos" panose="020B0004020202020204" pitchFamily="34" charset="0"/>
                <a:cs typeface="+mn-cs"/>
              </a:rPr>
              <a:t> </a:t>
            </a:r>
            <a:r>
              <a:rPr kumimoji="0" lang="lv-LV" sz="2400" b="0" i="1" u="none" strike="noStrike" kern="0" cap="none" spc="0" normalizeH="0" baseline="0" noProof="0" dirty="0" err="1">
                <a:ln>
                  <a:noFill/>
                </a:ln>
                <a:solidFill>
                  <a:srgbClr val="69696B"/>
                </a:solidFill>
                <a:effectLst/>
                <a:uLnTx/>
                <a:uFillTx/>
                <a:latin typeface="Times New Roman" panose="02020603050405020304" pitchFamily="18" charset="0"/>
                <a:ea typeface="Aptos" panose="020B0004020202020204" pitchFamily="34" charset="0"/>
                <a:cs typeface="+mn-cs"/>
              </a:rPr>
              <a:t>Wallston</a:t>
            </a:r>
            <a:r>
              <a:rPr kumimoji="0" lang="lv-LV" sz="2400" b="0" i="1" u="none" strike="noStrike" kern="0" cap="none" spc="0" normalizeH="0" baseline="0" noProof="0" dirty="0">
                <a:ln>
                  <a:noFill/>
                </a:ln>
                <a:solidFill>
                  <a:srgbClr val="69696B"/>
                </a:solidFill>
                <a:effectLst/>
                <a:uLnTx/>
                <a:uFillTx/>
                <a:latin typeface="Times New Roman" panose="02020603050405020304" pitchFamily="18" charset="0"/>
                <a:ea typeface="Aptos" panose="020B0004020202020204" pitchFamily="34" charset="0"/>
                <a:cs typeface="+mn-cs"/>
              </a:rPr>
              <a:t>, &amp; </a:t>
            </a:r>
            <a:r>
              <a:rPr kumimoji="0" lang="lv-LV" sz="2400" b="0" i="1" u="none" strike="noStrike" kern="0" cap="none" spc="0" normalizeH="0" baseline="0" noProof="0" dirty="0" err="1">
                <a:ln>
                  <a:noFill/>
                </a:ln>
                <a:solidFill>
                  <a:srgbClr val="69696B"/>
                </a:solidFill>
                <a:effectLst/>
                <a:uLnTx/>
                <a:uFillTx/>
                <a:latin typeface="Times New Roman" panose="02020603050405020304" pitchFamily="18" charset="0"/>
                <a:ea typeface="Aptos" panose="020B0004020202020204" pitchFamily="34" charset="0"/>
                <a:cs typeface="+mn-cs"/>
              </a:rPr>
              <a:t>DeVellis</a:t>
            </a:r>
            <a:r>
              <a:rPr kumimoji="0" lang="lv-LV" sz="2400" b="0" i="1" u="none" strike="noStrike" kern="0" cap="none" spc="0" normalizeH="0" baseline="0" noProof="0" dirty="0">
                <a:ln>
                  <a:noFill/>
                </a:ln>
                <a:solidFill>
                  <a:srgbClr val="69696B"/>
                </a:solidFill>
                <a:effectLst/>
                <a:uLnTx/>
                <a:uFillTx/>
                <a:latin typeface="Times New Roman" panose="02020603050405020304" pitchFamily="18" charset="0"/>
                <a:ea typeface="Aptos" panose="020B0004020202020204" pitchFamily="34" charset="0"/>
                <a:cs typeface="+mn-cs"/>
              </a:rPr>
              <a:t>, </a:t>
            </a:r>
            <a:r>
              <a:rPr kumimoji="0" lang="lv-LV" sz="2400" b="0" i="0" u="none" strike="noStrike" kern="0" cap="none" spc="0" normalizeH="0" baseline="0" noProof="0" dirty="0">
                <a:ln>
                  <a:noFill/>
                </a:ln>
                <a:solidFill>
                  <a:srgbClr val="69696B"/>
                </a:solidFill>
                <a:effectLst/>
                <a:uLnTx/>
                <a:uFillTx/>
                <a:latin typeface="Times New Roman" panose="02020603050405020304" pitchFamily="18" charset="0"/>
                <a:ea typeface="Aptos" panose="020B0004020202020204" pitchFamily="34" charset="0"/>
                <a:cs typeface="+mn-cs"/>
              </a:rPr>
              <a:t>1978)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lv-LV" sz="1800" dirty="0">
                <a:solidFill>
                  <a:srgbClr val="69696B"/>
                </a:solidFill>
                <a:latin typeface="Arial" panose="020B0604020202020204"/>
              </a:rPr>
              <a:t>P</a:t>
            </a:r>
            <a:r>
              <a:rPr kumimoji="0" lang="lv-LV" sz="1800" u="none" strike="noStrike" kern="1200" cap="none" spc="0" normalizeH="0" baseline="0" noProof="0" dirty="0" err="1">
                <a:ln>
                  <a:noFill/>
                </a:ln>
                <a:solidFill>
                  <a:srgbClr val="69696B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aredzēta</a:t>
            </a:r>
            <a:r>
              <a:rPr kumimoji="0" lang="lv-LV" sz="1800" u="none" strike="noStrike" kern="1200" cap="none" spc="0" normalizeH="0" baseline="0" noProof="0" dirty="0">
                <a:ln>
                  <a:noFill/>
                </a:ln>
                <a:solidFill>
                  <a:srgbClr val="69696B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lai mērītu pārliecības saistībā ar to, kurš ir atbildīgs vai noteicošais attiecībā uz savu veselības stāvokli. Aptaujai ir izveidotas 3 formas – A, B, C. A un B formas ir ar līdzīgu saturu un pēc būtības vienādas. C forma ir paredzēta respondentiem ar konkrētu diagnozi/slimību.</a:t>
            </a:r>
          </a:p>
        </p:txBody>
      </p:sp>
    </p:spTree>
    <p:extLst>
      <p:ext uri="{BB962C8B-B14F-4D97-AF65-F5344CB8AC3E}">
        <p14:creationId xmlns:p14="http://schemas.microsoft.com/office/powerpoint/2010/main" val="1141244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85984-FC65-4A6B-B4C8-6F659C72A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Multidimensionālās</a:t>
            </a:r>
            <a:r>
              <a:rPr lang="lv-LV" dirty="0"/>
              <a:t> Veselības kontroles lokusa aptaujas </a:t>
            </a:r>
            <a:r>
              <a:rPr lang="lv-LV" dirty="0" err="1"/>
              <a:t>apakšskalas</a:t>
            </a:r>
            <a:endParaRPr lang="lv-LV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F288B8F-72C0-506B-102B-D7CD7451D34F}"/>
              </a:ext>
            </a:extLst>
          </p:cNvPr>
          <p:cNvSpPr/>
          <p:nvPr/>
        </p:nvSpPr>
        <p:spPr>
          <a:xfrm>
            <a:off x="514351" y="1854200"/>
            <a:ext cx="3416300" cy="244475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>
                <a:solidFill>
                  <a:schemeClr val="accent3">
                    <a:lumMod val="50000"/>
                  </a:schemeClr>
                </a:solidFill>
              </a:rPr>
              <a:t>«Iekšējais» </a:t>
            </a:r>
            <a:r>
              <a:rPr lang="lv-LV" sz="2400" dirty="0">
                <a:solidFill>
                  <a:schemeClr val="accent3">
                    <a:lumMod val="50000"/>
                  </a:schemeClr>
                </a:solidFill>
              </a:rPr>
              <a:t>veselības kontroles lokuss</a:t>
            </a:r>
            <a:endParaRPr lang="en-GB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1CB72BD-E74C-F4FB-64F7-16C52F8C4B42}"/>
              </a:ext>
            </a:extLst>
          </p:cNvPr>
          <p:cNvSpPr/>
          <p:nvPr/>
        </p:nvSpPr>
        <p:spPr>
          <a:xfrm>
            <a:off x="8168368" y="1690688"/>
            <a:ext cx="3416300" cy="258921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>
                <a:solidFill>
                  <a:schemeClr val="accent3">
                    <a:lumMod val="50000"/>
                  </a:schemeClr>
                </a:solidFill>
              </a:rPr>
              <a:t>«Citi ietekmīgie» </a:t>
            </a:r>
            <a:r>
              <a:rPr lang="lv-LV" sz="2400" dirty="0">
                <a:solidFill>
                  <a:schemeClr val="accent3">
                    <a:lumMod val="50000"/>
                  </a:schemeClr>
                </a:solidFill>
              </a:rPr>
              <a:t>ārējais</a:t>
            </a:r>
            <a:r>
              <a:rPr lang="lv-LV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lv-LV" sz="2400" dirty="0">
                <a:solidFill>
                  <a:schemeClr val="accent3">
                    <a:lumMod val="50000"/>
                  </a:schemeClr>
                </a:solidFill>
              </a:rPr>
              <a:t>veselības kontroles lokuss</a:t>
            </a:r>
            <a:endParaRPr lang="en-GB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BF0F685-5292-4EAA-2477-9FD637AF114E}"/>
              </a:ext>
            </a:extLst>
          </p:cNvPr>
          <p:cNvSpPr/>
          <p:nvPr/>
        </p:nvSpPr>
        <p:spPr>
          <a:xfrm>
            <a:off x="4318000" y="1835150"/>
            <a:ext cx="3416300" cy="244475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>
                <a:solidFill>
                  <a:schemeClr val="accent3">
                    <a:lumMod val="50000"/>
                  </a:schemeClr>
                </a:solidFill>
              </a:rPr>
              <a:t>«Veiksmes» </a:t>
            </a:r>
            <a:r>
              <a:rPr lang="lv-LV" sz="2400" dirty="0">
                <a:solidFill>
                  <a:schemeClr val="accent3">
                    <a:lumMod val="50000"/>
                  </a:schemeClr>
                </a:solidFill>
              </a:rPr>
              <a:t>ārējais veselības kontroles lokuss</a:t>
            </a:r>
            <a:endParaRPr lang="en-GB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B471C6-B9F2-6B23-8E69-199E88E5D312}"/>
              </a:ext>
            </a:extLst>
          </p:cNvPr>
          <p:cNvSpPr txBox="1"/>
          <p:nvPr/>
        </p:nvSpPr>
        <p:spPr>
          <a:xfrm>
            <a:off x="514351" y="4504035"/>
            <a:ext cx="3181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No paša uzvedības ir atkarīga veselība, slimošana un atveseļošanās.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1A6C13-9A5E-B773-FB9A-EB7E4FEA80CF}"/>
              </a:ext>
            </a:extLst>
          </p:cNvPr>
          <p:cNvSpPr txBox="1"/>
          <p:nvPr/>
        </p:nvSpPr>
        <p:spPr>
          <a:xfrm>
            <a:off x="4248151" y="4504035"/>
            <a:ext cx="3181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Veselība ir atkarīga no labas veiksmes, nejaušiem notikumiem, likteņa un citiem neizskaidrojamiem spēkiem.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3AB0F1-8B9F-02F4-D26D-CF6CC1AB13DB}"/>
              </a:ext>
            </a:extLst>
          </p:cNvPr>
          <p:cNvSpPr txBox="1"/>
          <p:nvPr/>
        </p:nvSpPr>
        <p:spPr>
          <a:xfrm>
            <a:off x="8616949" y="4365535"/>
            <a:ext cx="3181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Par </a:t>
            </a:r>
            <a:r>
              <a:rPr lang="en-GB" dirty="0" err="1"/>
              <a:t>veselību</a:t>
            </a:r>
            <a:r>
              <a:rPr lang="en-GB" dirty="0"/>
              <a:t> </a:t>
            </a:r>
            <a:r>
              <a:rPr lang="en-GB" dirty="0" err="1"/>
              <a:t>primāri</a:t>
            </a:r>
            <a:r>
              <a:rPr lang="en-GB" dirty="0"/>
              <a:t> </a:t>
            </a:r>
            <a:r>
              <a:rPr lang="en-GB" dirty="0" err="1"/>
              <a:t>ir</a:t>
            </a:r>
            <a:r>
              <a:rPr lang="en-GB" dirty="0"/>
              <a:t> </a:t>
            </a:r>
            <a:r>
              <a:rPr lang="en-GB" dirty="0" err="1"/>
              <a:t>atbildīgi</a:t>
            </a:r>
            <a:r>
              <a:rPr lang="en-GB" dirty="0"/>
              <a:t> </a:t>
            </a:r>
            <a:r>
              <a:rPr lang="en-GB" dirty="0" err="1"/>
              <a:t>veselības</a:t>
            </a:r>
            <a:r>
              <a:rPr lang="en-GB" dirty="0"/>
              <a:t> </a:t>
            </a:r>
            <a:r>
              <a:rPr lang="en-GB" dirty="0" err="1"/>
              <a:t>aprūpes</a:t>
            </a:r>
            <a:r>
              <a:rPr lang="en-GB" dirty="0"/>
              <a:t> </a:t>
            </a:r>
            <a:r>
              <a:rPr lang="en-GB" dirty="0" err="1"/>
              <a:t>speciālisti</a:t>
            </a:r>
            <a:r>
              <a:rPr lang="en-GB" dirty="0"/>
              <a:t>, </a:t>
            </a:r>
            <a:r>
              <a:rPr lang="lv-LV" dirty="0"/>
              <a:t>ārsti, citi aprūpētāji.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1AB212C-F0E1-52E1-DF11-746C1BAA556D}"/>
              </a:ext>
            </a:extLst>
          </p:cNvPr>
          <p:cNvSpPr txBox="1"/>
          <p:nvPr/>
        </p:nvSpPr>
        <p:spPr>
          <a:xfrm>
            <a:off x="438151" y="6028035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800" i="1" kern="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Wallston</a:t>
            </a:r>
            <a:r>
              <a:rPr lang="lv-LV" sz="1800" i="1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, </a:t>
            </a:r>
            <a:r>
              <a:rPr lang="lv-LV" sz="1800" i="1" kern="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Wallston</a:t>
            </a:r>
            <a:r>
              <a:rPr lang="lv-LV" sz="1800" i="1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, &amp; </a:t>
            </a:r>
            <a:r>
              <a:rPr lang="lv-LV" sz="1800" i="1" kern="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DeVellis</a:t>
            </a:r>
            <a:r>
              <a:rPr lang="lv-LV" sz="1800" i="1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,</a:t>
            </a:r>
            <a:r>
              <a:rPr lang="lv-LV" sz="1800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1978; </a:t>
            </a:r>
            <a:r>
              <a:rPr lang="lv-LV" sz="1800" i="1" kern="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Wallston</a:t>
            </a:r>
            <a:r>
              <a:rPr lang="lv-LV" sz="1800" i="1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&amp; </a:t>
            </a:r>
            <a:r>
              <a:rPr lang="lv-LV" sz="1800" i="1" kern="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Wallston</a:t>
            </a:r>
            <a:r>
              <a:rPr lang="lv-LV" sz="1800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, 1982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6441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8931A9C-E19E-13C2-452F-0CDEA64E0E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336059"/>
              </p:ext>
            </p:extLst>
          </p:nvPr>
        </p:nvGraphicFramePr>
        <p:xfrm>
          <a:off x="838200" y="1825625"/>
          <a:ext cx="10515600" cy="289741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81460966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462383894"/>
                    </a:ext>
                  </a:extLst>
                </a:gridCol>
              </a:tblGrid>
              <a:tr h="418834">
                <a:tc>
                  <a:txBody>
                    <a:bodyPr/>
                    <a:lstStyle/>
                    <a:p>
                      <a:r>
                        <a:rPr lang="lv-LV" sz="2000" b="0" i="1" dirty="0"/>
                        <a:t>Pētījuma jautājumi</a:t>
                      </a:r>
                      <a:endParaRPr lang="en-GB" sz="20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b="0" i="1" dirty="0"/>
                        <a:t>Pētnieciskie uzdevumi</a:t>
                      </a:r>
                      <a:endParaRPr lang="en-GB" sz="2000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470846"/>
                  </a:ext>
                </a:extLst>
              </a:tr>
              <a:tr h="1032742">
                <a:tc>
                  <a:txBody>
                    <a:bodyPr/>
                    <a:lstStyle/>
                    <a:p>
                      <a:r>
                        <a:rPr lang="lv-LV" dirty="0"/>
                        <a:t>Kāda ir aptaujas satura pamatotība?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Veikt aptaujas tulkošanu (turp-atpakaļ pieeja), piesaistīt ekspertus, lai novērtētu pantu satura atbilstību mērāmajai pazīmei.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662788"/>
                  </a:ext>
                </a:extLst>
              </a:tr>
              <a:tr h="722919">
                <a:tc>
                  <a:txBody>
                    <a:bodyPr/>
                    <a:lstStyle/>
                    <a:p>
                      <a:r>
                        <a:rPr lang="lv-LV" dirty="0"/>
                        <a:t>Kādi ir aptaujas iekšējās saskaņotības rādītāji </a:t>
                      </a:r>
                      <a:r>
                        <a:rPr lang="lv-LV" dirty="0" err="1"/>
                        <a:t>apakšskalu</a:t>
                      </a:r>
                      <a:r>
                        <a:rPr lang="lv-LV" dirty="0"/>
                        <a:t> līmenī?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Noteikt aptaujas </a:t>
                      </a:r>
                      <a:r>
                        <a:rPr lang="lv-LV" dirty="0" err="1"/>
                        <a:t>apakšskalu</a:t>
                      </a:r>
                      <a:r>
                        <a:rPr lang="lv-LV" dirty="0"/>
                        <a:t> iekšējās saskaņotības </a:t>
                      </a:r>
                      <a:r>
                        <a:rPr lang="lv-LV" dirty="0" err="1"/>
                        <a:t>Kronbaha</a:t>
                      </a:r>
                      <a:r>
                        <a:rPr lang="lv-LV" dirty="0"/>
                        <a:t> alfa koeficientus.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36634"/>
                  </a:ext>
                </a:extLst>
              </a:tr>
              <a:tr h="722919">
                <a:tc>
                  <a:txBody>
                    <a:bodyPr/>
                    <a:lstStyle/>
                    <a:p>
                      <a:r>
                        <a:rPr lang="lv-LV" dirty="0"/>
                        <a:t>Kādi ir aptaujas pantu reakcijas un diskriminācijas indeksi?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Noteikt aptaujas pantu reakcijas un diskriminācijas indeksus.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316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244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85984-FC65-4A6B-B4C8-6F659C72A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625" y="440418"/>
            <a:ext cx="11080750" cy="1325563"/>
          </a:xfrm>
        </p:spPr>
        <p:txBody>
          <a:bodyPr>
            <a:normAutofit/>
          </a:bodyPr>
          <a:lstStyle/>
          <a:p>
            <a:r>
              <a:rPr lang="lv-LV" dirty="0"/>
              <a:t>Metode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23CFBB-024C-5A80-E58E-7A2B998E2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25" y="1887764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lv-LV" dirty="0"/>
              <a:t>Dalībnieki</a:t>
            </a:r>
          </a:p>
          <a:p>
            <a:pPr lvl="1"/>
            <a:r>
              <a:rPr lang="lv-LV" dirty="0"/>
              <a:t>N=75, sievietes (86,70 %), vecumā no 18-72 gadiem (M=40,72; SD=12,33)</a:t>
            </a:r>
          </a:p>
          <a:p>
            <a:r>
              <a:rPr lang="lv-LV" dirty="0"/>
              <a:t>Instrumentārijs</a:t>
            </a:r>
          </a:p>
          <a:p>
            <a:pPr lvl="1"/>
            <a:r>
              <a:rPr lang="lv-LV" dirty="0"/>
              <a:t>Demogrāfisko datu anketa (dzimums, vecums, izglītība)</a:t>
            </a:r>
          </a:p>
          <a:p>
            <a:pPr lvl="1"/>
            <a:r>
              <a:rPr lang="lv-LV" dirty="0"/>
              <a:t>Multidimensiālā Veselības kontroles lokusa aptauja (A forma) (</a:t>
            </a:r>
            <a:r>
              <a:rPr lang="lv-LV" sz="2000" i="1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Multidimensional Health </a:t>
            </a:r>
            <a:r>
              <a:rPr lang="lv-LV" sz="2000" i="1" kern="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Locus</a:t>
            </a:r>
            <a:r>
              <a:rPr lang="lv-LV" sz="2000" i="1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</a:t>
            </a:r>
            <a:r>
              <a:rPr lang="lv-LV" sz="2000" i="1" kern="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of</a:t>
            </a:r>
            <a:r>
              <a:rPr lang="lv-LV" sz="2000" i="1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</a:t>
            </a:r>
            <a:r>
              <a:rPr lang="lv-LV" sz="2000" i="1" kern="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Control</a:t>
            </a:r>
            <a:r>
              <a:rPr lang="lv-LV" sz="2000" i="1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</a:t>
            </a:r>
            <a:r>
              <a:rPr lang="lv-LV" sz="2000" i="1" kern="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Scale</a:t>
            </a:r>
            <a:r>
              <a:rPr lang="lv-LV" sz="2000" i="1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,</a:t>
            </a:r>
            <a:r>
              <a:rPr lang="lv-LV" sz="2000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</a:t>
            </a:r>
            <a:r>
              <a:rPr lang="lv-LV" sz="2000" i="1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MHLC</a:t>
            </a:r>
            <a:r>
              <a:rPr lang="lv-LV" sz="2000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), </a:t>
            </a:r>
            <a:r>
              <a:rPr lang="lv-LV" sz="2000" i="1" kern="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Wallston</a:t>
            </a:r>
            <a:r>
              <a:rPr lang="lv-LV" sz="2000" i="1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, </a:t>
            </a:r>
            <a:r>
              <a:rPr lang="lv-LV" sz="2000" i="1" kern="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Strudler</a:t>
            </a:r>
            <a:r>
              <a:rPr lang="lv-LV" sz="2000" i="1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</a:t>
            </a:r>
            <a:r>
              <a:rPr lang="lv-LV" sz="2000" i="1" kern="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Wallston</a:t>
            </a:r>
            <a:r>
              <a:rPr lang="lv-LV" sz="2000" i="1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, &amp; </a:t>
            </a:r>
            <a:r>
              <a:rPr lang="lv-LV" sz="2000" i="1" kern="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DeVellis</a:t>
            </a:r>
            <a:r>
              <a:rPr lang="lv-LV" sz="2000" i="1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, </a:t>
            </a:r>
            <a:r>
              <a:rPr lang="lv-LV" sz="2000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1978)</a:t>
            </a:r>
            <a:endParaRPr lang="lv-LV" b="1" i="1" dirty="0"/>
          </a:p>
          <a:p>
            <a:r>
              <a:rPr lang="lv-LV" dirty="0"/>
              <a:t>Procedūra</a:t>
            </a:r>
          </a:p>
          <a:p>
            <a:pPr lvl="1"/>
            <a:r>
              <a:rPr lang="lv-LV" dirty="0"/>
              <a:t>Aptauja ir brīvi pieejama interneta vietnē </a:t>
            </a:r>
            <a:r>
              <a:rPr lang="lv-LV" dirty="0">
                <a:hlinkClick r:id="rId2"/>
              </a:rPr>
              <a:t>https://nursing.vanderbilt.edu/projects/wallstonk/form_a.php</a:t>
            </a:r>
            <a:endParaRPr lang="lv-LV" dirty="0"/>
          </a:p>
          <a:p>
            <a:pPr lvl="1"/>
            <a:r>
              <a:rPr lang="lv-LV" dirty="0"/>
              <a:t>Aptaujas tulkošanā tika izmantota turp-atpakaļ pieeja</a:t>
            </a:r>
          </a:p>
          <a:p>
            <a:pPr lvl="1"/>
            <a:r>
              <a:rPr lang="lv-LV" dirty="0"/>
              <a:t>Aptaujas pantus vērtēja 2 eksperti, nosakot satura pamatotību</a:t>
            </a:r>
          </a:p>
          <a:p>
            <a:pPr lvl="1"/>
            <a:r>
              <a:rPr lang="lv-LV" dirty="0"/>
              <a:t>Dati tika vākti no 26.03.-12.04. (datu vākšana turpinās)/ www.visidati.lv  </a:t>
            </a:r>
          </a:p>
          <a:p>
            <a:pPr lvl="1"/>
            <a:r>
              <a:rPr lang="lv-LV" dirty="0"/>
              <a:t>Pilotpētījums (n=15), lai primāri pārbaudītu atbilstību psihometriskajām prasībām</a:t>
            </a:r>
          </a:p>
          <a:p>
            <a:r>
              <a:rPr lang="lv-LV" dirty="0"/>
              <a:t>Ētiskie aspekti</a:t>
            </a:r>
          </a:p>
          <a:p>
            <a:pPr lvl="1"/>
            <a:r>
              <a:rPr lang="lv-LV" dirty="0"/>
              <a:t>Piedalīšanās pētījumā bija brīvprātīga un anonīma. Dalībnieki pirms aptauju aizpildīšanas iepazinās ar informētā piekrišanu un aizpildot aptauju, apstiprināja savu brīvprātīgu dalību pētījumā. </a:t>
            </a:r>
          </a:p>
          <a:p>
            <a:pPr lvl="1"/>
            <a:r>
              <a:rPr lang="lv-LV" dirty="0"/>
              <a:t>Datu apstrādē tika nodrošināta personu anonimitāte un konfidencialitāte.</a:t>
            </a:r>
          </a:p>
          <a:p>
            <a:pPr lvl="1"/>
            <a:endParaRPr lang="lv-LV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6609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E98F6-16EF-8BE0-6942-8B96B842A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Rezultāti</a:t>
            </a:r>
            <a:br>
              <a:rPr lang="lv-LV" dirty="0"/>
            </a:br>
            <a:r>
              <a:rPr lang="lv-LV" dirty="0"/>
              <a:t>Satura pamatotība (</a:t>
            </a:r>
            <a:r>
              <a:rPr lang="lv-LV" i="1" dirty="0" err="1"/>
              <a:t>content</a:t>
            </a:r>
            <a:r>
              <a:rPr lang="lv-LV" i="1" dirty="0"/>
              <a:t> </a:t>
            </a:r>
            <a:r>
              <a:rPr lang="lv-LV" i="1" dirty="0" err="1"/>
              <a:t>validity</a:t>
            </a:r>
            <a:r>
              <a:rPr lang="lv-LV" dirty="0"/>
              <a:t>)</a:t>
            </a:r>
            <a:endParaRPr lang="en-GB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EEA1E47-8ADA-2568-B2D1-41654436AE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358393"/>
              </p:ext>
            </p:extLst>
          </p:nvPr>
        </p:nvGraphicFramePr>
        <p:xfrm>
          <a:off x="693964" y="2065565"/>
          <a:ext cx="10704739" cy="268605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014865">
                  <a:extLst>
                    <a:ext uri="{9D8B030D-6E8A-4147-A177-3AD203B41FA5}">
                      <a16:colId xmlns:a16="http://schemas.microsoft.com/office/drawing/2014/main" val="3372791941"/>
                    </a:ext>
                  </a:extLst>
                </a:gridCol>
                <a:gridCol w="3192614">
                  <a:extLst>
                    <a:ext uri="{9D8B030D-6E8A-4147-A177-3AD203B41FA5}">
                      <a16:colId xmlns:a16="http://schemas.microsoft.com/office/drawing/2014/main" val="323512940"/>
                    </a:ext>
                  </a:extLst>
                </a:gridCol>
                <a:gridCol w="2412063">
                  <a:extLst>
                    <a:ext uri="{9D8B030D-6E8A-4147-A177-3AD203B41FA5}">
                      <a16:colId xmlns:a16="http://schemas.microsoft.com/office/drawing/2014/main" val="3950564403"/>
                    </a:ext>
                  </a:extLst>
                </a:gridCol>
                <a:gridCol w="3085197">
                  <a:extLst>
                    <a:ext uri="{9D8B030D-6E8A-4147-A177-3AD203B41FA5}">
                      <a16:colId xmlns:a16="http://schemas.microsoft.com/office/drawing/2014/main" val="643798089"/>
                    </a:ext>
                  </a:extLst>
                </a:gridCol>
              </a:tblGrid>
              <a:tr h="1005097"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 err="1">
                          <a:effectLst/>
                        </a:rPr>
                        <a:t>Zema</a:t>
                      </a:r>
                      <a:r>
                        <a:rPr lang="en-GB" sz="2400" u="none" strike="noStrike" dirty="0">
                          <a:effectLst/>
                        </a:rPr>
                        <a:t> </a:t>
                      </a:r>
                      <a:r>
                        <a:rPr lang="en-GB" sz="2400" u="none" strike="noStrike" dirty="0" err="1">
                          <a:effectLst/>
                        </a:rPr>
                        <a:t>atbilstība</a:t>
                      </a:r>
                      <a:r>
                        <a:rPr lang="en-GB" sz="2400" u="none" strike="noStrike" dirty="0">
                          <a:effectLst/>
                        </a:rPr>
                        <a:t> </a:t>
                      </a:r>
                      <a:r>
                        <a:rPr lang="lv-LV" sz="2400" u="none" strike="noStrike" dirty="0">
                          <a:effectLst/>
                        </a:rPr>
                        <a:t>          </a:t>
                      </a:r>
                      <a:r>
                        <a:rPr lang="en-GB" sz="2400" u="none" strike="noStrike" dirty="0">
                          <a:effectLst/>
                        </a:rPr>
                        <a:t>(1-2 b</a:t>
                      </a:r>
                      <a:r>
                        <a:rPr lang="lv-LV" sz="2400" u="none" strike="noStrike" dirty="0">
                          <a:effectLst/>
                        </a:rPr>
                        <a:t>a</a:t>
                      </a:r>
                      <a:r>
                        <a:rPr lang="en-GB" sz="2400" u="none" strike="noStrike" dirty="0" err="1">
                          <a:effectLst/>
                        </a:rPr>
                        <a:t>lles</a:t>
                      </a:r>
                      <a:r>
                        <a:rPr lang="en-GB" sz="2400" u="none" strike="noStrike" dirty="0">
                          <a:effectLst/>
                        </a:rPr>
                        <a:t>)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>
                          <a:effectLst/>
                        </a:rPr>
                        <a:t>Augsta atbilstība (3-4 balles)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 err="1">
                          <a:effectLst/>
                        </a:rPr>
                        <a:t>Satura</a:t>
                      </a:r>
                      <a:r>
                        <a:rPr lang="en-GB" sz="2400" u="none" strike="noStrike" dirty="0">
                          <a:effectLst/>
                        </a:rPr>
                        <a:t> </a:t>
                      </a:r>
                      <a:r>
                        <a:rPr lang="en-GB" sz="2400" u="none" strike="noStrike" dirty="0" err="1">
                          <a:effectLst/>
                        </a:rPr>
                        <a:t>pamatotības</a:t>
                      </a:r>
                      <a:r>
                        <a:rPr lang="en-GB" sz="2400" u="none" strike="noStrike" dirty="0">
                          <a:effectLst/>
                        </a:rPr>
                        <a:t> </a:t>
                      </a:r>
                      <a:r>
                        <a:rPr lang="en-GB" sz="2400" u="none" strike="noStrike" dirty="0" err="1">
                          <a:effectLst/>
                        </a:rPr>
                        <a:t>indekss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extLst>
                  <a:ext uri="{0D108BD9-81ED-4DB2-BD59-A6C34878D82A}">
                    <a16:rowId xmlns:a16="http://schemas.microsoft.com/office/drawing/2014/main" val="1672066490"/>
                  </a:ext>
                </a:extLst>
              </a:tr>
              <a:tr h="504721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1. Eksperts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0 </a:t>
                      </a:r>
                      <a:r>
                        <a:rPr lang="en-GB" sz="2400" u="none" strike="noStrike" dirty="0" err="1">
                          <a:effectLst/>
                        </a:rPr>
                        <a:t>panti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18 </a:t>
                      </a:r>
                      <a:r>
                        <a:rPr lang="en-GB" sz="2400" u="none" strike="noStrike" dirty="0" err="1">
                          <a:effectLst/>
                        </a:rPr>
                        <a:t>panti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1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3934471009"/>
                  </a:ext>
                </a:extLst>
              </a:tr>
              <a:tr h="504721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2. </a:t>
                      </a:r>
                      <a:r>
                        <a:rPr lang="lv-LV" sz="2400" u="none" strike="noStrike" dirty="0">
                          <a:effectLst/>
                        </a:rPr>
                        <a:t>E</a:t>
                      </a:r>
                      <a:r>
                        <a:rPr lang="en-GB" sz="2400" u="none" strike="noStrike" dirty="0" err="1">
                          <a:effectLst/>
                        </a:rPr>
                        <a:t>ksperts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0 panti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18 </a:t>
                      </a:r>
                      <a:r>
                        <a:rPr lang="en-GB" sz="2400" u="none" strike="noStrike" dirty="0" err="1">
                          <a:effectLst/>
                        </a:rPr>
                        <a:t>panti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1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1935049700"/>
                  </a:ext>
                </a:extLst>
              </a:tr>
              <a:tr h="671513">
                <a:tc gridSpan="4">
                  <a:txBody>
                    <a:bodyPr/>
                    <a:lstStyle/>
                    <a:p>
                      <a:pPr algn="l" fontAlgn="b"/>
                      <a:r>
                        <a:rPr lang="lv-LV" sz="1600" i="1" u="none" strike="noStrike" dirty="0">
                          <a:effectLst/>
                        </a:rPr>
                        <a:t>Piezīme</a:t>
                      </a:r>
                      <a:r>
                        <a:rPr lang="lv-LV" sz="1600" u="none" strike="noStrike" dirty="0">
                          <a:effectLst/>
                        </a:rPr>
                        <a:t>. Aptaujai ir 18 panti. Satura pamatotības indekss aprēķināts, nosakot attiecību starp augstas atbilstības pantu skaitu pret kopējo pantu skaitu.</a:t>
                      </a:r>
                      <a:endParaRPr lang="lv-LV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75" marR="3175" marT="317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899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85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85984-FC65-4A6B-B4C8-6F659C72A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550" y="216086"/>
            <a:ext cx="10515600" cy="1325563"/>
          </a:xfrm>
        </p:spPr>
        <p:txBody>
          <a:bodyPr/>
          <a:lstStyle/>
          <a:p>
            <a:r>
              <a:rPr lang="lv-LV" dirty="0"/>
              <a:t>Rezultāti</a:t>
            </a:r>
            <a:br>
              <a:rPr lang="lv-LV" dirty="0"/>
            </a:br>
            <a:r>
              <a:rPr lang="lv-LV" dirty="0"/>
              <a:t>«Iekšējais» lokuss </a:t>
            </a:r>
            <a:r>
              <a:rPr lang="lv-LV" dirty="0" err="1"/>
              <a:t>apakšskala</a:t>
            </a:r>
            <a:endParaRPr lang="lv-LV" dirty="0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8AF3B7F7-6D0C-BCBA-E0E0-2CCBB7A239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040992"/>
              </p:ext>
            </p:extLst>
          </p:nvPr>
        </p:nvGraphicFramePr>
        <p:xfrm>
          <a:off x="1384300" y="2428034"/>
          <a:ext cx="9848850" cy="397340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980720">
                  <a:extLst>
                    <a:ext uri="{9D8B030D-6E8A-4147-A177-3AD203B41FA5}">
                      <a16:colId xmlns:a16="http://schemas.microsoft.com/office/drawing/2014/main" val="3554605133"/>
                    </a:ext>
                  </a:extLst>
                </a:gridCol>
                <a:gridCol w="1934065">
                  <a:extLst>
                    <a:ext uri="{9D8B030D-6E8A-4147-A177-3AD203B41FA5}">
                      <a16:colId xmlns:a16="http://schemas.microsoft.com/office/drawing/2014/main" val="649738716"/>
                    </a:ext>
                  </a:extLst>
                </a:gridCol>
                <a:gridCol w="1934065">
                  <a:extLst>
                    <a:ext uri="{9D8B030D-6E8A-4147-A177-3AD203B41FA5}">
                      <a16:colId xmlns:a16="http://schemas.microsoft.com/office/drawing/2014/main" val="4100825630"/>
                    </a:ext>
                  </a:extLst>
                </a:gridCol>
              </a:tblGrid>
              <a:tr h="93403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lv-LV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Panti</a:t>
                      </a:r>
                      <a:endParaRPr lang="en-GB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Reakcijas</a:t>
                      </a:r>
                      <a:r>
                        <a:rPr lang="en-GB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GB" sz="2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indekss</a:t>
                      </a:r>
                      <a:r>
                        <a:rPr lang="en-GB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lv-LV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r>
                        <a:rPr lang="en-GB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-5</a:t>
                      </a:r>
                      <a:endParaRPr lang="en-GB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Diskriminācijas</a:t>
                      </a:r>
                      <a:r>
                        <a:rPr lang="en-GB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GB" sz="2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indekss</a:t>
                      </a:r>
                      <a:r>
                        <a:rPr lang="en-GB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GB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0,2-0,8</a:t>
                      </a:r>
                      <a:endParaRPr lang="en-GB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463154"/>
                  </a:ext>
                </a:extLst>
              </a:tr>
              <a:tr h="701130">
                <a:tc>
                  <a:txBody>
                    <a:bodyPr/>
                    <a:lstStyle/>
                    <a:p>
                      <a:pPr algn="l" fontAlgn="t"/>
                      <a:r>
                        <a:rPr lang="lv-LV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1) Ja esmu saslimis, tas, cik drīz es atveseļošos, ir atkarīgs no manas rīcības. 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75" marR="3175" marT="317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u="none" strike="noStrike" dirty="0">
                          <a:solidFill>
                            <a:schemeClr val="tx2"/>
                          </a:solidFill>
                          <a:effectLst/>
                        </a:rPr>
                        <a:t>5,04</a:t>
                      </a:r>
                      <a:endParaRPr lang="en-GB" sz="18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75" marR="3175" marT="317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0,53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75" marR="3175" marT="317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37645708"/>
                  </a:ext>
                </a:extLst>
              </a:tr>
              <a:tr h="256342">
                <a:tc>
                  <a:txBody>
                    <a:bodyPr/>
                    <a:lstStyle/>
                    <a:p>
                      <a:pPr algn="l" fontAlgn="t"/>
                      <a:r>
                        <a:rPr lang="de-DE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6) Es kontrolēju savu veselību.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75" marR="3175" marT="317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4,15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75" marR="3175" marT="317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0,50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75" marR="3175" marT="3175" marB="0"/>
                </a:tc>
                <a:extLst>
                  <a:ext uri="{0D108BD9-81ED-4DB2-BD59-A6C34878D82A}">
                    <a16:rowId xmlns:a16="http://schemas.microsoft.com/office/drawing/2014/main" val="2415693836"/>
                  </a:ext>
                </a:extLst>
              </a:tr>
              <a:tr h="416713">
                <a:tc>
                  <a:txBody>
                    <a:bodyPr/>
                    <a:lstStyle/>
                    <a:p>
                      <a:pPr algn="l" fontAlgn="t"/>
                      <a:r>
                        <a:rPr lang="fi-FI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8) Ja saslimstu, pats esmu vainīgs.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75" marR="3175" marT="317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3,09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75" marR="3175" marT="317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0,56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75" marR="3175" marT="3175" marB="0"/>
                </a:tc>
                <a:extLst>
                  <a:ext uri="{0D108BD9-81ED-4DB2-BD59-A6C34878D82A}">
                    <a16:rowId xmlns:a16="http://schemas.microsoft.com/office/drawing/2014/main" val="727817651"/>
                  </a:ext>
                </a:extLst>
              </a:tr>
              <a:tr h="623990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12) Galvenais, kas ietekmē manu veselību, ir tas, ko es daru.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75" marR="3175" marT="317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4,75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75" marR="3175" marT="317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0,61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75" marR="3175" marT="3175" marB="0"/>
                </a:tc>
                <a:extLst>
                  <a:ext uri="{0D108BD9-81ED-4DB2-BD59-A6C34878D82A}">
                    <a16:rowId xmlns:a16="http://schemas.microsoft.com/office/drawing/2014/main" val="3099016733"/>
                  </a:ext>
                </a:extLst>
              </a:tr>
              <a:tr h="510041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13) Ja parūpēšos par sevi, es varu izvairīties no saslimšanas.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75" marR="3175" marT="317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4,93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75" marR="3175" marT="317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0,63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75" marR="3175" marT="3175" marB="0"/>
                </a:tc>
                <a:extLst>
                  <a:ext uri="{0D108BD9-81ED-4DB2-BD59-A6C34878D82A}">
                    <a16:rowId xmlns:a16="http://schemas.microsoft.com/office/drawing/2014/main" val="3443472943"/>
                  </a:ext>
                </a:extLst>
              </a:tr>
              <a:tr h="468228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17) Ja </a:t>
                      </a:r>
                      <a:r>
                        <a:rPr lang="en-GB" sz="18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rīkošos</a:t>
                      </a:r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GB" sz="18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pareizi</a:t>
                      </a:r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GB" sz="18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saglabāšu</a:t>
                      </a:r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GB" sz="18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veselību</a:t>
                      </a:r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.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75" marR="3175" marT="317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4,35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75" marR="3175" marT="317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0,68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75" marR="3175" marT="317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60458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74AD581-6433-2BD8-CE9E-69B356A23E62}"/>
              </a:ext>
            </a:extLst>
          </p:cNvPr>
          <p:cNvSpPr txBox="1"/>
          <p:nvPr/>
        </p:nvSpPr>
        <p:spPr>
          <a:xfrm>
            <a:off x="717550" y="1643703"/>
            <a:ext cx="202565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2400" dirty="0"/>
              <a:t>Adaptācijas versija </a:t>
            </a:r>
            <a:r>
              <a:rPr lang="el-GR" sz="2000" b="1" u="none" strike="noStrike" dirty="0">
                <a:solidFill>
                  <a:srgbClr val="000000"/>
                </a:solidFill>
                <a:effectLst/>
              </a:rPr>
              <a:t>α=</a:t>
            </a:r>
            <a:r>
              <a:rPr lang="lv-LV" sz="2000" b="1" u="none" strike="noStrike" dirty="0">
                <a:solidFill>
                  <a:srgbClr val="000000"/>
                </a:solidFill>
                <a:effectLst/>
              </a:rPr>
              <a:t>0,</a:t>
            </a:r>
            <a:r>
              <a:rPr lang="el-GR" sz="2000" b="1" u="none" strike="noStrike" dirty="0">
                <a:solidFill>
                  <a:srgbClr val="000000"/>
                </a:solidFill>
                <a:effectLst/>
              </a:rPr>
              <a:t>82</a:t>
            </a:r>
            <a:r>
              <a:rPr lang="lv-LV" sz="2000" dirty="0"/>
              <a:t> </a:t>
            </a:r>
            <a:endParaRPr lang="en-GB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707CED-A11F-B247-6527-37457AFE4E67}"/>
              </a:ext>
            </a:extLst>
          </p:cNvPr>
          <p:cNvSpPr txBox="1"/>
          <p:nvPr/>
        </p:nvSpPr>
        <p:spPr>
          <a:xfrm>
            <a:off x="3120117" y="1654988"/>
            <a:ext cx="22860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2400" dirty="0"/>
              <a:t>Oriģinālā versija </a:t>
            </a:r>
            <a:r>
              <a:rPr lang="el-GR" sz="2000" b="1" u="none" strike="noStrike" dirty="0">
                <a:solidFill>
                  <a:srgbClr val="000000"/>
                </a:solidFill>
                <a:effectLst/>
              </a:rPr>
              <a:t>α=</a:t>
            </a:r>
            <a:r>
              <a:rPr lang="lv-LV" sz="2000" b="1" u="none" strike="noStrike" dirty="0">
                <a:solidFill>
                  <a:srgbClr val="000000"/>
                </a:solidFill>
                <a:effectLst/>
              </a:rPr>
              <a:t>0,76</a:t>
            </a:r>
            <a:r>
              <a:rPr lang="lv-LV" sz="2000" dirty="0"/>
              <a:t>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49396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69696B"/>
      </a:dk1>
      <a:lt1>
        <a:sysClr val="window" lastClr="FFFFFF"/>
      </a:lt1>
      <a:dk2>
        <a:srgbClr val="92012F"/>
      </a:dk2>
      <a:lt2>
        <a:srgbClr val="E7E6E6"/>
      </a:lt2>
      <a:accent1>
        <a:srgbClr val="E14F01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69696B"/>
      </a:hlink>
      <a:folHlink>
        <a:srgbClr val="EF402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2E481EE-1B24-40A2-AB48-058996030B18}" vid="{A6CFF80A-732F-49CD-8165-399A60791E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CA2FFECB18E6448B789CD9930E2AFC" ma:contentTypeVersion="17" ma:contentTypeDescription="Create a new document." ma:contentTypeScope="" ma:versionID="755e67fb663b1ab16d9e38abf068b9e2">
  <xsd:schema xmlns:xsd="http://www.w3.org/2001/XMLSchema" xmlns:xs="http://www.w3.org/2001/XMLSchema" xmlns:p="http://schemas.microsoft.com/office/2006/metadata/properties" xmlns:ns2="e3cbc38f-3bd0-4c8a-9fca-8dc1c7c662d7" xmlns:ns3="c6ee3ec1-71e2-4c81-aee9-9f72e5770204" targetNamespace="http://schemas.microsoft.com/office/2006/metadata/properties" ma:root="true" ma:fieldsID="cbdce0a5ea780e155a31f8269e91633a" ns2:_="" ns3:_="">
    <xsd:import namespace="e3cbc38f-3bd0-4c8a-9fca-8dc1c7c662d7"/>
    <xsd:import namespace="c6ee3ec1-71e2-4c81-aee9-9f72e57702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cbc38f-3bd0-4c8a-9fca-8dc1c7c662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e33c868-91b6-4098-a4a1-cbe5720a53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ee3ec1-71e2-4c81-aee9-9f72e577020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bfa3bbd3-0c70-482d-bbd6-fd5bb34fb9e6}" ma:internalName="TaxCatchAll" ma:showField="CatchAllData" ma:web="c6ee3ec1-71e2-4c81-aee9-9f72e57702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6ee3ec1-71e2-4c81-aee9-9f72e5770204" xsi:nil="true"/>
    <lcf76f155ced4ddcb4097134ff3c332f xmlns="e3cbc38f-3bd0-4c8a-9fca-8dc1c7c662d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A4BEFCB-E54D-4239-B33E-7D0C07F771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C86155-F213-40F8-89D8-EB2ECDE187A3}"/>
</file>

<file path=customXml/itemProps3.xml><?xml version="1.0" encoding="utf-8"?>
<ds:datastoreItem xmlns:ds="http://schemas.openxmlformats.org/officeDocument/2006/customXml" ds:itemID="{29E0249A-261B-469C-B560-1FC050D8BF74}">
  <ds:schemaRefs>
    <ds:schemaRef ds:uri="http://www.w3.org/XML/1998/namespace"/>
    <ds:schemaRef ds:uri="http://schemas.microsoft.com/office/2006/metadata/properties"/>
    <ds:schemaRef ds:uri="http://purl.org/dc/terms/"/>
    <ds:schemaRef ds:uri="e3cbc38f-3bd0-4c8a-9fca-8dc1c7c662d7"/>
    <ds:schemaRef ds:uri="http://purl.org/dc/dcmitype/"/>
    <ds:schemaRef ds:uri="c6ee3ec1-71e2-4c81-aee9-9f72e5770204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5807</TotalTime>
  <Words>1635</Words>
  <Application>Microsoft Office PowerPoint</Application>
  <PresentationFormat>Widescreen</PresentationFormat>
  <Paragraphs>181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Office Theme</vt:lpstr>
      <vt:lpstr> Multidimensionālās Veselības kontroles lokusa aptaujas psihometriskie rādītāji (A forma) 1. posms</vt:lpstr>
      <vt:lpstr>Veselības kontroles lokuss</vt:lpstr>
      <vt:lpstr>Aktualitāte</vt:lpstr>
      <vt:lpstr>Mērķis</vt:lpstr>
      <vt:lpstr>Multidimensionālās Veselības kontroles lokusa aptaujas apakšskalas</vt:lpstr>
      <vt:lpstr>PowerPoint Presentation</vt:lpstr>
      <vt:lpstr>Metode</vt:lpstr>
      <vt:lpstr>Rezultāti Satura pamatotība (content validity)</vt:lpstr>
      <vt:lpstr>Rezultāti «Iekšējais» lokuss apakšskala</vt:lpstr>
      <vt:lpstr>Rezultāti «Veiksmes» lokuss apakšskala</vt:lpstr>
      <vt:lpstr>Rezultāti «Citi ietekmīgie» apakšskala </vt:lpstr>
      <vt:lpstr>Iekšējā saskaņotība α citās izlasēs</vt:lpstr>
      <vt:lpstr>Secinājumi</vt:lpstr>
      <vt:lpstr>Jautājumi?</vt:lpstr>
      <vt:lpstr>Izmantotie literatūras avoti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Priekšlaicīgi dzimušu bērnu māšu un tēvu ar traumu saistītas pārliecības pēc dzemdībām</dc:title>
  <dc:creator>Laima Dance</dc:creator>
  <cp:lastModifiedBy>GUNITA SKALDERE DARMUDASA</cp:lastModifiedBy>
  <cp:revision>47</cp:revision>
  <dcterms:created xsi:type="dcterms:W3CDTF">2024-03-26T08:03:57Z</dcterms:created>
  <dcterms:modified xsi:type="dcterms:W3CDTF">2024-04-17T17:41:46Z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0x0101001BCA2FFECB18E6448B789CD9930E2AFC</vt:lpwstr>
  </property>
  <property fmtid="{D5CDD505-2E9C-101B-9397-08002B2CF9AE}" pid="3" name="MediaServiceImageTags">
    <vt:lpwstr/>
  </property>
</Properties>
</file>