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3"/>
  </p:notesMasterIdLst>
  <p:sldIdLst>
    <p:sldId id="256" r:id="rId5"/>
    <p:sldId id="261" r:id="rId6"/>
    <p:sldId id="278" r:id="rId7"/>
    <p:sldId id="263" r:id="rId8"/>
    <p:sldId id="264" r:id="rId9"/>
    <p:sldId id="273" r:id="rId10"/>
    <p:sldId id="265" r:id="rId11"/>
    <p:sldId id="266" r:id="rId12"/>
    <p:sldId id="270" r:id="rId13"/>
    <p:sldId id="269" r:id="rId14"/>
    <p:sldId id="267" r:id="rId15"/>
    <p:sldId id="268" r:id="rId16"/>
    <p:sldId id="272" r:id="rId17"/>
    <p:sldId id="271" r:id="rId18"/>
    <p:sldId id="274" r:id="rId19"/>
    <p:sldId id="275" r:id="rId20"/>
    <p:sldId id="276" r:id="rId21"/>
    <p:sldId id="277" r:id="rId22"/>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4F01"/>
    <a:srgbClr val="FF6600"/>
    <a:srgbClr val="E25B00"/>
    <a:srgbClr val="EDEDED"/>
    <a:srgbClr val="970131"/>
    <a:srgbClr val="FFB4A7"/>
    <a:srgbClr val="FE45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sorterViewPr>
    <p:cViewPr>
      <p:scale>
        <a:sx n="100" d="100"/>
        <a:sy n="100" d="100"/>
      </p:scale>
      <p:origin x="0" y="-285"/>
    </p:cViewPr>
  </p:sorterViewPr>
  <p:notesViewPr>
    <p:cSldViewPr snapToGrid="0">
      <p:cViewPr varScale="1">
        <p:scale>
          <a:sx n="87" d="100"/>
          <a:sy n="87" d="100"/>
        </p:scale>
        <p:origin x="316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DCEB9-12AF-402A-A3C8-55AFA4A56141}" type="datetimeFigureOut">
              <a:rPr lang="lv-LV" smtClean="0"/>
              <a:t>15.04.2024</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317833-166A-482D-8F89-6510B92B207C}" type="slidenum">
              <a:rPr lang="lv-LV" smtClean="0"/>
              <a:t>‹#›</a:t>
            </a:fld>
            <a:endParaRPr lang="lv-LV"/>
          </a:p>
        </p:txBody>
      </p:sp>
    </p:spTree>
    <p:extLst>
      <p:ext uri="{BB962C8B-B14F-4D97-AF65-F5344CB8AC3E}">
        <p14:creationId xmlns:p14="http://schemas.microsoft.com/office/powerpoint/2010/main" val="1657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8167-41D0-423B-BE7F-0F8245B10471}"/>
              </a:ext>
            </a:extLst>
          </p:cNvPr>
          <p:cNvSpPr>
            <a:spLocks noGrp="1"/>
          </p:cNvSpPr>
          <p:nvPr>
            <p:ph type="ctrTitle" hasCustomPrompt="1"/>
          </p:nvPr>
        </p:nvSpPr>
        <p:spPr>
          <a:xfrm>
            <a:off x="1524000" y="1951348"/>
            <a:ext cx="7552008" cy="2375554"/>
          </a:xfrm>
        </p:spPr>
        <p:txBody>
          <a:bodyPr anchor="ctr">
            <a:normAutofit/>
          </a:bodyPr>
          <a:lstStyle>
            <a:lvl1pPr algn="l">
              <a:defRPr sz="36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Subtitle 2">
            <a:extLst>
              <a:ext uri="{FF2B5EF4-FFF2-40B4-BE49-F238E27FC236}">
                <a16:creationId xmlns:a16="http://schemas.microsoft.com/office/drawing/2014/main" id="{BA80E602-B130-477A-8ABD-5A907E8263AB}"/>
              </a:ext>
            </a:extLst>
          </p:cNvPr>
          <p:cNvSpPr>
            <a:spLocks noGrp="1"/>
          </p:cNvSpPr>
          <p:nvPr>
            <p:ph type="subTitle" idx="1"/>
          </p:nvPr>
        </p:nvSpPr>
        <p:spPr>
          <a:xfrm>
            <a:off x="1524000" y="5033912"/>
            <a:ext cx="4211783" cy="461915"/>
          </a:xfrm>
        </p:spPr>
        <p:txBody>
          <a:bodyPr anchor="b">
            <a:normAutofit/>
          </a:bodyPr>
          <a:lstStyle>
            <a:lvl1pPr marL="0" indent="0" algn="l">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lv-LV" dirty="0"/>
          </a:p>
        </p:txBody>
      </p:sp>
      <p:pic>
        <p:nvPicPr>
          <p:cNvPr id="14" name="Picture 13">
            <a:extLst>
              <a:ext uri="{FF2B5EF4-FFF2-40B4-BE49-F238E27FC236}">
                <a16:creationId xmlns:a16="http://schemas.microsoft.com/office/drawing/2014/main" id="{010D582C-BA8B-47BB-BF87-A9989BB46343}"/>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71787" y="46500"/>
            <a:ext cx="4663996" cy="1555543"/>
          </a:xfrm>
          <a:prstGeom prst="rect">
            <a:avLst/>
          </a:prstGeom>
        </p:spPr>
      </p:pic>
      <p:pic>
        <p:nvPicPr>
          <p:cNvPr id="16" name="Picture 15">
            <a:extLst>
              <a:ext uri="{FF2B5EF4-FFF2-40B4-BE49-F238E27FC236}">
                <a16:creationId xmlns:a16="http://schemas.microsoft.com/office/drawing/2014/main" id="{468B7967-D996-417F-BF72-54B899A086C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9076008" y="479147"/>
            <a:ext cx="2763929" cy="690251"/>
          </a:xfrm>
          <a:prstGeom prst="rect">
            <a:avLst/>
          </a:prstGeom>
        </p:spPr>
      </p:pic>
      <p:sp>
        <p:nvSpPr>
          <p:cNvPr id="7" name="Subtitle 2">
            <a:extLst>
              <a:ext uri="{FF2B5EF4-FFF2-40B4-BE49-F238E27FC236}">
                <a16:creationId xmlns:a16="http://schemas.microsoft.com/office/drawing/2014/main" id="{4C526789-AD04-4331-8368-131E98C664A9}"/>
              </a:ext>
            </a:extLst>
          </p:cNvPr>
          <p:cNvSpPr txBox="1">
            <a:spLocks/>
          </p:cNvSpPr>
          <p:nvPr userDrawn="1"/>
        </p:nvSpPr>
        <p:spPr>
          <a:xfrm>
            <a:off x="1523999" y="5495827"/>
            <a:ext cx="4211783" cy="461915"/>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600" dirty="0"/>
              <a:t>2024. gada 18. – 20. aprīlis</a:t>
            </a:r>
          </a:p>
        </p:txBody>
      </p:sp>
    </p:spTree>
    <p:extLst>
      <p:ext uri="{BB962C8B-B14F-4D97-AF65-F5344CB8AC3E}">
        <p14:creationId xmlns:p14="http://schemas.microsoft.com/office/powerpoint/2010/main" val="657894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5C932-D553-4DA5-A763-BAF37D90D058}"/>
              </a:ext>
            </a:extLst>
          </p:cNvPr>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a:t>Click to edit Master title style</a:t>
            </a:r>
            <a:endParaRPr lang="lv-LV" dirty="0"/>
          </a:p>
        </p:txBody>
      </p:sp>
      <p:sp>
        <p:nvSpPr>
          <p:cNvPr id="3" name="Picture Placeholder 2">
            <a:extLst>
              <a:ext uri="{FF2B5EF4-FFF2-40B4-BE49-F238E27FC236}">
                <a16:creationId xmlns:a16="http://schemas.microsoft.com/office/drawing/2014/main" id="{7829DFAC-48F9-4C9A-A5F0-4E285451A170}"/>
              </a:ext>
            </a:extLst>
          </p:cNvPr>
          <p:cNvSpPr>
            <a:spLocks noGrp="1"/>
          </p:cNvSpPr>
          <p:nvPr>
            <p:ph type="pic" idx="1"/>
          </p:nvPr>
        </p:nvSpPr>
        <p:spPr>
          <a:xfrm>
            <a:off x="5183188" y="1506487"/>
            <a:ext cx="6172200" cy="4354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lv-LV"/>
          </a:p>
        </p:txBody>
      </p:sp>
      <p:sp>
        <p:nvSpPr>
          <p:cNvPr id="4" name="Text Placeholder 3">
            <a:extLst>
              <a:ext uri="{FF2B5EF4-FFF2-40B4-BE49-F238E27FC236}">
                <a16:creationId xmlns:a16="http://schemas.microsoft.com/office/drawing/2014/main" id="{61E7DE93-4C80-4BD5-8F4B-2611737D6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841BB586-A931-4D0A-9E41-7C082EEC4240}"/>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B652BD54-7F2B-4AA1-9860-8A4B003BE226}"/>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A1317369-F2D9-4E8C-966B-DA3F617DDE7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389ABC91-BE5E-406C-8F8A-B2AD4F74BD7A}"/>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3387934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7E6BD-D632-49A8-A58A-CFB1052C0E69}"/>
              </a:ext>
            </a:extLst>
          </p:cNvPr>
          <p:cNvSpPr>
            <a:spLocks noGrp="1"/>
          </p:cNvSpPr>
          <p:nvPr>
            <p:ph type="title"/>
          </p:nvPr>
        </p:nvSpPr>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F61E8E3A-EFFE-42AC-9820-615B629EFAF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Footer Placeholder 4">
            <a:extLst>
              <a:ext uri="{FF2B5EF4-FFF2-40B4-BE49-F238E27FC236}">
                <a16:creationId xmlns:a16="http://schemas.microsoft.com/office/drawing/2014/main" id="{36E119FA-DA01-40AF-9E3F-A14A42055449}"/>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3AF1D0C3-6F30-46CB-ACDE-8EDD6A1AD413}"/>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a:extLst>
              <a:ext uri="{FF2B5EF4-FFF2-40B4-BE49-F238E27FC236}">
                <a16:creationId xmlns:a16="http://schemas.microsoft.com/office/drawing/2014/main" id="{1821E0A0-1E21-471F-987F-785F6C35CAA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8" name="Date Placeholder 3">
            <a:extLst>
              <a:ext uri="{FF2B5EF4-FFF2-40B4-BE49-F238E27FC236}">
                <a16:creationId xmlns:a16="http://schemas.microsoft.com/office/drawing/2014/main" id="{BFE2319F-A0DC-4D99-B32E-C36C6BD031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970131"/>
                </a:solidFill>
              </a:defRPr>
            </a:lvl1pPr>
          </a:lstStyle>
          <a:p>
            <a:r>
              <a:rPr lang="lv-LV"/>
              <a:t>18. – 20. aprīlis</a:t>
            </a:r>
            <a:endParaRPr lang="lv-LV" dirty="0"/>
          </a:p>
        </p:txBody>
      </p:sp>
    </p:spTree>
    <p:extLst>
      <p:ext uri="{BB962C8B-B14F-4D97-AF65-F5344CB8AC3E}">
        <p14:creationId xmlns:p14="http://schemas.microsoft.com/office/powerpoint/2010/main" val="512874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11CA9-6E4F-44CE-AAF4-B1B330C34F5E}"/>
              </a:ext>
            </a:extLst>
          </p:cNvPr>
          <p:cNvSpPr>
            <a:spLocks noGrp="1"/>
          </p:cNvSpPr>
          <p:nvPr>
            <p:ph type="title"/>
          </p:nvPr>
        </p:nvSpPr>
        <p:spPr>
          <a:xfrm>
            <a:off x="831850" y="1709738"/>
            <a:ext cx="10515600" cy="2852737"/>
          </a:xfrm>
        </p:spPr>
        <p:txBody>
          <a:bodyPr anchor="b">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Text Placeholder 2">
            <a:extLst>
              <a:ext uri="{FF2B5EF4-FFF2-40B4-BE49-F238E27FC236}">
                <a16:creationId xmlns:a16="http://schemas.microsoft.com/office/drawing/2014/main" id="{B6C47B33-F5FC-42B8-9335-D99A3D6E44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2B747E-8230-48F8-831B-19F54C272021}"/>
              </a:ext>
            </a:extLst>
          </p:cNvPr>
          <p:cNvSpPr>
            <a:spLocks noGrp="1"/>
          </p:cNvSpPr>
          <p:nvPr>
            <p:ph type="ftr" sz="quarter" idx="11"/>
          </p:nvPr>
        </p:nvSpPr>
        <p:spPr/>
        <p:txBody>
          <a:bodyPr/>
          <a:lstStyle/>
          <a:p>
            <a:endParaRPr lang="lv-LV"/>
          </a:p>
        </p:txBody>
      </p:sp>
      <p:sp>
        <p:nvSpPr>
          <p:cNvPr id="6" name="Slide Number Placeholder 5">
            <a:extLst>
              <a:ext uri="{FF2B5EF4-FFF2-40B4-BE49-F238E27FC236}">
                <a16:creationId xmlns:a16="http://schemas.microsoft.com/office/drawing/2014/main" id="{5C7BE825-759B-4961-8A50-EFAABF487E8B}"/>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0" name="Picture 9">
            <a:extLst>
              <a:ext uri="{FF2B5EF4-FFF2-40B4-BE49-F238E27FC236}">
                <a16:creationId xmlns:a16="http://schemas.microsoft.com/office/drawing/2014/main" id="{6BCBD4CB-5936-4586-B4AE-9894502361C1}"/>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850C8CDC-8587-4251-B48C-09BB4B5430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419280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C63D-3794-4538-B7C7-749071F9F30F}"/>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4" name="Content Placeholder 3">
            <a:extLst>
              <a:ext uri="{FF2B5EF4-FFF2-40B4-BE49-F238E27FC236}">
                <a16:creationId xmlns:a16="http://schemas.microsoft.com/office/drawing/2014/main" id="{2FC213EA-263F-4988-BED9-A243B3D2A762}"/>
              </a:ext>
            </a:extLst>
          </p:cNvPr>
          <p:cNvSpPr>
            <a:spLocks noGrp="1"/>
          </p:cNvSpPr>
          <p:nvPr>
            <p:ph sz="half" idx="2"/>
          </p:nvPr>
        </p:nvSpPr>
        <p:spPr>
          <a:xfrm>
            <a:off x="838200" y="1825625"/>
            <a:ext cx="10515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a:extLst>
              <a:ext uri="{FF2B5EF4-FFF2-40B4-BE49-F238E27FC236}">
                <a16:creationId xmlns:a16="http://schemas.microsoft.com/office/drawing/2014/main" id="{518BEC7A-4E42-4C62-988A-1EFF2D158DD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52DCDA5-85D3-4ED4-8CBF-D4BB9BA2F52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9" name="Picture 8">
            <a:extLst>
              <a:ext uri="{FF2B5EF4-FFF2-40B4-BE49-F238E27FC236}">
                <a16:creationId xmlns:a16="http://schemas.microsoft.com/office/drawing/2014/main" id="{C1889F58-668F-46CF-A954-82F17A28F25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5E3AD765-4A22-47B8-8147-DEDB5E940F7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196307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C63D-3794-4538-B7C7-749071F9F30F}"/>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46B471C9-3891-4DBA-81E4-5C983D79475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a:extLst>
              <a:ext uri="{FF2B5EF4-FFF2-40B4-BE49-F238E27FC236}">
                <a16:creationId xmlns:a16="http://schemas.microsoft.com/office/drawing/2014/main" id="{2FC213EA-263F-4988-BED9-A243B3D2A76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a:extLst>
              <a:ext uri="{FF2B5EF4-FFF2-40B4-BE49-F238E27FC236}">
                <a16:creationId xmlns:a16="http://schemas.microsoft.com/office/drawing/2014/main" id="{518BEC7A-4E42-4C62-988A-1EFF2D158DD6}"/>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252DCDA5-85D3-4ED4-8CBF-D4BB9BA2F52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A76FCF1B-055B-4BA7-B26D-E4D4B0B7300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C4A03F90-79F1-41D2-9B7A-76577D98EC7A}"/>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594121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2FCF65B-9C7C-4B19-803D-D627DEA4C7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0EACBFE-1FA2-4CFB-A2EB-E79489C11732}"/>
              </a:ext>
            </a:extLst>
          </p:cNvPr>
          <p:cNvSpPr>
            <a:spLocks noGrp="1"/>
          </p:cNvSpPr>
          <p:nvPr>
            <p:ph sz="half" idx="2"/>
          </p:nvPr>
        </p:nvSpPr>
        <p:spPr>
          <a:xfrm>
            <a:off x="839788" y="2505075"/>
            <a:ext cx="5157787"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5" name="Text Placeholder 4">
            <a:extLst>
              <a:ext uri="{FF2B5EF4-FFF2-40B4-BE49-F238E27FC236}">
                <a16:creationId xmlns:a16="http://schemas.microsoft.com/office/drawing/2014/main" id="{79E6DA4D-B8E4-40CC-9C10-5F6305E093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CFDFED6-96F3-4A1D-BEF7-B93BA178F047}"/>
              </a:ext>
            </a:extLst>
          </p:cNvPr>
          <p:cNvSpPr>
            <a:spLocks noGrp="1"/>
          </p:cNvSpPr>
          <p:nvPr>
            <p:ph sz="quarter" idx="4"/>
          </p:nvPr>
        </p:nvSpPr>
        <p:spPr>
          <a:xfrm>
            <a:off x="6172200" y="2505075"/>
            <a:ext cx="5183188" cy="3684588"/>
          </a:xfrm>
        </p:spPr>
        <p:txBody>
          <a:bodyPr/>
          <a:lstStyle>
            <a:lvl1pPr>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v-LV" dirty="0"/>
          </a:p>
        </p:txBody>
      </p:sp>
      <p:sp>
        <p:nvSpPr>
          <p:cNvPr id="8" name="Footer Placeholder 7">
            <a:extLst>
              <a:ext uri="{FF2B5EF4-FFF2-40B4-BE49-F238E27FC236}">
                <a16:creationId xmlns:a16="http://schemas.microsoft.com/office/drawing/2014/main" id="{5FC913B4-F725-49BB-994D-37BCC4418261}"/>
              </a:ext>
            </a:extLst>
          </p:cNvPr>
          <p:cNvSpPr>
            <a:spLocks noGrp="1"/>
          </p:cNvSpPr>
          <p:nvPr>
            <p:ph type="ftr" sz="quarter" idx="11"/>
          </p:nvPr>
        </p:nvSpPr>
        <p:spPr/>
        <p:txBody>
          <a:bodyPr/>
          <a:lstStyle/>
          <a:p>
            <a:endParaRPr lang="lv-LV"/>
          </a:p>
        </p:txBody>
      </p:sp>
      <p:sp>
        <p:nvSpPr>
          <p:cNvPr id="9" name="Slide Number Placeholder 8">
            <a:extLst>
              <a:ext uri="{FF2B5EF4-FFF2-40B4-BE49-F238E27FC236}">
                <a16:creationId xmlns:a16="http://schemas.microsoft.com/office/drawing/2014/main" id="{D05D2D85-6B41-4576-8576-AA8E07CC9F6C}"/>
              </a:ext>
            </a:extLst>
          </p:cNvPr>
          <p:cNvSpPr>
            <a:spLocks noGrp="1"/>
          </p:cNvSpPr>
          <p:nvPr>
            <p:ph type="sldNum" sz="quarter" idx="12"/>
          </p:nvPr>
        </p:nvSpPr>
        <p:spPr/>
        <p:txBody>
          <a:bodyPr/>
          <a:lstStyle/>
          <a:p>
            <a:fld id="{77910DC5-8899-4E6A-B107-B636702714C8}" type="slidenum">
              <a:rPr lang="lv-LV" smtClean="0"/>
              <a:t>‹#›</a:t>
            </a:fld>
            <a:endParaRPr lang="lv-LV"/>
          </a:p>
        </p:txBody>
      </p:sp>
      <p:sp>
        <p:nvSpPr>
          <p:cNvPr id="13" name="Title 1">
            <a:extLst>
              <a:ext uri="{FF2B5EF4-FFF2-40B4-BE49-F238E27FC236}">
                <a16:creationId xmlns:a16="http://schemas.microsoft.com/office/drawing/2014/main" id="{49A01A94-E521-4779-8F92-A2B06F17DEA0}"/>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4" name="Picture 13">
            <a:extLst>
              <a:ext uri="{FF2B5EF4-FFF2-40B4-BE49-F238E27FC236}">
                <a16:creationId xmlns:a16="http://schemas.microsoft.com/office/drawing/2014/main" id="{C4EAF7F2-6601-42E0-9CF0-58BA0B9C5496}"/>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5" name="Date Placeholder 3">
            <a:extLst>
              <a:ext uri="{FF2B5EF4-FFF2-40B4-BE49-F238E27FC236}">
                <a16:creationId xmlns:a16="http://schemas.microsoft.com/office/drawing/2014/main" id="{C77A5F6F-60A9-48A7-B04F-B1B17D74A005}"/>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7230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9C95BA39-D0A7-49BB-B1D5-2445767BC3D2}"/>
              </a:ext>
            </a:extLst>
          </p:cNvPr>
          <p:cNvSpPr>
            <a:spLocks noGrp="1"/>
          </p:cNvSpPr>
          <p:nvPr>
            <p:ph type="ftr" sz="quarter" idx="11"/>
          </p:nvPr>
        </p:nvSpPr>
        <p:spPr/>
        <p:txBody>
          <a:bodyPr/>
          <a:lstStyle/>
          <a:p>
            <a:endParaRPr lang="lv-LV"/>
          </a:p>
        </p:txBody>
      </p:sp>
      <p:sp>
        <p:nvSpPr>
          <p:cNvPr id="5" name="Slide Number Placeholder 4">
            <a:extLst>
              <a:ext uri="{FF2B5EF4-FFF2-40B4-BE49-F238E27FC236}">
                <a16:creationId xmlns:a16="http://schemas.microsoft.com/office/drawing/2014/main" id="{253172FF-B9AC-448E-9795-FE359EB2DAE9}"/>
              </a:ext>
            </a:extLst>
          </p:cNvPr>
          <p:cNvSpPr>
            <a:spLocks noGrp="1"/>
          </p:cNvSpPr>
          <p:nvPr>
            <p:ph type="sldNum" sz="quarter" idx="12"/>
          </p:nvPr>
        </p:nvSpPr>
        <p:spPr/>
        <p:txBody>
          <a:bodyPr/>
          <a:lstStyle/>
          <a:p>
            <a:fld id="{77910DC5-8899-4E6A-B107-B636702714C8}" type="slidenum">
              <a:rPr lang="lv-LV" smtClean="0"/>
              <a:t>‹#›</a:t>
            </a:fld>
            <a:endParaRPr lang="lv-LV"/>
          </a:p>
        </p:txBody>
      </p:sp>
      <p:sp>
        <p:nvSpPr>
          <p:cNvPr id="9" name="Title 1">
            <a:extLst>
              <a:ext uri="{FF2B5EF4-FFF2-40B4-BE49-F238E27FC236}">
                <a16:creationId xmlns:a16="http://schemas.microsoft.com/office/drawing/2014/main" id="{FB9BAB0D-F287-42E1-962F-0798C082366B}"/>
              </a:ext>
            </a:extLst>
          </p:cNvPr>
          <p:cNvSpPr>
            <a:spLocks noGrp="1"/>
          </p:cNvSpPr>
          <p:nvPr>
            <p:ph type="title"/>
          </p:nvPr>
        </p:nvSpPr>
        <p:spPr>
          <a:xfrm>
            <a:off x="838200" y="365125"/>
            <a:ext cx="10515600" cy="1325563"/>
          </a:xfrm>
        </p:spPr>
        <p:txBody>
          <a:bodyPr>
            <a:normAutofit/>
          </a:bodyPr>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pic>
        <p:nvPicPr>
          <p:cNvPr id="10" name="Picture 9">
            <a:extLst>
              <a:ext uri="{FF2B5EF4-FFF2-40B4-BE49-F238E27FC236}">
                <a16:creationId xmlns:a16="http://schemas.microsoft.com/office/drawing/2014/main" id="{5C612159-7D0B-4970-B6F7-3E2E2208D21C}"/>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1" name="Date Placeholder 3">
            <a:extLst>
              <a:ext uri="{FF2B5EF4-FFF2-40B4-BE49-F238E27FC236}">
                <a16:creationId xmlns:a16="http://schemas.microsoft.com/office/drawing/2014/main" id="{5AE5D281-EA8F-4118-A062-C92AF80A12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336548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D899F79-DD14-4F13-AB40-01D019B4C0D8}"/>
              </a:ext>
            </a:extLst>
          </p:cNvPr>
          <p:cNvSpPr>
            <a:spLocks noGrp="1"/>
          </p:cNvSpPr>
          <p:nvPr>
            <p:ph type="ftr" sz="quarter" idx="11"/>
          </p:nvPr>
        </p:nvSpPr>
        <p:spPr/>
        <p:txBody>
          <a:bodyPr/>
          <a:lstStyle/>
          <a:p>
            <a:endParaRPr lang="lv-LV"/>
          </a:p>
        </p:txBody>
      </p:sp>
      <p:sp>
        <p:nvSpPr>
          <p:cNvPr id="4" name="Slide Number Placeholder 3">
            <a:extLst>
              <a:ext uri="{FF2B5EF4-FFF2-40B4-BE49-F238E27FC236}">
                <a16:creationId xmlns:a16="http://schemas.microsoft.com/office/drawing/2014/main" id="{D0642481-C635-4438-A0E3-3D043F0582AF}"/>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8" name="Picture 7">
            <a:extLst>
              <a:ext uri="{FF2B5EF4-FFF2-40B4-BE49-F238E27FC236}">
                <a16:creationId xmlns:a16="http://schemas.microsoft.com/office/drawing/2014/main" id="{0030C117-13A6-4DE9-8C8E-AD84AE514525}"/>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9" name="Date Placeholder 3">
            <a:extLst>
              <a:ext uri="{FF2B5EF4-FFF2-40B4-BE49-F238E27FC236}">
                <a16:creationId xmlns:a16="http://schemas.microsoft.com/office/drawing/2014/main" id="{46A9B122-B027-4D70-B5AA-542421F3E9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2517314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43355-B5E2-4ED6-A3D4-1FF37157F254}"/>
              </a:ext>
            </a:extLst>
          </p:cNvPr>
          <p:cNvSpPr>
            <a:spLocks noGrp="1"/>
          </p:cNvSpPr>
          <p:nvPr>
            <p:ph type="title"/>
          </p:nvPr>
        </p:nvSpPr>
        <p:spPr>
          <a:xfrm>
            <a:off x="839788" y="457200"/>
            <a:ext cx="3932237" cy="1600200"/>
          </a:xfrm>
        </p:spPr>
        <p:txBody>
          <a:bodyPr anchor="b"/>
          <a:lstStyle>
            <a:lvl1pPr>
              <a:defRPr sz="3200" b="1">
                <a:solidFill>
                  <a:srgbClr val="E14F01"/>
                </a:solidFill>
                <a:latin typeface="+mj-lt"/>
                <a:cs typeface="Times New Roman" panose="02020603050405020304" pitchFamily="18" charset="0"/>
              </a:defRPr>
            </a:lvl1pPr>
          </a:lstStyle>
          <a:p>
            <a:r>
              <a:rPr lang="en-US" dirty="0"/>
              <a:t>Click to edit Master title style</a:t>
            </a:r>
            <a:endParaRPr lang="lv-LV" dirty="0"/>
          </a:p>
        </p:txBody>
      </p:sp>
      <p:sp>
        <p:nvSpPr>
          <p:cNvPr id="3" name="Content Placeholder 2">
            <a:extLst>
              <a:ext uri="{FF2B5EF4-FFF2-40B4-BE49-F238E27FC236}">
                <a16:creationId xmlns:a16="http://schemas.microsoft.com/office/drawing/2014/main" id="{74AD7C6C-8434-46EA-95D1-BB495135D6D5}"/>
              </a:ext>
            </a:extLst>
          </p:cNvPr>
          <p:cNvSpPr>
            <a:spLocks noGrp="1"/>
          </p:cNvSpPr>
          <p:nvPr>
            <p:ph idx="1"/>
          </p:nvPr>
        </p:nvSpPr>
        <p:spPr>
          <a:xfrm>
            <a:off x="5183188" y="1506487"/>
            <a:ext cx="6172200" cy="4354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a:extLst>
              <a:ext uri="{FF2B5EF4-FFF2-40B4-BE49-F238E27FC236}">
                <a16:creationId xmlns:a16="http://schemas.microsoft.com/office/drawing/2014/main" id="{5D6E9647-9D06-4EA6-B199-1E21FBA45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54A3BD9C-2823-40CF-991B-DEB6DA1D78E1}"/>
              </a:ext>
            </a:extLst>
          </p:cNvPr>
          <p:cNvSpPr>
            <a:spLocks noGrp="1"/>
          </p:cNvSpPr>
          <p:nvPr>
            <p:ph type="ftr" sz="quarter" idx="11"/>
          </p:nvPr>
        </p:nvSpPr>
        <p:spPr/>
        <p:txBody>
          <a:bodyPr/>
          <a:lstStyle/>
          <a:p>
            <a:endParaRPr lang="lv-LV"/>
          </a:p>
        </p:txBody>
      </p:sp>
      <p:sp>
        <p:nvSpPr>
          <p:cNvPr id="7" name="Slide Number Placeholder 6">
            <a:extLst>
              <a:ext uri="{FF2B5EF4-FFF2-40B4-BE49-F238E27FC236}">
                <a16:creationId xmlns:a16="http://schemas.microsoft.com/office/drawing/2014/main" id="{CD066378-944E-41BD-A195-499E3E549DF3}"/>
              </a:ext>
            </a:extLst>
          </p:cNvPr>
          <p:cNvSpPr>
            <a:spLocks noGrp="1"/>
          </p:cNvSpPr>
          <p:nvPr>
            <p:ph type="sldNum" sz="quarter" idx="12"/>
          </p:nvPr>
        </p:nvSpPr>
        <p:spPr/>
        <p:txBody>
          <a:bodyPr/>
          <a:lstStyle/>
          <a:p>
            <a:fld id="{77910DC5-8899-4E6A-B107-B636702714C8}" type="slidenum">
              <a:rPr lang="lv-LV" smtClean="0"/>
              <a:t>‹#›</a:t>
            </a:fld>
            <a:endParaRPr lang="lv-LV"/>
          </a:p>
        </p:txBody>
      </p:sp>
      <p:pic>
        <p:nvPicPr>
          <p:cNvPr id="11" name="Picture 10">
            <a:extLst>
              <a:ext uri="{FF2B5EF4-FFF2-40B4-BE49-F238E27FC236}">
                <a16:creationId xmlns:a16="http://schemas.microsoft.com/office/drawing/2014/main" id="{216538EE-9672-4F17-9CC4-4BD643BA9704}"/>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426805" y="119978"/>
            <a:ext cx="2557806" cy="853083"/>
          </a:xfrm>
          <a:prstGeom prst="rect">
            <a:avLst/>
          </a:prstGeom>
        </p:spPr>
      </p:pic>
      <p:sp>
        <p:nvSpPr>
          <p:cNvPr id="12" name="Date Placeholder 3">
            <a:extLst>
              <a:ext uri="{FF2B5EF4-FFF2-40B4-BE49-F238E27FC236}">
                <a16:creationId xmlns:a16="http://schemas.microsoft.com/office/drawing/2014/main" id="{F36DC623-1879-42FA-831E-D47F3681B4E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Tree>
    <p:extLst>
      <p:ext uri="{BB962C8B-B14F-4D97-AF65-F5344CB8AC3E}">
        <p14:creationId xmlns:p14="http://schemas.microsoft.com/office/powerpoint/2010/main" val="59311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t="-7000" b="-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BAFE97-D26C-4017-B0CF-4B6D08CCB2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dirty="0"/>
          </a:p>
        </p:txBody>
      </p:sp>
      <p:sp>
        <p:nvSpPr>
          <p:cNvPr id="3" name="Text Placeholder 2">
            <a:extLst>
              <a:ext uri="{FF2B5EF4-FFF2-40B4-BE49-F238E27FC236}">
                <a16:creationId xmlns:a16="http://schemas.microsoft.com/office/drawing/2014/main" id="{2B60652E-6EE0-493D-B596-C57F4A8D1E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a:extLst>
              <a:ext uri="{FF2B5EF4-FFF2-40B4-BE49-F238E27FC236}">
                <a16:creationId xmlns:a16="http://schemas.microsoft.com/office/drawing/2014/main" id="{8AA03179-D6D1-42E4-B1E7-795766B3FF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lv-LV"/>
              <a:t>18. – 20. aprīlis</a:t>
            </a:r>
            <a:endParaRPr lang="lv-LV" dirty="0"/>
          </a:p>
        </p:txBody>
      </p:sp>
      <p:sp>
        <p:nvSpPr>
          <p:cNvPr id="5" name="Footer Placeholder 4">
            <a:extLst>
              <a:ext uri="{FF2B5EF4-FFF2-40B4-BE49-F238E27FC236}">
                <a16:creationId xmlns:a16="http://schemas.microsoft.com/office/drawing/2014/main" id="{18A884F0-B386-4AFC-8D52-78B37BFE2C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dirty="0"/>
          </a:p>
        </p:txBody>
      </p:sp>
      <p:sp>
        <p:nvSpPr>
          <p:cNvPr id="6" name="Slide Number Placeholder 5">
            <a:extLst>
              <a:ext uri="{FF2B5EF4-FFF2-40B4-BE49-F238E27FC236}">
                <a16:creationId xmlns:a16="http://schemas.microsoft.com/office/drawing/2014/main" id="{0155E11C-8B81-436F-A122-9E448F450F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10DC5-8899-4E6A-B107-B636702714C8}" type="slidenum">
              <a:rPr lang="lv-LV" smtClean="0"/>
              <a:t>‹#›</a:t>
            </a:fld>
            <a:endParaRPr lang="lv-LV" dirty="0"/>
          </a:p>
        </p:txBody>
      </p:sp>
    </p:spTree>
    <p:extLst>
      <p:ext uri="{BB962C8B-B14F-4D97-AF65-F5344CB8AC3E}">
        <p14:creationId xmlns:p14="http://schemas.microsoft.com/office/powerpoint/2010/main" val="1134752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8" r:id="rId4"/>
    <p:sldLayoutId id="2147483652" r:id="rId5"/>
    <p:sldLayoutId id="2147483653" r:id="rId6"/>
    <p:sldLayoutId id="2147483654" r:id="rId7"/>
    <p:sldLayoutId id="2147483655" r:id="rId8"/>
    <p:sldLayoutId id="2147483656" r:id="rId9"/>
    <p:sldLayoutId id="2147483657"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CE800-6E07-430D-A142-17D0FBB51AB7}"/>
              </a:ext>
            </a:extLst>
          </p:cNvPr>
          <p:cNvSpPr>
            <a:spLocks noGrp="1"/>
          </p:cNvSpPr>
          <p:nvPr>
            <p:ph type="ctrTitle"/>
          </p:nvPr>
        </p:nvSpPr>
        <p:spPr>
          <a:xfrm>
            <a:off x="1524000" y="1951348"/>
            <a:ext cx="9755646" cy="2375554"/>
          </a:xfrm>
        </p:spPr>
        <p:txBody>
          <a:bodyPr>
            <a:normAutofit/>
          </a:bodyPr>
          <a:lstStyle/>
          <a:p>
            <a:pPr>
              <a:lnSpc>
                <a:spcPct val="100000"/>
              </a:lnSpc>
            </a:pPr>
            <a:r>
              <a:rPr lang="lv-LV" b="1" dirty="0"/>
              <a:t>Tēvu pieredze ar neizārstējami slimu bērnu paliatīvajā aprūpē</a:t>
            </a:r>
            <a:endParaRPr lang="lv-LV" dirty="0"/>
          </a:p>
        </p:txBody>
      </p:sp>
      <p:sp>
        <p:nvSpPr>
          <p:cNvPr id="3" name="Subtitle 2">
            <a:extLst>
              <a:ext uri="{FF2B5EF4-FFF2-40B4-BE49-F238E27FC236}">
                <a16:creationId xmlns:a16="http://schemas.microsoft.com/office/drawing/2014/main" id="{05C3DE0F-945D-4BA1-AE1E-9AB569A64AE5}"/>
              </a:ext>
            </a:extLst>
          </p:cNvPr>
          <p:cNvSpPr>
            <a:spLocks noGrp="1"/>
          </p:cNvSpPr>
          <p:nvPr>
            <p:ph type="subTitle" idx="1"/>
          </p:nvPr>
        </p:nvSpPr>
        <p:spPr>
          <a:xfrm>
            <a:off x="1524000" y="4457700"/>
            <a:ext cx="4211783" cy="1038127"/>
          </a:xfrm>
        </p:spPr>
        <p:txBody>
          <a:bodyPr>
            <a:normAutofit fontScale="85000" lnSpcReduction="20000"/>
          </a:bodyPr>
          <a:lstStyle/>
          <a:p>
            <a:r>
              <a:rPr lang="lv-LV" altLang="lv-LV" sz="2400" dirty="0">
                <a:solidFill>
                  <a:schemeClr val="bg2">
                    <a:lumMod val="10000"/>
                  </a:schemeClr>
                </a:solidFill>
              </a:rPr>
              <a:t>J.Zuitiņš, </a:t>
            </a:r>
            <a:endParaRPr lang="en-US" altLang="lv-LV" sz="2400" dirty="0" smtClean="0">
              <a:solidFill>
                <a:schemeClr val="bg2">
                  <a:lumMod val="10000"/>
                </a:schemeClr>
              </a:solidFill>
            </a:endParaRPr>
          </a:p>
          <a:p>
            <a:r>
              <a:rPr lang="pl-PL" sz="2300" dirty="0" smtClean="0">
                <a:solidFill>
                  <a:schemeClr val="bg2">
                    <a:lumMod val="10000"/>
                  </a:schemeClr>
                </a:solidFill>
              </a:rPr>
              <a:t>Prof. </a:t>
            </a:r>
            <a:r>
              <a:rPr lang="pl-PL" sz="2300" dirty="0">
                <a:solidFill>
                  <a:schemeClr val="bg2">
                    <a:lumMod val="10000"/>
                  </a:schemeClr>
                </a:solidFill>
              </a:rPr>
              <a:t>Dr. psych</a:t>
            </a:r>
            <a:r>
              <a:rPr lang="pl-PL" sz="2300" dirty="0" smtClean="0">
                <a:solidFill>
                  <a:schemeClr val="bg2">
                    <a:lumMod val="10000"/>
                  </a:schemeClr>
                </a:solidFill>
              </a:rPr>
              <a:t>.</a:t>
            </a:r>
            <a:r>
              <a:rPr lang="en-US" dirty="0" smtClean="0"/>
              <a:t> </a:t>
            </a:r>
            <a:r>
              <a:rPr lang="lv-LV" altLang="lv-LV" sz="2400" dirty="0" smtClean="0">
                <a:solidFill>
                  <a:schemeClr val="bg2">
                    <a:lumMod val="10000"/>
                  </a:schemeClr>
                </a:solidFill>
              </a:rPr>
              <a:t>A.Pipere</a:t>
            </a:r>
            <a:r>
              <a:rPr lang="lv-LV" altLang="lv-LV" sz="2400" dirty="0">
                <a:solidFill>
                  <a:schemeClr val="bg2">
                    <a:lumMod val="10000"/>
                  </a:schemeClr>
                </a:solidFill>
              </a:rPr>
              <a:t>, </a:t>
            </a:r>
            <a:endParaRPr lang="en-US" altLang="lv-LV" sz="2400" dirty="0" smtClean="0">
              <a:solidFill>
                <a:schemeClr val="bg2">
                  <a:lumMod val="10000"/>
                </a:schemeClr>
              </a:solidFill>
            </a:endParaRPr>
          </a:p>
          <a:p>
            <a:r>
              <a:rPr lang="en-US" sz="2400" dirty="0" smtClean="0">
                <a:solidFill>
                  <a:schemeClr val="bg2">
                    <a:lumMod val="10000"/>
                  </a:schemeClr>
                </a:solidFill>
              </a:rPr>
              <a:t>Doc</a:t>
            </a:r>
            <a:r>
              <a:rPr lang="en-US" sz="2400" dirty="0">
                <a:solidFill>
                  <a:schemeClr val="bg2">
                    <a:lumMod val="10000"/>
                  </a:schemeClr>
                </a:solidFill>
              </a:rPr>
              <a:t>. Dr. med</a:t>
            </a:r>
            <a:r>
              <a:rPr lang="en-US" sz="2400" dirty="0" smtClean="0">
                <a:solidFill>
                  <a:schemeClr val="bg2">
                    <a:lumMod val="10000"/>
                  </a:schemeClr>
                </a:solidFill>
              </a:rPr>
              <a:t>. </a:t>
            </a:r>
            <a:r>
              <a:rPr lang="lv-LV" altLang="lv-LV" sz="2400" dirty="0" smtClean="0">
                <a:solidFill>
                  <a:schemeClr val="bg2">
                    <a:lumMod val="10000"/>
                  </a:schemeClr>
                </a:solidFill>
              </a:rPr>
              <a:t>V.Sudraba </a:t>
            </a:r>
            <a:endParaRPr lang="lv-LV" altLang="lv-LV" sz="2400" dirty="0">
              <a:solidFill>
                <a:schemeClr val="bg2">
                  <a:lumMod val="10000"/>
                </a:schemeClr>
              </a:solidFill>
            </a:endParaRPr>
          </a:p>
          <a:p>
            <a:endParaRPr lang="lv-LV" dirty="0"/>
          </a:p>
        </p:txBody>
      </p:sp>
    </p:spTree>
    <p:extLst>
      <p:ext uri="{BB962C8B-B14F-4D97-AF65-F5344CB8AC3E}">
        <p14:creationId xmlns:p14="http://schemas.microsoft.com/office/powerpoint/2010/main" val="125568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453" y="906301"/>
            <a:ext cx="10515600" cy="1700742"/>
          </a:xfrm>
        </p:spPr>
        <p:txBody>
          <a:bodyPr>
            <a:normAutofit/>
          </a:bodyPr>
          <a:lstStyle/>
          <a:p>
            <a:r>
              <a:rPr lang="lv-LV" altLang="lv-LV" dirty="0"/>
              <a:t>Sākotnējie pieraksti (lingvistiskie komentāri)</a:t>
            </a:r>
            <a:r>
              <a:rPr lang="en-US" altLang="lv-LV" dirty="0"/>
              <a:t/>
            </a:r>
            <a:br>
              <a:rPr lang="en-US" altLang="lv-LV" dirty="0"/>
            </a:br>
            <a:r>
              <a:rPr lang="lv-LV" altLang="lv-LV" dirty="0"/>
              <a:t/>
            </a:r>
            <a:br>
              <a:rPr lang="lv-LV" altLang="lv-LV" dirty="0"/>
            </a:br>
            <a:endParaRPr lang="en-US" sz="3100" dirty="0">
              <a:solidFill>
                <a:schemeClr val="bg2">
                  <a:lumMod val="1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2170653"/>
              </p:ext>
            </p:extLst>
          </p:nvPr>
        </p:nvGraphicFramePr>
        <p:xfrm>
          <a:off x="2658533" y="1892197"/>
          <a:ext cx="8589521" cy="4965804"/>
        </p:xfrm>
        <a:graphic>
          <a:graphicData uri="http://schemas.openxmlformats.org/drawingml/2006/table">
            <a:tbl>
              <a:tblPr firstRow="1" bandRow="1">
                <a:tableStyleId>{5C22544A-7EE6-4342-B048-85BDC9FD1C3A}</a:tableStyleId>
              </a:tblPr>
              <a:tblGrid>
                <a:gridCol w="2201133">
                  <a:extLst>
                    <a:ext uri="{9D8B030D-6E8A-4147-A177-3AD203B41FA5}">
                      <a16:colId xmlns:a16="http://schemas.microsoft.com/office/drawing/2014/main" val="2504643332"/>
                    </a:ext>
                  </a:extLst>
                </a:gridCol>
                <a:gridCol w="3213737">
                  <a:extLst>
                    <a:ext uri="{9D8B030D-6E8A-4147-A177-3AD203B41FA5}">
                      <a16:colId xmlns:a16="http://schemas.microsoft.com/office/drawing/2014/main" val="1000016246"/>
                    </a:ext>
                  </a:extLst>
                </a:gridCol>
                <a:gridCol w="3174651">
                  <a:extLst>
                    <a:ext uri="{9D8B030D-6E8A-4147-A177-3AD203B41FA5}">
                      <a16:colId xmlns:a16="http://schemas.microsoft.com/office/drawing/2014/main" val="2774776821"/>
                    </a:ext>
                  </a:extLst>
                </a:gridCol>
              </a:tblGrid>
              <a:tr h="723324">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Iznirstošās tēmas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Transkripta teksts</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Lingvistiskie komentāri</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141747485"/>
                  </a:ext>
                </a:extLst>
              </a:tr>
              <a:tr h="4242480">
                <a:tc>
                  <a:txBody>
                    <a:bodyPr/>
                    <a:lstStyle/>
                    <a:p>
                      <a:endParaRPr lang="en-US" sz="1600" dirty="0"/>
                    </a:p>
                  </a:txBody>
                  <a:tcPr/>
                </a:tc>
                <a:tc>
                  <a:txBody>
                    <a:bodyPr/>
                    <a:lstStyle>
                      <a:lvl1pPr marL="20638">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20638" marR="0" lvl="0" indent="0"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…Tad ir uztraukumi, ka kaut kas varētu </a:t>
                      </a:r>
                      <a:r>
                        <a:rPr kumimoji="0" lang="lv-LV" altLang="lv-LV" sz="2000" b="0" i="0" u="sng" strike="noStrike" cap="none" normalizeH="0" baseline="0" dirty="0">
                          <a:ln>
                            <a:noFill/>
                          </a:ln>
                          <a:solidFill>
                            <a:srgbClr val="000000"/>
                          </a:solidFill>
                          <a:effectLst/>
                          <a:latin typeface="Calibri" panose="020F0502020204030204" pitchFamily="34" charset="0"/>
                        </a:rPr>
                        <a:t>notikt ļoti… ar</a:t>
                      </a:r>
                      <a:r>
                        <a:rPr kumimoji="0" lang="lv-LV" altLang="lv-LV" sz="2000" b="0" i="0" u="none" strike="noStrike" cap="none" normalizeH="0" baseline="0" dirty="0">
                          <a:ln>
                            <a:noFill/>
                          </a:ln>
                          <a:solidFill>
                            <a:srgbClr val="000000"/>
                          </a:solidFill>
                          <a:effectLst/>
                          <a:latin typeface="Calibri" panose="020F0502020204030204" pitchFamily="34" charset="0"/>
                        </a:rPr>
                        <a:t> to bērnu</a:t>
                      </a:r>
                      <a:r>
                        <a:rPr kumimoji="0" lang="lv-LV" altLang="lv-LV" sz="2000" b="0" i="0" u="sng" strike="noStrike" cap="none" normalizeH="0" baseline="0" dirty="0">
                          <a:ln>
                            <a:noFill/>
                          </a:ln>
                          <a:solidFill>
                            <a:srgbClr val="000000"/>
                          </a:solidFill>
                          <a:effectLst/>
                          <a:latin typeface="Calibri" panose="020F0502020204030204" pitchFamily="34" charset="0"/>
                        </a:rPr>
                        <a:t>. (.4.)</a:t>
                      </a:r>
                      <a:r>
                        <a:rPr kumimoji="0" lang="lv-LV" altLang="lv-LV" sz="2000" b="0" i="0" u="none" strike="noStrike" cap="none" normalizeH="0" baseline="0" dirty="0">
                          <a:ln>
                            <a:noFill/>
                          </a:ln>
                          <a:solidFill>
                            <a:srgbClr val="000000"/>
                          </a:solidFill>
                          <a:effectLst/>
                          <a:latin typeface="Calibri" panose="020F0502020204030204" pitchFamily="34" charset="0"/>
                        </a:rPr>
                        <a:t> Nu, principā, jā, tā arī tas ir, kaut kā sākotnēji visu laiku jātiek galā, lai ģimenē būtu tas prieks, saticība un lai … lai neizšķīst tā ģimene, jo citādi </a:t>
                      </a:r>
                      <a:r>
                        <a:rPr kumimoji="0" lang="lv-LV" altLang="lv-LV" sz="2000" b="0" i="0" u="sng" strike="noStrike" cap="none" normalizeH="0" baseline="0" dirty="0">
                          <a:ln>
                            <a:noFill/>
                          </a:ln>
                          <a:solidFill>
                            <a:srgbClr val="000000"/>
                          </a:solidFill>
                          <a:effectLst/>
                          <a:latin typeface="Calibri" panose="020F0502020204030204" pitchFamily="34" charset="0"/>
                        </a:rPr>
                        <a:t>būs …</a:t>
                      </a:r>
                      <a:r>
                        <a:rPr kumimoji="0" lang="lv-LV" altLang="lv-LV" sz="2000" b="0" i="0" u="none" strike="noStrike" cap="none" normalizeH="0" baseline="0" dirty="0">
                          <a:ln>
                            <a:noFill/>
                          </a:ln>
                          <a:solidFill>
                            <a:srgbClr val="000000"/>
                          </a:solidFill>
                          <a:effectLst/>
                          <a:latin typeface="Calibri" panose="020F0502020204030204" pitchFamily="34" charset="0"/>
                        </a:rPr>
                        <a:t>  Nāks vēl sieva, tikai </a:t>
                      </a:r>
                      <a:r>
                        <a:rPr kumimoji="0" lang="lv-LV" altLang="lv-LV" sz="2000" b="0" i="0" u="sng" strike="noStrike" cap="none" normalizeH="0" baseline="0" dirty="0">
                          <a:ln>
                            <a:noFill/>
                          </a:ln>
                          <a:solidFill>
                            <a:srgbClr val="000000"/>
                          </a:solidFill>
                          <a:effectLst/>
                          <a:latin typeface="Calibri" panose="020F0502020204030204" pitchFamily="34" charset="0"/>
                        </a:rPr>
                        <a:t>raudās, tu tikai ignorēsi, sēdēsi </a:t>
                      </a:r>
                      <a:r>
                        <a:rPr kumimoji="0" lang="lv-LV" altLang="lv-LV" sz="2000" b="0" i="0" u="none" strike="noStrike" cap="none" normalizeH="0" baseline="0" dirty="0">
                          <a:ln>
                            <a:noFill/>
                          </a:ln>
                          <a:solidFill>
                            <a:srgbClr val="000000"/>
                          </a:solidFill>
                          <a:effectLst/>
                          <a:latin typeface="Calibri" panose="020F0502020204030204" pitchFamily="34" charset="0"/>
                        </a:rPr>
                        <a:t>un beigās nekas nenotiks un tā ģimene, nu, izjūk principā….</a:t>
                      </a:r>
                    </a:p>
                    <a:p>
                      <a:pPr marL="20638"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 </a:t>
                      </a:r>
                      <a:endParaRPr kumimoji="0" lang="lv-LV" altLang="lv-LV" sz="16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Izvairās no apzīmētāja kaut kam sliktam…pēc tam pauze</a:t>
                      </a:r>
                      <a:endParaRPr kumimoji="0" lang="en-US" altLang="lv-LV" sz="20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20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2000" b="0" i="0" u="none" strike="noStrike" cap="none" normalizeH="0" baseline="0" dirty="0" smtClean="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2000" b="0" i="0" u="none" strike="noStrike" cap="none" normalizeH="0" baseline="0" dirty="0" smtClean="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20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Izvairās no apzīmētāja kaut kam </a:t>
                      </a:r>
                      <a:r>
                        <a:rPr kumimoji="0" lang="lv-LV" altLang="lv-LV" sz="2000" b="0" i="0" u="none" strike="noStrike" cap="none" normalizeH="0" baseline="0" dirty="0" smtClean="0">
                          <a:ln>
                            <a:noFill/>
                          </a:ln>
                          <a:solidFill>
                            <a:srgbClr val="000000"/>
                          </a:solidFill>
                          <a:effectLst/>
                          <a:latin typeface="Calibri" panose="020F0502020204030204" pitchFamily="34" charset="0"/>
                        </a:rPr>
                        <a:t>sliktam</a:t>
                      </a:r>
                      <a:endParaRPr kumimoji="0" lang="en-US" altLang="lv-LV" sz="2000" b="0" i="0" u="none" strike="noStrike" cap="none" normalizeH="0" baseline="0" dirty="0" smtClean="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20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Runā par sevi otrajā personā</a:t>
                      </a:r>
                      <a:endParaRPr kumimoji="0" lang="lv-LV" altLang="lv-LV"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90053699"/>
                  </a:ext>
                </a:extLst>
              </a:tr>
            </a:tbl>
          </a:graphicData>
        </a:graphic>
      </p:graphicFrame>
      <p:pic>
        <p:nvPicPr>
          <p:cNvPr id="3" name="Picture 2">
            <a:extLst>
              <a:ext uri="{FF2B5EF4-FFF2-40B4-BE49-F238E27FC236}">
                <a16:creationId xmlns:a16="http://schemas.microsoft.com/office/drawing/2014/main" id="{3DF4FEA9-63E9-AB2E-2ED7-35E58D14F71A}"/>
              </a:ext>
            </a:extLst>
          </p:cNvPr>
          <p:cNvPicPr>
            <a:picLocks noChangeAspect="1"/>
          </p:cNvPicPr>
          <p:nvPr/>
        </p:nvPicPr>
        <p:blipFill>
          <a:blip r:embed="rId2"/>
          <a:stretch>
            <a:fillRect/>
          </a:stretch>
        </p:blipFill>
        <p:spPr>
          <a:xfrm>
            <a:off x="641291" y="2822790"/>
            <a:ext cx="2200847" cy="2170364"/>
          </a:xfrm>
          <a:prstGeom prst="rect">
            <a:avLst/>
          </a:prstGeom>
        </p:spPr>
      </p:pic>
    </p:spTree>
    <p:extLst>
      <p:ext uri="{BB962C8B-B14F-4D97-AF65-F5344CB8AC3E}">
        <p14:creationId xmlns:p14="http://schemas.microsoft.com/office/powerpoint/2010/main" val="4128952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7393"/>
            <a:ext cx="10515600" cy="1313693"/>
          </a:xfrm>
        </p:spPr>
        <p:txBody>
          <a:bodyPr>
            <a:normAutofit/>
          </a:bodyPr>
          <a:lstStyle/>
          <a:p>
            <a:r>
              <a:rPr lang="lv-LV" altLang="lv-LV" dirty="0"/>
              <a:t>Sākotnējie pierakst</a:t>
            </a:r>
            <a:r>
              <a:rPr lang="en-US" altLang="lv-LV" dirty="0" err="1"/>
              <a:t>i</a:t>
            </a:r>
            <a:r>
              <a:rPr lang="lv-LV" altLang="lv-LV" dirty="0"/>
              <a:t> (konceptuālie komentāri)</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105682270"/>
              </p:ext>
            </p:extLst>
          </p:nvPr>
        </p:nvGraphicFramePr>
        <p:xfrm>
          <a:off x="2680407" y="1611086"/>
          <a:ext cx="9127483" cy="5246914"/>
        </p:xfrm>
        <a:graphic>
          <a:graphicData uri="http://schemas.openxmlformats.org/drawingml/2006/table">
            <a:tbl>
              <a:tblPr firstRow="1" bandRow="1">
                <a:tableStyleId>{5C22544A-7EE6-4342-B048-85BDC9FD1C3A}</a:tableStyleId>
              </a:tblPr>
              <a:tblGrid>
                <a:gridCol w="3294465">
                  <a:extLst>
                    <a:ext uri="{9D8B030D-6E8A-4147-A177-3AD203B41FA5}">
                      <a16:colId xmlns:a16="http://schemas.microsoft.com/office/drawing/2014/main" val="1651835114"/>
                    </a:ext>
                  </a:extLst>
                </a:gridCol>
                <a:gridCol w="2916509">
                  <a:extLst>
                    <a:ext uri="{9D8B030D-6E8A-4147-A177-3AD203B41FA5}">
                      <a16:colId xmlns:a16="http://schemas.microsoft.com/office/drawing/2014/main" val="548895037"/>
                    </a:ext>
                  </a:extLst>
                </a:gridCol>
                <a:gridCol w="2916509">
                  <a:extLst>
                    <a:ext uri="{9D8B030D-6E8A-4147-A177-3AD203B41FA5}">
                      <a16:colId xmlns:a16="http://schemas.microsoft.com/office/drawing/2014/main" val="653142970"/>
                    </a:ext>
                  </a:extLst>
                </a:gridCol>
              </a:tblGrid>
              <a:tr h="577385">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Iznirstošās tēmas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Transkripta teksts</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Konceptuālie komentāri</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125542801"/>
                  </a:ext>
                </a:extLst>
              </a:tr>
              <a:tr h="4669529">
                <a:tc>
                  <a:txBody>
                    <a:bodyPr/>
                    <a:lstStyle/>
                    <a:p>
                      <a:endParaRPr lang="en-US" sz="1800" dirty="0"/>
                    </a:p>
                  </a:txBody>
                  <a:tcPr/>
                </a:tc>
                <a:tc>
                  <a:txBody>
                    <a:bodyPr/>
                    <a:lstStyle>
                      <a:lvl1pPr marL="22225" indent="-4763">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22225" marR="0" lvl="0" indent="-4763"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…Tad ir </a:t>
                      </a:r>
                      <a:r>
                        <a:rPr kumimoji="0" lang="lv-LV" altLang="lv-LV" sz="2000" b="0" i="0" u="sng" strike="noStrike" cap="none" normalizeH="0" baseline="0" dirty="0">
                          <a:ln>
                            <a:noFill/>
                          </a:ln>
                          <a:solidFill>
                            <a:srgbClr val="000000"/>
                          </a:solidFill>
                          <a:effectLst/>
                          <a:latin typeface="Calibri" panose="020F0502020204030204" pitchFamily="34" charset="0"/>
                        </a:rPr>
                        <a:t>uztraukumi, ka kaut kas varētu notikt</a:t>
                      </a:r>
                      <a:r>
                        <a:rPr kumimoji="0" lang="lv-LV" altLang="lv-LV" sz="2000" b="0" i="0" u="none" strike="noStrike" cap="none" normalizeH="0" baseline="0" dirty="0">
                          <a:ln>
                            <a:noFill/>
                          </a:ln>
                          <a:solidFill>
                            <a:srgbClr val="000000"/>
                          </a:solidFill>
                          <a:effectLst/>
                          <a:latin typeface="Calibri" panose="020F0502020204030204" pitchFamily="34" charset="0"/>
                        </a:rPr>
                        <a:t> ļoti… ar to bērnu. (.4.) Nu, principā, jā, tā arī tas ir, kaut kā sākotnēji </a:t>
                      </a:r>
                      <a:r>
                        <a:rPr kumimoji="0" lang="lv-LV" altLang="lv-LV" sz="2000" b="0" i="0" u="sng" strike="noStrike" cap="none" normalizeH="0" baseline="0" dirty="0">
                          <a:ln>
                            <a:noFill/>
                          </a:ln>
                          <a:solidFill>
                            <a:srgbClr val="000000"/>
                          </a:solidFill>
                          <a:effectLst/>
                          <a:latin typeface="Calibri" panose="020F0502020204030204" pitchFamily="34" charset="0"/>
                        </a:rPr>
                        <a:t>visu laiku jātiek galā,</a:t>
                      </a:r>
                      <a:r>
                        <a:rPr kumimoji="0" lang="lv-LV" altLang="lv-LV" sz="2000" b="0" i="0" u="none" strike="noStrike" cap="none" normalizeH="0" baseline="0" dirty="0">
                          <a:ln>
                            <a:noFill/>
                          </a:ln>
                          <a:solidFill>
                            <a:srgbClr val="000000"/>
                          </a:solidFill>
                          <a:effectLst/>
                          <a:latin typeface="Calibri" panose="020F0502020204030204" pitchFamily="34" charset="0"/>
                        </a:rPr>
                        <a:t> </a:t>
                      </a:r>
                      <a:r>
                        <a:rPr kumimoji="0" lang="lv-LV" altLang="lv-LV" sz="2000" b="0" i="0" u="sng" strike="noStrike" cap="none" normalizeH="0" baseline="0" dirty="0">
                          <a:ln>
                            <a:noFill/>
                          </a:ln>
                          <a:solidFill>
                            <a:srgbClr val="000000"/>
                          </a:solidFill>
                          <a:effectLst/>
                          <a:latin typeface="Calibri" panose="020F0502020204030204" pitchFamily="34" charset="0"/>
                        </a:rPr>
                        <a:t>lai ģimenē būtu tas prieks, saticība</a:t>
                      </a:r>
                      <a:r>
                        <a:rPr kumimoji="0" lang="lv-LV" altLang="lv-LV" sz="2000" b="0" i="0" u="none" strike="noStrike" cap="none" normalizeH="0" baseline="0" dirty="0">
                          <a:ln>
                            <a:noFill/>
                          </a:ln>
                          <a:solidFill>
                            <a:srgbClr val="000000"/>
                          </a:solidFill>
                          <a:effectLst/>
                          <a:latin typeface="Calibri" panose="020F0502020204030204" pitchFamily="34" charset="0"/>
                        </a:rPr>
                        <a:t> un lai </a:t>
                      </a:r>
                      <a:r>
                        <a:rPr kumimoji="0" lang="lv-LV" altLang="lv-LV" sz="2000" b="0" i="0" u="sng" strike="noStrike" cap="none" normalizeH="0" baseline="0" dirty="0">
                          <a:ln>
                            <a:noFill/>
                          </a:ln>
                          <a:solidFill>
                            <a:srgbClr val="000000"/>
                          </a:solidFill>
                          <a:effectLst/>
                          <a:latin typeface="Calibri" panose="020F0502020204030204" pitchFamily="34" charset="0"/>
                        </a:rPr>
                        <a:t>… lai neizšķīst tā ģimene,</a:t>
                      </a:r>
                      <a:r>
                        <a:rPr kumimoji="0" lang="lv-LV" altLang="lv-LV" sz="2000" b="0" i="0" u="none" strike="noStrike" cap="none" normalizeH="0" baseline="0" dirty="0">
                          <a:ln>
                            <a:noFill/>
                          </a:ln>
                          <a:solidFill>
                            <a:srgbClr val="000000"/>
                          </a:solidFill>
                          <a:effectLst/>
                          <a:latin typeface="Calibri" panose="020F0502020204030204" pitchFamily="34" charset="0"/>
                        </a:rPr>
                        <a:t> jo citādi būs …  Nāks vēl sieva, tikai raudās, tu tikai ignorēsi, sēdēsi un beigās nekas nenotiks un tā </a:t>
                      </a:r>
                      <a:r>
                        <a:rPr kumimoji="0" lang="lv-LV" altLang="lv-LV" sz="2000" b="0" i="0" u="sng" strike="noStrike" cap="none" normalizeH="0" baseline="0" dirty="0">
                          <a:ln>
                            <a:noFill/>
                          </a:ln>
                          <a:solidFill>
                            <a:srgbClr val="000000"/>
                          </a:solidFill>
                          <a:effectLst/>
                          <a:latin typeface="Calibri" panose="020F0502020204030204" pitchFamily="34" charset="0"/>
                        </a:rPr>
                        <a:t>ģimene, nu, izjūk principā</a:t>
                      </a:r>
                      <a:r>
                        <a:rPr kumimoji="0" lang="lv-LV" altLang="lv-LV" sz="2000" b="0" i="0" u="none" strike="noStrike" cap="none" normalizeH="0" baseline="0" dirty="0">
                          <a:ln>
                            <a:noFill/>
                          </a:ln>
                          <a:solidFill>
                            <a:srgbClr val="000000"/>
                          </a:solidFill>
                          <a:effectLst/>
                          <a:latin typeface="Calibri" panose="020F0502020204030204" pitchFamily="34" charset="0"/>
                        </a:rPr>
                        <a:t>…</a:t>
                      </a:r>
                      <a:endParaRPr kumimoji="0" lang="lv-LV" altLang="lv-LV"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Vai tas apdraud ierasto dzīvi? Vai bail no notikumiem, kas apdraud bērnu</a:t>
                      </a:r>
                      <a:r>
                        <a:rPr kumimoji="0" lang="lv-LV" altLang="lv-LV" sz="1800" b="0" i="0" u="none" strike="noStrike" cap="none" normalizeH="0" baseline="0" dirty="0" smtClean="0">
                          <a:ln>
                            <a:noFill/>
                          </a:ln>
                          <a:solidFill>
                            <a:srgbClr val="000000"/>
                          </a:solidFill>
                          <a:effectLst/>
                          <a:latin typeface="Calibri" panose="020F0502020204030204" pitchFamily="34" charset="0"/>
                        </a:rPr>
                        <a:t>?</a:t>
                      </a:r>
                      <a:endParaRPr kumimoji="0" lang="en-US" altLang="lv-LV" sz="1800" b="0" i="0" u="none" strike="noStrike" cap="none" normalizeH="0" baseline="0" dirty="0" smtClean="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1800" b="0" i="0" u="none" strike="noStrike" cap="none" normalizeH="0" baseline="0" dirty="0" smtClean="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Vai tas ir par bailēm netikt galā ar emocijām? Ar ko jātiek galā, lai ģimenē būtu saticība?</a:t>
                      </a: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Vai tas ir par bailēm, ka ģimene izjuks?</a:t>
                      </a:r>
                      <a:endParaRPr kumimoji="0" lang="lv-LV" altLang="lv-LV"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990692915"/>
                  </a:ext>
                </a:extLst>
              </a:tr>
            </a:tbl>
          </a:graphicData>
        </a:graphic>
      </p:graphicFrame>
      <p:pic>
        <p:nvPicPr>
          <p:cNvPr id="3" name="Picture 2">
            <a:extLst>
              <a:ext uri="{FF2B5EF4-FFF2-40B4-BE49-F238E27FC236}">
                <a16:creationId xmlns:a16="http://schemas.microsoft.com/office/drawing/2014/main" id="{3D3C5115-5FF6-7510-E40A-F486B61EDACF}"/>
              </a:ext>
            </a:extLst>
          </p:cNvPr>
          <p:cNvPicPr>
            <a:picLocks noChangeAspect="1"/>
          </p:cNvPicPr>
          <p:nvPr/>
        </p:nvPicPr>
        <p:blipFill>
          <a:blip r:embed="rId2"/>
          <a:stretch>
            <a:fillRect/>
          </a:stretch>
        </p:blipFill>
        <p:spPr>
          <a:xfrm>
            <a:off x="479560" y="2741924"/>
            <a:ext cx="2200847" cy="2170364"/>
          </a:xfrm>
          <a:prstGeom prst="rect">
            <a:avLst/>
          </a:prstGeom>
        </p:spPr>
      </p:pic>
    </p:spTree>
    <p:extLst>
      <p:ext uri="{BB962C8B-B14F-4D97-AF65-F5344CB8AC3E}">
        <p14:creationId xmlns:p14="http://schemas.microsoft.com/office/powerpoint/2010/main" val="2028694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70857"/>
          </a:xfrm>
        </p:spPr>
        <p:txBody>
          <a:bodyPr>
            <a:normAutofit/>
          </a:bodyPr>
          <a:lstStyle/>
          <a:p>
            <a:pPr marR="0"/>
            <a:r>
              <a:rPr lang="lv-LV" altLang="lv-LV" dirty="0"/>
              <a:t>«Iznirstošo» tēmu attīstība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2131715"/>
              </p:ext>
            </p:extLst>
          </p:nvPr>
        </p:nvGraphicFramePr>
        <p:xfrm>
          <a:off x="2687216" y="870857"/>
          <a:ext cx="9224865" cy="5912348"/>
        </p:xfrm>
        <a:graphic>
          <a:graphicData uri="http://schemas.openxmlformats.org/drawingml/2006/table">
            <a:tbl>
              <a:tblPr firstRow="1" bandRow="1">
                <a:tableStyleId>{5C22544A-7EE6-4342-B048-85BDC9FD1C3A}</a:tableStyleId>
              </a:tblPr>
              <a:tblGrid>
                <a:gridCol w="2904930">
                  <a:extLst>
                    <a:ext uri="{9D8B030D-6E8A-4147-A177-3AD203B41FA5}">
                      <a16:colId xmlns:a16="http://schemas.microsoft.com/office/drawing/2014/main" val="3391126142"/>
                    </a:ext>
                  </a:extLst>
                </a:gridCol>
                <a:gridCol w="3290596">
                  <a:extLst>
                    <a:ext uri="{9D8B030D-6E8A-4147-A177-3AD203B41FA5}">
                      <a16:colId xmlns:a16="http://schemas.microsoft.com/office/drawing/2014/main" val="4091621438"/>
                    </a:ext>
                  </a:extLst>
                </a:gridCol>
                <a:gridCol w="3029339">
                  <a:extLst>
                    <a:ext uri="{9D8B030D-6E8A-4147-A177-3AD203B41FA5}">
                      <a16:colId xmlns:a16="http://schemas.microsoft.com/office/drawing/2014/main" val="442508962"/>
                    </a:ext>
                  </a:extLst>
                </a:gridCol>
              </a:tblGrid>
              <a:tr h="4329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lv-LV" sz="2000" b="1" i="0" u="none" strike="noStrike" cap="none" normalizeH="0" baseline="0" dirty="0">
                          <a:ln>
                            <a:noFill/>
                          </a:ln>
                          <a:solidFill>
                            <a:srgbClr val="FFFFFF"/>
                          </a:solidFill>
                          <a:effectLst/>
                          <a:latin typeface="Calibri" panose="020F0502020204030204" pitchFamily="34" charset="0"/>
                        </a:rPr>
                        <a:t>Iznirstošās tēmas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lv-LV" sz="2000" b="1" i="0" u="none" strike="noStrike" cap="none" normalizeH="0" baseline="0" dirty="0">
                          <a:ln>
                            <a:noFill/>
                          </a:ln>
                          <a:solidFill>
                            <a:srgbClr val="FFFFFF"/>
                          </a:solidFill>
                          <a:effectLst/>
                          <a:latin typeface="Calibri" panose="020F0502020204030204" pitchFamily="34" charset="0"/>
                        </a:rPr>
                        <a:t>Transkripta teksts</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altLang="lv-LV" sz="2000" b="1" i="0" u="none" strike="noStrike" cap="none" normalizeH="0" baseline="0" dirty="0">
                          <a:ln>
                            <a:noFill/>
                          </a:ln>
                          <a:solidFill>
                            <a:srgbClr val="FFFFFF"/>
                          </a:solidFill>
                          <a:effectLst/>
                          <a:latin typeface="Calibri" panose="020F0502020204030204" pitchFamily="34" charset="0"/>
                        </a:rPr>
                        <a:t>Sākotnējie komentāri</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17899131"/>
                  </a:ext>
                </a:extLst>
              </a:tr>
              <a:tr h="4301021">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Uztraukums par nākotni</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Biedējošā nākotne</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Biedējošās emocijas</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Atbildība par ģimenes pozitīvajām emocijām</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Neziņa par nākotni</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Bailes no sievas emocijām</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Bailes netikt galā</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chemeClr val="bg2">
                              <a:lumMod val="10000"/>
                            </a:schemeClr>
                          </a:solidFill>
                          <a:effectLst/>
                          <a:latin typeface="Calibri" panose="020F0502020204030204" pitchFamily="34" charset="0"/>
                        </a:rPr>
                        <a:t>Ģimenes saglabāšana</a:t>
                      </a:r>
                    </a:p>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2000" b="0" i="0" u="none" strike="noStrike" cap="none" normalizeH="0" baseline="0" dirty="0">
                          <a:ln>
                            <a:noFill/>
                          </a:ln>
                          <a:solidFill>
                            <a:srgbClr val="000000"/>
                          </a:solidFill>
                          <a:effectLst/>
                          <a:latin typeface="Calibri" panose="020F0502020204030204" pitchFamily="34" charset="0"/>
                        </a:rPr>
                        <a:t>…Tad ir uztraukumi, ka kaut kas varētu notikt ļoti… ar to bērnu. (.4.) Nu, principā, jā, tā arī tas ir, kaut kā sākotnēji visu laiku jātiek galā, lai ģimenē būtu tas prieks, saticība un lai … lai neizšķīst tā ģimene, jo citādi būs …  Nāks vēl sieva, tikai raudās, tu tikai ignorēsi, sēdēsi un beigās nekas nenotiks un tā ģimene, nu, izjūk principā….  </a:t>
                      </a:r>
                      <a:endParaRPr kumimoji="0" lang="lv-LV" altLang="lv-LV"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Par uztraukumu, ka kaut kas var notikt</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Vai tas apdraud ierasto dzīvi? Vai bail no notikumiem, kas apdraud bērnu?</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Izvairās no apzīmētāja kaut kam sliktam…pēc tam pauze</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Ar ko jātiek galā, lai ģimenē būtu saticība?</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Nepieciešamība tikt galā</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Vai tas ir par bailēm, ka ģimene izjuks?</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Izvairās no apzīmētāja kaut kam sliktam</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Nepieciešamība saglabāt ģimeni</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Vai tas ir par bailēm netikt galā ar emocijām?</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Runā par sevi otrajā personā</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Doma par ģimenes izjukšanas</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600" b="0" i="0" u="none" strike="noStrike" cap="none" normalizeH="0" baseline="0" dirty="0">
                          <a:ln>
                            <a:noFill/>
                          </a:ln>
                          <a:solidFill>
                            <a:srgbClr val="000000"/>
                          </a:solidFill>
                          <a:effectLst/>
                          <a:latin typeface="Calibri" panose="020F0502020204030204" pitchFamily="34" charset="0"/>
                        </a:rPr>
                        <a:t>Vai tas ir par bailēm, ka ģimene izjuks?</a:t>
                      </a:r>
                    </a:p>
                  </a:txBody>
                  <a:tcPr marL="68580" marR="68580" marT="0" marB="0" horzOverflow="overflow"/>
                </a:tc>
                <a:extLst>
                  <a:ext uri="{0D108BD9-81ED-4DB2-BD59-A6C34878D82A}">
                    <a16:rowId xmlns:a16="http://schemas.microsoft.com/office/drawing/2014/main" val="2422003923"/>
                  </a:ext>
                </a:extLst>
              </a:tr>
            </a:tbl>
          </a:graphicData>
        </a:graphic>
      </p:graphicFrame>
      <p:pic>
        <p:nvPicPr>
          <p:cNvPr id="6" name="Graphic 5" descr="Badge 3 outline">
            <a:extLst>
              <a:ext uri="{FF2B5EF4-FFF2-40B4-BE49-F238E27FC236}">
                <a16:creationId xmlns:a16="http://schemas.microsoft.com/office/drawing/2014/main" id="{D3023C08-CC29-C93E-5980-44EA5CD8E8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32791" y="2345093"/>
            <a:ext cx="1968760" cy="1965649"/>
          </a:xfrm>
          <a:prstGeom prst="rect">
            <a:avLst/>
          </a:prstGeom>
        </p:spPr>
      </p:pic>
    </p:spTree>
    <p:extLst>
      <p:ext uri="{BB962C8B-B14F-4D97-AF65-F5344CB8AC3E}">
        <p14:creationId xmlns:p14="http://schemas.microsoft.com/office/powerpoint/2010/main" val="155366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9384" y="483313"/>
            <a:ext cx="10515600" cy="810532"/>
          </a:xfrm>
        </p:spPr>
        <p:txBody>
          <a:bodyPr>
            <a:normAutofit/>
          </a:bodyPr>
          <a:lstStyle/>
          <a:p>
            <a:r>
              <a:rPr lang="lv-LV" altLang="lv-LV" dirty="0"/>
              <a:t>«Iznirstošo» tēmu attīstība (ilustrācija)</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95600" y="1514604"/>
            <a:ext cx="6534539" cy="5343396"/>
          </a:xfrm>
        </p:spPr>
      </p:pic>
      <p:pic>
        <p:nvPicPr>
          <p:cNvPr id="3" name="Picture 2">
            <a:extLst>
              <a:ext uri="{FF2B5EF4-FFF2-40B4-BE49-F238E27FC236}">
                <a16:creationId xmlns:a16="http://schemas.microsoft.com/office/drawing/2014/main" id="{7543209E-AE2A-E3C2-F3E2-36ED52CBD8BE}"/>
              </a:ext>
            </a:extLst>
          </p:cNvPr>
          <p:cNvPicPr>
            <a:picLocks noChangeAspect="1"/>
          </p:cNvPicPr>
          <p:nvPr/>
        </p:nvPicPr>
        <p:blipFill>
          <a:blip r:embed="rId3"/>
          <a:stretch>
            <a:fillRect/>
          </a:stretch>
        </p:blipFill>
        <p:spPr>
          <a:xfrm>
            <a:off x="365239" y="2687216"/>
            <a:ext cx="2346859" cy="2283161"/>
          </a:xfrm>
          <a:prstGeom prst="rect">
            <a:avLst/>
          </a:prstGeom>
        </p:spPr>
      </p:pic>
    </p:spTree>
    <p:extLst>
      <p:ext uri="{BB962C8B-B14F-4D97-AF65-F5344CB8AC3E}">
        <p14:creationId xmlns:p14="http://schemas.microsoft.com/office/powerpoint/2010/main" val="1841297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2736"/>
          </a:xfrm>
        </p:spPr>
        <p:txBody>
          <a:bodyPr>
            <a:normAutofit/>
          </a:bodyPr>
          <a:lstStyle/>
          <a:p>
            <a:pPr marR="0"/>
            <a:r>
              <a:rPr lang="lv-LV" altLang="lv-LV" dirty="0"/>
              <a:t>Tēmu kopas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49888925"/>
              </p:ext>
            </p:extLst>
          </p:nvPr>
        </p:nvGraphicFramePr>
        <p:xfrm>
          <a:off x="2625012" y="1468785"/>
          <a:ext cx="9301066" cy="5272430"/>
        </p:xfrm>
        <a:graphic>
          <a:graphicData uri="http://schemas.openxmlformats.org/drawingml/2006/table">
            <a:tbl>
              <a:tblPr firstRow="1" bandRow="1">
                <a:tableStyleId>{5C22544A-7EE6-4342-B048-85BDC9FD1C3A}</a:tableStyleId>
              </a:tblPr>
              <a:tblGrid>
                <a:gridCol w="4650533">
                  <a:extLst>
                    <a:ext uri="{9D8B030D-6E8A-4147-A177-3AD203B41FA5}">
                      <a16:colId xmlns:a16="http://schemas.microsoft.com/office/drawing/2014/main" val="1486000373"/>
                    </a:ext>
                  </a:extLst>
                </a:gridCol>
                <a:gridCol w="4650533">
                  <a:extLst>
                    <a:ext uri="{9D8B030D-6E8A-4147-A177-3AD203B41FA5}">
                      <a16:colId xmlns:a16="http://schemas.microsoft.com/office/drawing/2014/main" val="1972049265"/>
                    </a:ext>
                  </a:extLst>
                </a:gridCol>
              </a:tblGrid>
              <a:tr h="706526">
                <a:tc>
                  <a:txBody>
                    <a:bodyPr/>
                    <a:lstStyle/>
                    <a:p>
                      <a:pPr algn="ctr">
                        <a:lnSpc>
                          <a:spcPct val="107000"/>
                        </a:lnSpc>
                        <a:spcAft>
                          <a:spcPts val="0"/>
                        </a:spcAft>
                      </a:pPr>
                      <a:r>
                        <a:rPr lang="lv-LV" sz="2000" dirty="0">
                          <a:effectLst/>
                        </a:rPr>
                        <a:t>Iznirstošās tēmas hronoloģiskā secībā</a:t>
                      </a:r>
                      <a:endParaRPr lang="lv-L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2000" dirty="0">
                          <a:effectLst/>
                        </a:rPr>
                        <a:t>Tēmu kopas</a:t>
                      </a:r>
                      <a:endParaRPr lang="lv-LV"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3240698"/>
                  </a:ext>
                </a:extLst>
              </a:tr>
              <a:tr h="3915237">
                <a:tc>
                  <a:txBody>
                    <a:bodyPr/>
                    <a:lstStyle/>
                    <a:p>
                      <a:pPr>
                        <a:lnSpc>
                          <a:spcPct val="107000"/>
                        </a:lnSpc>
                        <a:spcAft>
                          <a:spcPts val="800"/>
                        </a:spcAft>
                      </a:pPr>
                      <a:r>
                        <a:rPr lang="lv-LV" sz="2000" dirty="0">
                          <a:solidFill>
                            <a:schemeClr val="bg2">
                              <a:lumMod val="10000"/>
                            </a:schemeClr>
                          </a:solidFill>
                          <a:effectLst/>
                        </a:rPr>
                        <a:t>Uztraukums par nākotni</a:t>
                      </a:r>
                    </a:p>
                    <a:p>
                      <a:pPr>
                        <a:lnSpc>
                          <a:spcPct val="107000"/>
                        </a:lnSpc>
                        <a:spcAft>
                          <a:spcPts val="800"/>
                        </a:spcAft>
                      </a:pPr>
                      <a:r>
                        <a:rPr lang="lv-LV" sz="2000" dirty="0">
                          <a:solidFill>
                            <a:schemeClr val="bg2">
                              <a:lumMod val="10000"/>
                            </a:schemeClr>
                          </a:solidFill>
                          <a:effectLst/>
                        </a:rPr>
                        <a:t>Biedējošā nākotne</a:t>
                      </a:r>
                    </a:p>
                    <a:p>
                      <a:pPr>
                        <a:lnSpc>
                          <a:spcPct val="107000"/>
                        </a:lnSpc>
                        <a:spcAft>
                          <a:spcPts val="800"/>
                        </a:spcAft>
                      </a:pPr>
                      <a:r>
                        <a:rPr lang="lv-LV" sz="2000" dirty="0">
                          <a:solidFill>
                            <a:schemeClr val="bg2">
                              <a:lumMod val="10000"/>
                            </a:schemeClr>
                          </a:solidFill>
                          <a:effectLst/>
                        </a:rPr>
                        <a:t>Biedējošās emocijas</a:t>
                      </a:r>
                    </a:p>
                    <a:p>
                      <a:pPr>
                        <a:lnSpc>
                          <a:spcPct val="107000"/>
                        </a:lnSpc>
                        <a:spcAft>
                          <a:spcPts val="800"/>
                        </a:spcAft>
                      </a:pPr>
                      <a:r>
                        <a:rPr lang="lv-LV" sz="2000" dirty="0">
                          <a:solidFill>
                            <a:schemeClr val="bg2">
                              <a:lumMod val="10000"/>
                            </a:schemeClr>
                          </a:solidFill>
                          <a:effectLst/>
                        </a:rPr>
                        <a:t>Atbildība par ģimenes pozitīvajām emocijām</a:t>
                      </a:r>
                    </a:p>
                    <a:p>
                      <a:pPr>
                        <a:lnSpc>
                          <a:spcPct val="107000"/>
                        </a:lnSpc>
                        <a:spcAft>
                          <a:spcPts val="800"/>
                        </a:spcAft>
                      </a:pPr>
                      <a:r>
                        <a:rPr lang="lv-LV" sz="2000" dirty="0">
                          <a:solidFill>
                            <a:schemeClr val="bg2">
                              <a:lumMod val="10000"/>
                            </a:schemeClr>
                          </a:solidFill>
                          <a:effectLst/>
                        </a:rPr>
                        <a:t>Neziņa par nākotnei</a:t>
                      </a:r>
                    </a:p>
                    <a:p>
                      <a:pPr>
                        <a:lnSpc>
                          <a:spcPct val="107000"/>
                        </a:lnSpc>
                        <a:spcAft>
                          <a:spcPts val="800"/>
                        </a:spcAft>
                      </a:pPr>
                      <a:r>
                        <a:rPr lang="lv-LV" sz="2000" dirty="0">
                          <a:solidFill>
                            <a:schemeClr val="bg2">
                              <a:lumMod val="10000"/>
                            </a:schemeClr>
                          </a:solidFill>
                          <a:effectLst/>
                        </a:rPr>
                        <a:t>Bailes no sievas emocijām</a:t>
                      </a:r>
                    </a:p>
                    <a:p>
                      <a:pPr>
                        <a:lnSpc>
                          <a:spcPct val="107000"/>
                        </a:lnSpc>
                        <a:spcAft>
                          <a:spcPts val="800"/>
                        </a:spcAft>
                      </a:pPr>
                      <a:r>
                        <a:rPr lang="lv-LV" sz="2000" dirty="0">
                          <a:solidFill>
                            <a:schemeClr val="bg2">
                              <a:lumMod val="10000"/>
                            </a:schemeClr>
                          </a:solidFill>
                          <a:effectLst/>
                        </a:rPr>
                        <a:t>Bailes netikt galā</a:t>
                      </a:r>
                    </a:p>
                    <a:p>
                      <a:pPr>
                        <a:lnSpc>
                          <a:spcPct val="107000"/>
                        </a:lnSpc>
                        <a:spcAft>
                          <a:spcPts val="800"/>
                        </a:spcAft>
                      </a:pPr>
                      <a:r>
                        <a:rPr lang="lv-LV" sz="2000" dirty="0">
                          <a:solidFill>
                            <a:schemeClr val="bg2">
                              <a:lumMod val="10000"/>
                            </a:schemeClr>
                          </a:solidFill>
                          <a:effectLst/>
                        </a:rPr>
                        <a:t>Ģimenes saglabāšana</a:t>
                      </a:r>
                    </a:p>
                    <a:p>
                      <a:pPr>
                        <a:lnSpc>
                          <a:spcPct val="107000"/>
                        </a:lnSpc>
                        <a:spcAft>
                          <a:spcPts val="0"/>
                        </a:spcAft>
                      </a:pPr>
                      <a:r>
                        <a:rPr lang="lv-LV" sz="2000" dirty="0">
                          <a:solidFill>
                            <a:schemeClr val="bg2">
                              <a:lumMod val="10000"/>
                            </a:schemeClr>
                          </a:solidFill>
                          <a:effectLst/>
                        </a:rPr>
                        <a:t> </a:t>
                      </a:r>
                      <a:endParaRPr lang="lv-LV"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lv-LV" sz="2000" b="1" dirty="0">
                          <a:solidFill>
                            <a:schemeClr val="bg2">
                              <a:lumMod val="10000"/>
                            </a:schemeClr>
                          </a:solidFill>
                          <a:effectLst/>
                        </a:rPr>
                        <a:t>Biedējošā nākotne</a:t>
                      </a:r>
                    </a:p>
                    <a:p>
                      <a:pPr>
                        <a:lnSpc>
                          <a:spcPct val="107000"/>
                        </a:lnSpc>
                        <a:spcAft>
                          <a:spcPts val="0"/>
                        </a:spcAft>
                      </a:pPr>
                      <a:r>
                        <a:rPr lang="lv-LV" sz="2000" dirty="0">
                          <a:solidFill>
                            <a:schemeClr val="bg2">
                              <a:lumMod val="10000"/>
                            </a:schemeClr>
                          </a:solidFill>
                          <a:effectLst/>
                        </a:rPr>
                        <a:t>Uztraukums par nākotni</a:t>
                      </a:r>
                    </a:p>
                    <a:p>
                      <a:pPr>
                        <a:lnSpc>
                          <a:spcPct val="107000"/>
                        </a:lnSpc>
                        <a:spcAft>
                          <a:spcPts val="0"/>
                        </a:spcAft>
                      </a:pPr>
                      <a:r>
                        <a:rPr lang="lv-LV" sz="2000" dirty="0">
                          <a:solidFill>
                            <a:schemeClr val="bg2">
                              <a:lumMod val="10000"/>
                            </a:schemeClr>
                          </a:solidFill>
                          <a:effectLst/>
                        </a:rPr>
                        <a:t>Biedējošā nākotne</a:t>
                      </a:r>
                    </a:p>
                    <a:p>
                      <a:pPr>
                        <a:lnSpc>
                          <a:spcPct val="107000"/>
                        </a:lnSpc>
                        <a:spcAft>
                          <a:spcPts val="0"/>
                        </a:spcAft>
                      </a:pPr>
                      <a:r>
                        <a:rPr lang="lv-LV" sz="2000" dirty="0">
                          <a:solidFill>
                            <a:schemeClr val="bg2">
                              <a:lumMod val="10000"/>
                            </a:schemeClr>
                          </a:solidFill>
                          <a:effectLst/>
                        </a:rPr>
                        <a:t>Neziņa par nākotnei</a:t>
                      </a:r>
                    </a:p>
                    <a:p>
                      <a:pPr algn="ctr">
                        <a:lnSpc>
                          <a:spcPct val="107000"/>
                        </a:lnSpc>
                        <a:spcAft>
                          <a:spcPts val="0"/>
                        </a:spcAft>
                      </a:pPr>
                      <a:r>
                        <a:rPr lang="lv-LV" sz="2000" b="1" dirty="0">
                          <a:solidFill>
                            <a:schemeClr val="bg2">
                              <a:lumMod val="10000"/>
                            </a:schemeClr>
                          </a:solidFill>
                          <a:effectLst/>
                        </a:rPr>
                        <a:t>Apdraudošās emocijas</a:t>
                      </a:r>
                    </a:p>
                    <a:p>
                      <a:pPr>
                        <a:lnSpc>
                          <a:spcPct val="107000"/>
                        </a:lnSpc>
                        <a:spcAft>
                          <a:spcPts val="0"/>
                        </a:spcAft>
                      </a:pPr>
                      <a:r>
                        <a:rPr lang="lv-LV" sz="2000" dirty="0">
                          <a:solidFill>
                            <a:schemeClr val="bg2">
                              <a:lumMod val="10000"/>
                            </a:schemeClr>
                          </a:solidFill>
                          <a:effectLst/>
                        </a:rPr>
                        <a:t>Biedējošās emocijas</a:t>
                      </a:r>
                    </a:p>
                    <a:p>
                      <a:pPr>
                        <a:lnSpc>
                          <a:spcPct val="107000"/>
                        </a:lnSpc>
                        <a:spcAft>
                          <a:spcPts val="0"/>
                        </a:spcAft>
                      </a:pPr>
                      <a:r>
                        <a:rPr lang="lv-LV" sz="2000" dirty="0">
                          <a:solidFill>
                            <a:schemeClr val="bg2">
                              <a:lumMod val="10000"/>
                            </a:schemeClr>
                          </a:solidFill>
                          <a:effectLst/>
                        </a:rPr>
                        <a:t>Atbildība par ģimenes pozitīvajām emocijām</a:t>
                      </a:r>
                    </a:p>
                    <a:p>
                      <a:pPr>
                        <a:lnSpc>
                          <a:spcPct val="107000"/>
                        </a:lnSpc>
                        <a:spcAft>
                          <a:spcPts val="0"/>
                        </a:spcAft>
                      </a:pPr>
                      <a:r>
                        <a:rPr lang="lv-LV" sz="2000" dirty="0">
                          <a:solidFill>
                            <a:schemeClr val="bg2">
                              <a:lumMod val="10000"/>
                            </a:schemeClr>
                          </a:solidFill>
                          <a:effectLst/>
                        </a:rPr>
                        <a:t>Bailes no sievas emocijām</a:t>
                      </a:r>
                    </a:p>
                    <a:p>
                      <a:pPr>
                        <a:lnSpc>
                          <a:spcPct val="107000"/>
                        </a:lnSpc>
                        <a:spcAft>
                          <a:spcPts val="0"/>
                        </a:spcAft>
                      </a:pPr>
                      <a:r>
                        <a:rPr lang="lv-LV" sz="2000" dirty="0">
                          <a:solidFill>
                            <a:schemeClr val="bg2">
                              <a:lumMod val="10000"/>
                            </a:schemeClr>
                          </a:solidFill>
                          <a:effectLst/>
                        </a:rPr>
                        <a:t>Bailes netikt galā</a:t>
                      </a:r>
                    </a:p>
                    <a:p>
                      <a:pPr algn="ctr">
                        <a:lnSpc>
                          <a:spcPct val="107000"/>
                        </a:lnSpc>
                        <a:spcAft>
                          <a:spcPts val="0"/>
                        </a:spcAft>
                      </a:pPr>
                      <a:r>
                        <a:rPr lang="lv-LV" sz="2000" b="1" dirty="0">
                          <a:solidFill>
                            <a:schemeClr val="bg2">
                              <a:lumMod val="10000"/>
                            </a:schemeClr>
                          </a:solidFill>
                          <a:effectLst/>
                        </a:rPr>
                        <a:t>Ģimenes saglabāšana</a:t>
                      </a:r>
                    </a:p>
                    <a:p>
                      <a:pPr>
                        <a:lnSpc>
                          <a:spcPct val="107000"/>
                        </a:lnSpc>
                        <a:spcAft>
                          <a:spcPts val="0"/>
                        </a:spcAft>
                      </a:pPr>
                      <a:r>
                        <a:rPr lang="lv-LV" sz="2000" dirty="0">
                          <a:solidFill>
                            <a:schemeClr val="bg2">
                              <a:lumMod val="10000"/>
                            </a:schemeClr>
                          </a:solidFill>
                          <a:effectLst/>
                        </a:rPr>
                        <a:t>Atbildība par ģimenes pozitīvajām emocijām</a:t>
                      </a:r>
                    </a:p>
                    <a:p>
                      <a:pPr>
                        <a:lnSpc>
                          <a:spcPct val="107000"/>
                        </a:lnSpc>
                        <a:spcAft>
                          <a:spcPts val="0"/>
                        </a:spcAft>
                      </a:pPr>
                      <a:r>
                        <a:rPr lang="lv-LV" sz="2000" dirty="0">
                          <a:solidFill>
                            <a:schemeClr val="bg2">
                              <a:lumMod val="10000"/>
                            </a:schemeClr>
                          </a:solidFill>
                          <a:effectLst/>
                        </a:rPr>
                        <a:t>Ģimenes saglabāšana</a:t>
                      </a:r>
                      <a:endParaRPr lang="lv-LV" sz="2000" dirty="0">
                        <a:solidFill>
                          <a:schemeClr val="bg2">
                            <a:lumMod val="1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8252313"/>
                  </a:ext>
                </a:extLst>
              </a:tr>
            </a:tbl>
          </a:graphicData>
        </a:graphic>
      </p:graphicFrame>
      <p:pic>
        <p:nvPicPr>
          <p:cNvPr id="4" name="Graphic 3" descr="Badge 4 outline">
            <a:extLst>
              <a:ext uri="{FF2B5EF4-FFF2-40B4-BE49-F238E27FC236}">
                <a16:creationId xmlns:a16="http://schemas.microsoft.com/office/drawing/2014/main" id="{134B3D8F-1E8A-2B41-D3A7-A5C5D0EB695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367003" y="2612571"/>
            <a:ext cx="1866123" cy="1909666"/>
          </a:xfrm>
          <a:prstGeom prst="rect">
            <a:avLst/>
          </a:prstGeom>
        </p:spPr>
      </p:pic>
    </p:spTree>
    <p:extLst>
      <p:ext uri="{BB962C8B-B14F-4D97-AF65-F5344CB8AC3E}">
        <p14:creationId xmlns:p14="http://schemas.microsoft.com/office/powerpoint/2010/main" val="305793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r>
              <a:rPr lang="lv-LV" altLang="lv-LV" dirty="0"/>
              <a:t>Nākamā dalībnieka iesaistīšana</a:t>
            </a:r>
            <a:endParaRPr lang="en-US" dirty="0"/>
          </a:p>
        </p:txBody>
      </p:sp>
      <p:sp>
        <p:nvSpPr>
          <p:cNvPr id="3" name="Content Placeholder 2"/>
          <p:cNvSpPr>
            <a:spLocks noGrp="1"/>
          </p:cNvSpPr>
          <p:nvPr>
            <p:ph idx="1"/>
          </p:nvPr>
        </p:nvSpPr>
        <p:spPr>
          <a:xfrm>
            <a:off x="3377682" y="2037119"/>
            <a:ext cx="8193832" cy="4351338"/>
          </a:xfrm>
        </p:spPr>
        <p:txBody>
          <a:bodyPr>
            <a:normAutofit/>
          </a:bodyPr>
          <a:lstStyle/>
          <a:p>
            <a:pPr marL="0" indent="0" algn="just">
              <a:buNone/>
            </a:pPr>
            <a:r>
              <a:rPr lang="lv-LV" altLang="lv-LV" sz="2400" dirty="0"/>
              <a:t>Fenomenoloģiskā pētījuma izlasē iesaka iesaistīt vismaz sešus pētījuma dalībniekus (Morse, 1994). </a:t>
            </a:r>
            <a:endParaRPr lang="en-US" altLang="lv-LV" sz="2400" dirty="0" smtClean="0"/>
          </a:p>
          <a:p>
            <a:pPr marL="0" indent="0" algn="just">
              <a:buNone/>
            </a:pPr>
            <a:r>
              <a:rPr lang="en-US" altLang="lv-LV" sz="2400" dirty="0"/>
              <a:t>I</a:t>
            </a:r>
            <a:r>
              <a:rPr lang="lv-LV" altLang="lv-LV" sz="2400" dirty="0" smtClean="0"/>
              <a:t>ntervijas </a:t>
            </a:r>
            <a:r>
              <a:rPr lang="lv-LV" altLang="lv-LV" sz="2400" dirty="0"/>
              <a:t>ar diviem līdz 10 cilvēkiem varētu nodrošināt datu piesātinātību (Boyd, 2001). </a:t>
            </a:r>
            <a:endParaRPr lang="en-US" altLang="lv-LV" sz="2400" dirty="0" smtClean="0"/>
          </a:p>
          <a:p>
            <a:pPr marL="0" indent="0" algn="just">
              <a:buNone/>
            </a:pPr>
            <a:r>
              <a:rPr lang="lv-LV" altLang="lv-LV" sz="2400" dirty="0" smtClean="0"/>
              <a:t>Citi </a:t>
            </a:r>
            <a:r>
              <a:rPr lang="lv-LV" altLang="lv-LV" sz="2400" dirty="0"/>
              <a:t>autori iesaka intervijas ar pieciem līdz 25 indivīdiem, kuriem ir pētāmās parādības pieredze (Polkinghorne, 1989). </a:t>
            </a:r>
          </a:p>
          <a:p>
            <a:pPr marL="0" indent="0" algn="just">
              <a:buNone/>
            </a:pPr>
            <a:r>
              <a:rPr lang="lv-LV" altLang="lv-LV" sz="2400" dirty="0"/>
              <a:t>IFA pētījumu izlase parasti ir neliela, literatūrā var atrast pētījumus pat ar vienu dalībnieku (Smith &amp; Eatough, 2006), bet ir arī pētījumi, kuros iesaistīti pat 64 dalībnieki (Cater &amp; Coleman, 2006).</a:t>
            </a:r>
          </a:p>
          <a:p>
            <a:pPr marL="0" indent="0">
              <a:buNone/>
            </a:pPr>
            <a:endParaRPr lang="en-US" dirty="0"/>
          </a:p>
        </p:txBody>
      </p:sp>
      <p:pic>
        <p:nvPicPr>
          <p:cNvPr id="5" name="Graphic 4" descr="Badge 5 outline">
            <a:extLst>
              <a:ext uri="{FF2B5EF4-FFF2-40B4-BE49-F238E27FC236}">
                <a16:creationId xmlns:a16="http://schemas.microsoft.com/office/drawing/2014/main" id="{F64F9427-E622-F610-6765-F63ADD081FA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838200" y="2718318"/>
            <a:ext cx="1855237" cy="1915885"/>
          </a:xfrm>
          <a:prstGeom prst="rect">
            <a:avLst/>
          </a:prstGeom>
        </p:spPr>
      </p:pic>
    </p:spTree>
    <p:extLst>
      <p:ext uri="{BB962C8B-B14F-4D97-AF65-F5344CB8AC3E}">
        <p14:creationId xmlns:p14="http://schemas.microsoft.com/office/powerpoint/2010/main" val="2667442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a:r>
              <a:rPr lang="lv-LV" altLang="lv-LV" dirty="0"/>
              <a:t>Vienojošās tēmas starp dalībniekiem</a:t>
            </a:r>
            <a:endParaRPr lang="en-US" dirty="0"/>
          </a:p>
        </p:txBody>
      </p:sp>
      <p:sp>
        <p:nvSpPr>
          <p:cNvPr id="3" name="Content Placeholder 2"/>
          <p:cNvSpPr>
            <a:spLocks noGrp="1"/>
          </p:cNvSpPr>
          <p:nvPr>
            <p:ph idx="1"/>
          </p:nvPr>
        </p:nvSpPr>
        <p:spPr>
          <a:xfrm>
            <a:off x="3492500" y="2062001"/>
            <a:ext cx="7668467" cy="4351338"/>
          </a:xfrm>
        </p:spPr>
        <p:txBody>
          <a:bodyPr>
            <a:normAutofit/>
          </a:bodyPr>
          <a:lstStyle/>
          <a:p>
            <a:pPr marL="0" indent="0" algn="just">
              <a:buNone/>
            </a:pPr>
            <a:r>
              <a:rPr lang="lv-LV" altLang="lv-LV" sz="2400" dirty="0"/>
              <a:t>Šajā posmā tiek veidota tabula ar tēmu kartēm un meklēts, kā tās iekļaujas un papildina viena otru. Tabulā tiek atzīmēts gan konkrētā dalībnieka tēmu karte, gan transkripta lapaspuse un rinda, kura ilustrē doto tēmu. </a:t>
            </a:r>
            <a:endParaRPr lang="en-US" altLang="lv-LV" sz="2400" dirty="0" smtClean="0"/>
          </a:p>
          <a:p>
            <a:pPr marL="0" indent="0" algn="just">
              <a:buNone/>
            </a:pPr>
            <a:endParaRPr lang="lv-LV" altLang="lv-LV" sz="2400" dirty="0"/>
          </a:p>
          <a:p>
            <a:pPr marL="0" indent="0" algn="just">
              <a:buNone/>
            </a:pPr>
            <a:r>
              <a:rPr lang="lv-LV" altLang="lv-LV" sz="2400" dirty="0"/>
              <a:t>Šobrīd </a:t>
            </a:r>
            <a:r>
              <a:rPr lang="en-US" altLang="lv-LV" sz="2400" dirty="0"/>
              <a:t>n</a:t>
            </a:r>
            <a:r>
              <a:rPr lang="lv-LV" altLang="lv-LV" sz="2400" dirty="0"/>
              <a:t>otiek sistemātiskas tēmu tabulas izstrāde, vizuāli atspoguļojot apakštēmu un galveno tēmu struktūru. </a:t>
            </a:r>
          </a:p>
        </p:txBody>
      </p:sp>
      <p:pic>
        <p:nvPicPr>
          <p:cNvPr id="5" name="Graphic 4" descr="Badge 6 outline">
            <a:extLst>
              <a:ext uri="{FF2B5EF4-FFF2-40B4-BE49-F238E27FC236}">
                <a16:creationId xmlns:a16="http://schemas.microsoft.com/office/drawing/2014/main" id="{4FAE6DA9-5CA9-6364-2054-8BB34D1402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1125894" y="2494385"/>
            <a:ext cx="2040294" cy="2102498"/>
          </a:xfrm>
          <a:prstGeom prst="rect">
            <a:avLst/>
          </a:prstGeom>
        </p:spPr>
      </p:pic>
    </p:spTree>
    <p:extLst>
      <p:ext uri="{BB962C8B-B14F-4D97-AF65-F5344CB8AC3E}">
        <p14:creationId xmlns:p14="http://schemas.microsoft.com/office/powerpoint/2010/main" val="19737080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lv-LV" dirty="0"/>
              <a:t>Secinājumi</a:t>
            </a:r>
            <a:br>
              <a:rPr lang="lv-LV" altLang="lv-LV" dirty="0"/>
            </a:br>
            <a:endParaRPr lang="en-US" dirty="0"/>
          </a:p>
        </p:txBody>
      </p:sp>
      <p:sp>
        <p:nvSpPr>
          <p:cNvPr id="3" name="Content Placeholder 2"/>
          <p:cNvSpPr>
            <a:spLocks noGrp="1"/>
          </p:cNvSpPr>
          <p:nvPr>
            <p:ph idx="1"/>
          </p:nvPr>
        </p:nvSpPr>
        <p:spPr/>
        <p:txBody>
          <a:bodyPr>
            <a:normAutofit/>
          </a:bodyPr>
          <a:lstStyle/>
          <a:p>
            <a:pPr algn="just"/>
            <a:r>
              <a:rPr lang="lv-LV" altLang="lv-LV" sz="2400" dirty="0"/>
              <a:t>Veicot IFA soļus, aprakstot tos un iesaistoties refleksijā, varu secināt, ka šī kvalitatīvā datu analīzes pieeja/metode nav tikai tehniska darbība. Tā prasa īpašu pētnieka pozīciju, veidojot sadarbību ar pētījuma dalībniekiem, kā arī pētnieka fenomenoloģisku orientāciju saistībā ar dalībnieka centieniem atklāt savas dzīvās pieredzes jēgu. </a:t>
            </a:r>
            <a:endParaRPr lang="en-US" altLang="lv-LV" sz="2400" dirty="0" smtClean="0"/>
          </a:p>
          <a:p>
            <a:pPr algn="just"/>
            <a:endParaRPr lang="lv-LV" altLang="lv-LV" sz="2400" dirty="0"/>
          </a:p>
          <a:p>
            <a:pPr algn="just"/>
            <a:r>
              <a:rPr lang="lv-LV" altLang="lv-LV" sz="2400" dirty="0"/>
              <a:t>Tēvu pieredzes ar neizārstējami slimu bērnu pētījuma turpinājumā ti</a:t>
            </a:r>
            <a:r>
              <a:rPr lang="en-US" altLang="lv-LV" sz="2400" dirty="0"/>
              <a:t>e</a:t>
            </a:r>
            <a:r>
              <a:rPr lang="lv-LV" altLang="lv-LV" sz="2400" dirty="0"/>
              <a:t>k veidots datu apraksts atbilstoši IFA datu aprakstīšanas prasībām, ilustrējot tēmas ar konkrētiem pētījuma dalībnieku izteikumiem no interviju transkriptiem.</a:t>
            </a:r>
          </a:p>
          <a:p>
            <a:endParaRPr lang="en-US" dirty="0"/>
          </a:p>
        </p:txBody>
      </p:sp>
    </p:spTree>
    <p:extLst>
      <p:ext uri="{BB962C8B-B14F-4D97-AF65-F5344CB8AC3E}">
        <p14:creationId xmlns:p14="http://schemas.microsoft.com/office/powerpoint/2010/main" val="2878238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lv-LV" dirty="0"/>
              <a:t>Paldies par uzmanību!</a:t>
            </a:r>
            <a:endParaRPr lang="en-US" dirty="0"/>
          </a:p>
        </p:txBody>
      </p:sp>
      <p:pic>
        <p:nvPicPr>
          <p:cNvPr id="4" name="Picture 1029" descr="rocinas1">
            <a:extLst>
              <a:ext uri="{FF2B5EF4-FFF2-40B4-BE49-F238E27FC236}">
                <a16:creationId xmlns:a16="http://schemas.microsoft.com/office/drawing/2014/main" id="{4289C238-5948-4FFC-A630-5A646DF9AD4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726267" y="2286001"/>
            <a:ext cx="6553200" cy="4064000"/>
          </a:xfrm>
          <a:prstGeom prst="rect">
            <a:avLst/>
          </a:prstGeom>
          <a:ln>
            <a:solidFill>
              <a:srgbClr val="002060"/>
            </a:solidFill>
            <a:miter lim="800000"/>
            <a:headEnd/>
            <a:tailEnd/>
          </a:ln>
        </p:spPr>
      </p:pic>
    </p:spTree>
    <p:extLst>
      <p:ext uri="{BB962C8B-B14F-4D97-AF65-F5344CB8AC3E}">
        <p14:creationId xmlns:p14="http://schemas.microsoft.com/office/powerpoint/2010/main" val="270208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568176" y="849941"/>
            <a:ext cx="10515600" cy="1325563"/>
          </a:xfrm>
        </p:spPr>
        <p:txBody>
          <a:bodyPr>
            <a:normAutofit fontScale="90000"/>
          </a:bodyPr>
          <a:lstStyle/>
          <a:p>
            <a:pPr marR="0"/>
            <a:r>
              <a:rPr lang="en-US" altLang="lv-LV" dirty="0"/>
              <a:t/>
            </a:r>
            <a:br>
              <a:rPr lang="en-US" altLang="lv-LV" dirty="0"/>
            </a:br>
            <a:r>
              <a:rPr lang="en-US" altLang="lv-LV" dirty="0"/>
              <a:t/>
            </a:r>
            <a:br>
              <a:rPr lang="en-US" altLang="lv-LV" dirty="0"/>
            </a:br>
            <a:r>
              <a:rPr lang="en-US" altLang="lv-LV" dirty="0"/>
              <a:t/>
            </a:r>
            <a:br>
              <a:rPr lang="en-US" altLang="lv-LV" dirty="0"/>
            </a:br>
            <a:r>
              <a:rPr lang="en-US" altLang="lv-LV" dirty="0"/>
              <a:t/>
            </a:r>
            <a:br>
              <a:rPr lang="en-US" altLang="lv-LV" dirty="0"/>
            </a:br>
            <a:endParaRPr lang="lv-LV" dirty="0"/>
          </a:p>
        </p:txBody>
      </p:sp>
      <p:sp>
        <p:nvSpPr>
          <p:cNvPr id="4" name="TextBox 3">
            <a:extLst>
              <a:ext uri="{FF2B5EF4-FFF2-40B4-BE49-F238E27FC236}">
                <a16:creationId xmlns:a16="http://schemas.microsoft.com/office/drawing/2014/main" id="{475BDD00-54CE-CC86-D473-09B0289BF597}"/>
              </a:ext>
            </a:extLst>
          </p:cNvPr>
          <p:cNvSpPr txBox="1"/>
          <p:nvPr/>
        </p:nvSpPr>
        <p:spPr>
          <a:xfrm>
            <a:off x="1050163" y="927947"/>
            <a:ext cx="7415948" cy="584775"/>
          </a:xfrm>
          <a:prstGeom prst="rect">
            <a:avLst/>
          </a:prstGeom>
          <a:noFill/>
        </p:spPr>
        <p:txBody>
          <a:bodyPr wrap="square" rtlCol="0">
            <a:spAutoFit/>
          </a:bodyPr>
          <a:lstStyle/>
          <a:p>
            <a:r>
              <a:rPr lang="lv-LV" sz="3200" b="1" dirty="0">
                <a:solidFill>
                  <a:srgbClr val="E14F01"/>
                </a:solidFill>
              </a:rPr>
              <a:t>Prezentācijas mērķis: </a:t>
            </a:r>
          </a:p>
        </p:txBody>
      </p:sp>
      <p:sp>
        <p:nvSpPr>
          <p:cNvPr id="5" name="TextBox 4">
            <a:extLst>
              <a:ext uri="{FF2B5EF4-FFF2-40B4-BE49-F238E27FC236}">
                <a16:creationId xmlns:a16="http://schemas.microsoft.com/office/drawing/2014/main" id="{82B60CD1-9889-2C7C-2ED4-A64F9A883650}"/>
              </a:ext>
            </a:extLst>
          </p:cNvPr>
          <p:cNvSpPr txBox="1"/>
          <p:nvPr/>
        </p:nvSpPr>
        <p:spPr>
          <a:xfrm>
            <a:off x="1050163" y="3261049"/>
            <a:ext cx="9773347" cy="1200329"/>
          </a:xfrm>
          <a:prstGeom prst="rect">
            <a:avLst/>
          </a:prstGeom>
          <a:noFill/>
        </p:spPr>
        <p:txBody>
          <a:bodyPr wrap="square" rtlCol="0">
            <a:spAutoFit/>
          </a:bodyPr>
          <a:lstStyle/>
          <a:p>
            <a:pPr algn="just"/>
            <a:r>
              <a:rPr lang="lv-LV" sz="2400" dirty="0"/>
              <a:t>Iepazīstināt ar pētījuma ietvaros veiktās kvalitatīvas datu analīzes (IFA) metodoloģiskajiem pamatprincipiem, kā ilustrāciju izmantojot vienas intervijas analīzes procesu.    </a:t>
            </a:r>
          </a:p>
        </p:txBody>
      </p:sp>
    </p:spTree>
    <p:extLst>
      <p:ext uri="{BB962C8B-B14F-4D97-AF65-F5344CB8AC3E}">
        <p14:creationId xmlns:p14="http://schemas.microsoft.com/office/powerpoint/2010/main" val="380727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85984-FC65-4A6B-B4C8-6F659C72A508}"/>
              </a:ext>
            </a:extLst>
          </p:cNvPr>
          <p:cNvSpPr>
            <a:spLocks noGrp="1"/>
          </p:cNvSpPr>
          <p:nvPr>
            <p:ph type="title"/>
          </p:nvPr>
        </p:nvSpPr>
        <p:spPr>
          <a:xfrm>
            <a:off x="568176" y="849941"/>
            <a:ext cx="10515600" cy="1325563"/>
          </a:xfrm>
        </p:spPr>
        <p:txBody>
          <a:bodyPr>
            <a:normAutofit fontScale="90000"/>
          </a:bodyPr>
          <a:lstStyle/>
          <a:p>
            <a:pPr marR="0"/>
            <a:r>
              <a:rPr lang="en-US" altLang="lv-LV" dirty="0"/>
              <a:t/>
            </a:r>
            <a:br>
              <a:rPr lang="en-US" altLang="lv-LV" dirty="0"/>
            </a:br>
            <a:r>
              <a:rPr lang="en-US" altLang="lv-LV" dirty="0"/>
              <a:t/>
            </a:r>
            <a:br>
              <a:rPr lang="en-US" altLang="lv-LV" dirty="0"/>
            </a:br>
            <a:r>
              <a:rPr lang="en-US" altLang="lv-LV" dirty="0"/>
              <a:t/>
            </a:r>
            <a:br>
              <a:rPr lang="en-US" altLang="lv-LV" dirty="0"/>
            </a:br>
            <a:r>
              <a:rPr lang="en-US" altLang="lv-LV" dirty="0"/>
              <a:t/>
            </a:r>
            <a:br>
              <a:rPr lang="en-US" altLang="lv-LV" dirty="0"/>
            </a:br>
            <a:endParaRPr lang="lv-LV" dirty="0"/>
          </a:p>
        </p:txBody>
      </p:sp>
      <p:sp>
        <p:nvSpPr>
          <p:cNvPr id="3" name="Content Placeholder 2">
            <a:extLst>
              <a:ext uri="{FF2B5EF4-FFF2-40B4-BE49-F238E27FC236}">
                <a16:creationId xmlns:a16="http://schemas.microsoft.com/office/drawing/2014/main" id="{4EDDD3D2-56A3-43D6-95A8-9AC523BE3538}"/>
              </a:ext>
            </a:extLst>
          </p:cNvPr>
          <p:cNvSpPr>
            <a:spLocks noGrp="1"/>
          </p:cNvSpPr>
          <p:nvPr>
            <p:ph idx="1"/>
          </p:nvPr>
        </p:nvSpPr>
        <p:spPr>
          <a:xfrm>
            <a:off x="838201" y="2314575"/>
            <a:ext cx="9620091" cy="2559093"/>
          </a:xfrm>
        </p:spPr>
        <p:txBody>
          <a:bodyPr>
            <a:normAutofit fontScale="92500" lnSpcReduction="20000"/>
          </a:bodyPr>
          <a:lstStyle/>
          <a:p>
            <a:pPr marL="0" indent="0">
              <a:buNone/>
            </a:pPr>
            <a:endParaRPr lang="en-US" altLang="lv-LV" dirty="0"/>
          </a:p>
          <a:p>
            <a:pPr algn="just"/>
            <a:r>
              <a:rPr lang="lv-LV" altLang="lv-LV" sz="2600" dirty="0"/>
              <a:t>Pētījuma stratēģija – Kvalitatīvs pētījums</a:t>
            </a:r>
          </a:p>
          <a:p>
            <a:pPr algn="just"/>
            <a:r>
              <a:rPr lang="lv-LV" altLang="lv-LV" sz="2600" dirty="0"/>
              <a:t>Pētījuma dizains – Fenomenoloģija</a:t>
            </a:r>
          </a:p>
          <a:p>
            <a:pPr algn="just"/>
            <a:r>
              <a:rPr lang="lv-LV" altLang="lv-LV" sz="2600" dirty="0"/>
              <a:t>Pētījuma pieeja/datu analīzes metode – Interpretatīvā fenomenoloģiskā analīze (IFA)</a:t>
            </a:r>
          </a:p>
          <a:p>
            <a:pPr algn="just"/>
            <a:r>
              <a:rPr lang="lv-LV" altLang="lv-LV" sz="2600" dirty="0"/>
              <a:t>Pētījuma pamatjautājums: </a:t>
            </a:r>
            <a:r>
              <a:rPr lang="lv-LV" sz="2600" dirty="0">
                <a:effectLst/>
                <a:latin typeface="Segoe UI" panose="020B0502040204020203" pitchFamily="34" charset="0"/>
              </a:rPr>
              <a:t>Kā tēvi apraksta savu pieredzi ar neizārstējami slimu bērnu paliatīvajā aprūpē?</a:t>
            </a:r>
            <a:endParaRPr lang="lv-LV" sz="2600" dirty="0">
              <a:effectLst/>
              <a:latin typeface="Arial" panose="020B0604020202020204" pitchFamily="34" charset="0"/>
            </a:endParaRPr>
          </a:p>
          <a:p>
            <a:endParaRPr lang="lv-LV" altLang="lv-LV" dirty="0"/>
          </a:p>
          <a:p>
            <a:endParaRPr lang="lv-LV" dirty="0"/>
          </a:p>
        </p:txBody>
      </p:sp>
      <p:sp>
        <p:nvSpPr>
          <p:cNvPr id="4" name="TextBox 3">
            <a:extLst>
              <a:ext uri="{FF2B5EF4-FFF2-40B4-BE49-F238E27FC236}">
                <a16:creationId xmlns:a16="http://schemas.microsoft.com/office/drawing/2014/main" id="{475BDD00-54CE-CC86-D473-09B0289BF597}"/>
              </a:ext>
            </a:extLst>
          </p:cNvPr>
          <p:cNvSpPr txBox="1"/>
          <p:nvPr/>
        </p:nvSpPr>
        <p:spPr>
          <a:xfrm>
            <a:off x="838201" y="849941"/>
            <a:ext cx="7415948"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sz="3200" b="1" i="0" u="none" strike="noStrike" kern="1200" cap="none" spc="0" normalizeH="0" baseline="0" noProof="0" dirty="0">
                <a:ln>
                  <a:noFill/>
                </a:ln>
                <a:solidFill>
                  <a:srgbClr val="E14F01"/>
                </a:solidFill>
                <a:effectLst/>
                <a:uLnTx/>
                <a:uFillTx/>
                <a:latin typeface="Arial" panose="020B0604020202020204"/>
                <a:ea typeface="+mn-ea"/>
                <a:cs typeface="+mn-cs"/>
              </a:rPr>
              <a:t>Pētījuma uzstādījums: </a:t>
            </a:r>
          </a:p>
        </p:txBody>
      </p:sp>
    </p:spTree>
    <p:extLst>
      <p:ext uri="{BB962C8B-B14F-4D97-AF65-F5344CB8AC3E}">
        <p14:creationId xmlns:p14="http://schemas.microsoft.com/office/powerpoint/2010/main" val="3571739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lv-LV" dirty="0"/>
              <a:t/>
            </a:r>
            <a:br>
              <a:rPr lang="en-US" altLang="lv-LV" dirty="0"/>
            </a:br>
            <a:r>
              <a:rPr lang="lv-LV" altLang="lv-LV" sz="3600" dirty="0"/>
              <a:t>Interpretatīvā fenomenoloģiskā analīze</a:t>
            </a:r>
            <a:r>
              <a:rPr lang="lv-LV" altLang="lv-LV" dirty="0"/>
              <a:t/>
            </a:r>
            <a:br>
              <a:rPr lang="lv-LV" altLang="lv-LV" dirty="0"/>
            </a:br>
            <a:endParaRPr lang="en-US" dirty="0"/>
          </a:p>
        </p:txBody>
      </p:sp>
      <p:sp>
        <p:nvSpPr>
          <p:cNvPr id="3" name="Content Placeholder 2"/>
          <p:cNvSpPr>
            <a:spLocks noGrp="1"/>
          </p:cNvSpPr>
          <p:nvPr>
            <p:ph idx="1"/>
          </p:nvPr>
        </p:nvSpPr>
        <p:spPr/>
        <p:txBody>
          <a:bodyPr/>
          <a:lstStyle/>
          <a:p>
            <a:pPr marL="0" indent="0">
              <a:buNone/>
            </a:pPr>
            <a:r>
              <a:rPr lang="lv-LV" altLang="lv-LV" b="1" dirty="0">
                <a:solidFill>
                  <a:schemeClr val="bg2">
                    <a:lumMod val="10000"/>
                  </a:schemeClr>
                </a:solidFill>
              </a:rPr>
              <a:t>Datu vākšana</a:t>
            </a:r>
          </a:p>
          <a:p>
            <a:endParaRPr lang="en-US" dirty="0"/>
          </a:p>
        </p:txBody>
      </p:sp>
      <p:sp>
        <p:nvSpPr>
          <p:cNvPr id="4" name="Teksta vietturis 3"/>
          <p:cNvSpPr txBox="1">
            <a:spLocks noChangeArrowheads="1"/>
          </p:cNvSpPr>
          <p:nvPr/>
        </p:nvSpPr>
        <p:spPr bwMode="auto">
          <a:xfrm>
            <a:off x="628650" y="2797175"/>
            <a:ext cx="10804418" cy="264636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lv-LV" altLang="lv-LV" sz="2400" dirty="0"/>
              <a:t>Datu vākšanas pamatprincips fenomenoloģiskā pētījuma dizainos ir minimāla struktūra un maksimāls dziļums. </a:t>
            </a:r>
            <a:endParaRPr lang="en-US" altLang="lv-LV" sz="2400" dirty="0" smtClean="0"/>
          </a:p>
          <a:p>
            <a:pPr algn="just"/>
            <a:endParaRPr lang="lv-LV" altLang="lv-LV" sz="2400" dirty="0"/>
          </a:p>
          <a:p>
            <a:pPr algn="just"/>
            <a:r>
              <a:rPr lang="lv-LV" altLang="lv-LV" sz="2400" dirty="0"/>
              <a:t>Datu vākšanai IFA priekšroka tiek dota bagātīgam tekstuālam materiālam, kuru var rast atvērtās, dziļās intervijās. </a:t>
            </a:r>
          </a:p>
        </p:txBody>
      </p:sp>
    </p:spTree>
    <p:extLst>
      <p:ext uri="{BB962C8B-B14F-4D97-AF65-F5344CB8AC3E}">
        <p14:creationId xmlns:p14="http://schemas.microsoft.com/office/powerpoint/2010/main" val="185652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lv-LV" dirty="0"/>
              <a:t/>
            </a:r>
            <a:br>
              <a:rPr lang="en-US" altLang="lv-LV" dirty="0"/>
            </a:br>
            <a:r>
              <a:rPr lang="lv-LV" altLang="lv-LV" sz="3600" dirty="0"/>
              <a:t>Interpretatīvā fenomenoloģiskā analīze</a:t>
            </a:r>
            <a:r>
              <a:rPr lang="lv-LV" altLang="lv-LV" dirty="0"/>
              <a:t/>
            </a:r>
            <a:br>
              <a:rPr lang="lv-LV" altLang="lv-LV" dirty="0"/>
            </a:br>
            <a:endParaRPr lang="en-US" dirty="0"/>
          </a:p>
        </p:txBody>
      </p:sp>
      <p:sp>
        <p:nvSpPr>
          <p:cNvPr id="3" name="Content Placeholder 2"/>
          <p:cNvSpPr>
            <a:spLocks noGrp="1"/>
          </p:cNvSpPr>
          <p:nvPr>
            <p:ph idx="1"/>
          </p:nvPr>
        </p:nvSpPr>
        <p:spPr/>
        <p:txBody>
          <a:bodyPr>
            <a:normAutofit/>
          </a:bodyPr>
          <a:lstStyle/>
          <a:p>
            <a:pPr marL="0" indent="0">
              <a:buNone/>
            </a:pPr>
            <a:r>
              <a:rPr lang="lv-LV" altLang="lv-LV" b="1" dirty="0">
                <a:solidFill>
                  <a:schemeClr val="bg2">
                    <a:lumMod val="10000"/>
                  </a:schemeClr>
                </a:solidFill>
              </a:rPr>
              <a:t>Transkripts</a:t>
            </a:r>
            <a:endParaRPr lang="en-US" altLang="lv-LV" b="1" dirty="0">
              <a:solidFill>
                <a:schemeClr val="bg2">
                  <a:lumMod val="10000"/>
                </a:schemeClr>
              </a:solidFill>
            </a:endParaRPr>
          </a:p>
          <a:p>
            <a:pPr marL="0" indent="0">
              <a:buNone/>
            </a:pPr>
            <a:endParaRPr lang="lv-LV" altLang="lv-LV" dirty="0"/>
          </a:p>
          <a:p>
            <a:pPr algn="just"/>
            <a:r>
              <a:rPr lang="lv-LV" altLang="lv-LV" sz="2400" dirty="0"/>
              <a:t>IFA mērķis ir analizēt dalībnieka vēstītā satura jēgu. </a:t>
            </a:r>
          </a:p>
          <a:p>
            <a:pPr algn="just"/>
            <a:r>
              <a:rPr lang="lv-LV" altLang="lv-LV" sz="2400" dirty="0"/>
              <a:t>Tra</a:t>
            </a:r>
            <a:r>
              <a:rPr lang="en-US" altLang="lv-LV" sz="2400" dirty="0"/>
              <a:t>n</a:t>
            </a:r>
            <a:r>
              <a:rPr lang="lv-LV" altLang="lv-LV" sz="2400" dirty="0"/>
              <a:t>skriptu ieteicams veikt pašam pētniekam. Tas ļauj dziļāk iepazīt dalībnieka teikto un nepalaist garām būtiskas nianses.</a:t>
            </a:r>
          </a:p>
          <a:p>
            <a:pPr algn="just"/>
            <a:r>
              <a:rPr lang="lv-LV" altLang="lv-LV" sz="2400" dirty="0"/>
              <a:t>Datorrakstā izveidotā transkripta lapa tika sadalīta trīs kolonnās, transkripta tekstu ievietojot vidējā kolonnā, bet malējās atstājot sākotnējiem komentāriem un tēmām. </a:t>
            </a:r>
            <a:endParaRPr lang="en-US" sz="2400" dirty="0"/>
          </a:p>
        </p:txBody>
      </p:sp>
    </p:spTree>
    <p:extLst>
      <p:ext uri="{BB962C8B-B14F-4D97-AF65-F5344CB8AC3E}">
        <p14:creationId xmlns:p14="http://schemas.microsoft.com/office/powerpoint/2010/main" val="2631374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altLang="lv-LV" sz="3600" dirty="0"/>
              <a:t>Interpretatīvā fenomenoloģiskā analīze</a:t>
            </a:r>
            <a:r>
              <a:rPr lang="en-US" altLang="lv-LV" sz="3600" dirty="0"/>
              <a:t/>
            </a:r>
            <a:br>
              <a:rPr lang="en-US" altLang="lv-LV" sz="3600" dirty="0"/>
            </a:br>
            <a:r>
              <a:rPr lang="lv-LV" altLang="lv-LV" sz="3600" dirty="0"/>
              <a:t/>
            </a:r>
            <a:br>
              <a:rPr lang="lv-LV" altLang="lv-LV" sz="3600" dirty="0"/>
            </a:br>
            <a:r>
              <a:rPr lang="lv-LV" altLang="lv-LV" sz="2800" dirty="0" err="1">
                <a:solidFill>
                  <a:schemeClr val="bg2">
                    <a:lumMod val="10000"/>
                  </a:schemeClr>
                </a:solidFill>
              </a:rPr>
              <a:t>Transkripta</a:t>
            </a:r>
            <a:r>
              <a:rPr lang="lv-LV" altLang="lv-LV" sz="2800" dirty="0">
                <a:solidFill>
                  <a:schemeClr val="bg2">
                    <a:lumMod val="10000"/>
                  </a:schemeClr>
                </a:solidFill>
              </a:rPr>
              <a:t> fragments (paraugs)</a:t>
            </a:r>
            <a:endParaRPr lang="en-US" altLang="lv-LV" sz="2800" dirty="0">
              <a:solidFill>
                <a:schemeClr val="bg2">
                  <a:lumMod val="1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216114"/>
              </p:ext>
            </p:extLst>
          </p:nvPr>
        </p:nvGraphicFramePr>
        <p:xfrm>
          <a:off x="829733" y="1977108"/>
          <a:ext cx="10474971" cy="4880892"/>
        </p:xfrm>
        <a:graphic>
          <a:graphicData uri="http://schemas.openxmlformats.org/drawingml/2006/table">
            <a:tbl>
              <a:tblPr firstRow="1" bandRow="1">
                <a:tableStyleId>{5C22544A-7EE6-4342-B048-85BDC9FD1C3A}</a:tableStyleId>
              </a:tblPr>
              <a:tblGrid>
                <a:gridCol w="2796765">
                  <a:extLst>
                    <a:ext uri="{9D8B030D-6E8A-4147-A177-3AD203B41FA5}">
                      <a16:colId xmlns:a16="http://schemas.microsoft.com/office/drawing/2014/main" val="46368536"/>
                    </a:ext>
                  </a:extLst>
                </a:gridCol>
                <a:gridCol w="4827037">
                  <a:extLst>
                    <a:ext uri="{9D8B030D-6E8A-4147-A177-3AD203B41FA5}">
                      <a16:colId xmlns:a16="http://schemas.microsoft.com/office/drawing/2014/main" val="1117036426"/>
                    </a:ext>
                  </a:extLst>
                </a:gridCol>
                <a:gridCol w="2851169">
                  <a:extLst>
                    <a:ext uri="{9D8B030D-6E8A-4147-A177-3AD203B41FA5}">
                      <a16:colId xmlns:a16="http://schemas.microsoft.com/office/drawing/2014/main" val="1338211947"/>
                    </a:ext>
                  </a:extLst>
                </a:gridCol>
              </a:tblGrid>
              <a:tr h="472760">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Iznirstošās tēmas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Transkripta teksts</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Aprakstošie komentāri</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118275621"/>
                  </a:ext>
                </a:extLst>
              </a:tr>
              <a:tr h="4408132">
                <a:tc>
                  <a:txBody>
                    <a:bodyPr/>
                    <a:lstStyle/>
                    <a:p>
                      <a:endParaRPr lang="en-US" dirty="0"/>
                    </a:p>
                  </a:txBody>
                  <a:tcPr/>
                </a:tc>
                <a:tc>
                  <a:txBody>
                    <a:bodyPr/>
                    <a:lstStyle>
                      <a:lvl1pPr marL="22225" indent="-4763">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22225" marR="0" lvl="0" indent="-4763" algn="just" defTabSz="914400" rtl="0" eaLnBrk="1" fontAlgn="base" latinLnBrk="0" hangingPunct="1">
                        <a:lnSpc>
                          <a:spcPct val="107000"/>
                        </a:lnSpc>
                        <a:spcBef>
                          <a:spcPct val="0"/>
                        </a:spcBef>
                        <a:spcAft>
                          <a:spcPct val="0"/>
                        </a:spcAft>
                        <a:buClrTx/>
                        <a:buSzTx/>
                        <a:buFontTx/>
                        <a:buNone/>
                        <a:tabLst/>
                      </a:pPr>
                      <a:r>
                        <a:rPr kumimoji="0" lang="lv-LV" altLang="lv-LV" sz="2400" b="0" i="0" u="none" strike="noStrike" cap="none" normalizeH="0" baseline="0" dirty="0">
                          <a:ln>
                            <a:noFill/>
                          </a:ln>
                          <a:solidFill>
                            <a:srgbClr val="000000"/>
                          </a:solidFill>
                          <a:effectLst/>
                          <a:latin typeface="Calibri" panose="020F0502020204030204" pitchFamily="34" charset="0"/>
                        </a:rPr>
                        <a:t>…Tad ir uztraukumi, ka kaut kas varētu notikt ļoti… ar to bērnu. (.4.) Nu, principā, jā, tā arī tas ir, kaut kā sākotnēji visu laiku jātiek galā, lai ģimenē būtu tas prieks, saticība un lai … lai neizšķīst tā ģimene, jo citādi būs …  Nāks vēl sieva, tikai raudās, tu tikai ignorēsi, sēdēsi un beigās nekas nenotiks un tā ģimene, nu, izjūk principā…</a:t>
                      </a:r>
                      <a:endParaRPr kumimoji="0" lang="lv-LV" altLang="lv-LV"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20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095135713"/>
                  </a:ext>
                </a:extLst>
              </a:tr>
            </a:tbl>
          </a:graphicData>
        </a:graphic>
      </p:graphicFrame>
    </p:spTree>
    <p:extLst>
      <p:ext uri="{BB962C8B-B14F-4D97-AF65-F5344CB8AC3E}">
        <p14:creationId xmlns:p14="http://schemas.microsoft.com/office/powerpoint/2010/main" val="2977354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ltLang="lv-LV" dirty="0"/>
              <a:t>Interpretatīvā fenomenoloģiskā analīze</a:t>
            </a:r>
            <a:br>
              <a:rPr lang="lv-LV" altLang="lv-LV" dirty="0"/>
            </a:br>
            <a:endParaRPr lang="en-US" dirty="0"/>
          </a:p>
        </p:txBody>
      </p:sp>
      <p:sp>
        <p:nvSpPr>
          <p:cNvPr id="3" name="Content Placeholder 2"/>
          <p:cNvSpPr>
            <a:spLocks noGrp="1"/>
          </p:cNvSpPr>
          <p:nvPr>
            <p:ph idx="1"/>
          </p:nvPr>
        </p:nvSpPr>
        <p:spPr>
          <a:xfrm>
            <a:off x="751115" y="1464840"/>
            <a:ext cx="10515600" cy="4879975"/>
          </a:xfrm>
        </p:spPr>
        <p:txBody>
          <a:bodyPr>
            <a:normAutofit fontScale="92500" lnSpcReduction="10000"/>
          </a:bodyPr>
          <a:lstStyle/>
          <a:p>
            <a:pPr marL="0" indent="0">
              <a:spcBef>
                <a:spcPct val="0"/>
              </a:spcBef>
              <a:buNone/>
            </a:pPr>
            <a:r>
              <a:rPr lang="lv-LV" altLang="lv-LV" b="1" dirty="0">
                <a:solidFill>
                  <a:schemeClr val="bg2">
                    <a:lumMod val="10000"/>
                  </a:schemeClr>
                </a:solidFill>
              </a:rPr>
              <a:t>Pētījuma izmantotie datu analīzes soļi</a:t>
            </a:r>
            <a:endParaRPr lang="en-US" altLang="lv-LV" b="1" dirty="0">
              <a:solidFill>
                <a:schemeClr val="bg2">
                  <a:lumMod val="10000"/>
                </a:schemeClr>
              </a:solidFill>
            </a:endParaRPr>
          </a:p>
          <a:p>
            <a:pPr marL="0" indent="0">
              <a:spcBef>
                <a:spcPct val="0"/>
              </a:spcBef>
              <a:buNone/>
            </a:pPr>
            <a:endParaRPr lang="lv-LV" altLang="lv-LV" b="1" dirty="0"/>
          </a:p>
          <a:p>
            <a:pPr marL="0" indent="0">
              <a:spcBef>
                <a:spcPct val="0"/>
              </a:spcBef>
              <a:buNone/>
            </a:pPr>
            <a:endParaRPr lang="lv-LV" altLang="lv-LV" b="1" dirty="0"/>
          </a:p>
          <a:p>
            <a:pPr marL="514350" indent="-514350" algn="just">
              <a:buFont typeface="Calibri Light" panose="020F0302020204030204" pitchFamily="34" charset="0"/>
              <a:buAutoNum type="arabicPeriod"/>
            </a:pPr>
            <a:r>
              <a:rPr lang="lv-LV" altLang="lv-LV" sz="2600" dirty="0"/>
              <a:t>Lasīšana un pārlasīšana;</a:t>
            </a:r>
          </a:p>
          <a:p>
            <a:pPr marL="514350" indent="-514350" algn="just">
              <a:buFont typeface="Calibri Light" panose="020F0302020204030204" pitchFamily="34" charset="0"/>
              <a:buAutoNum type="arabicPeriod"/>
            </a:pPr>
            <a:r>
              <a:rPr lang="lv-LV" altLang="lv-LV" sz="2600" dirty="0"/>
              <a:t>Sākotnējie pieraksti; aprakstošie, lingvistiskie un konceptuālie komentāri;</a:t>
            </a:r>
          </a:p>
          <a:p>
            <a:pPr marL="514350" indent="-514350" algn="just">
              <a:buFont typeface="Calibri Light" panose="020F0302020204030204" pitchFamily="34" charset="0"/>
              <a:buAutoNum type="arabicPeriod"/>
            </a:pPr>
            <a:r>
              <a:rPr lang="lv-LV" altLang="lv-LV" sz="2600" dirty="0"/>
              <a:t>«Iznirstošo» tēmu attīstība;</a:t>
            </a:r>
          </a:p>
          <a:p>
            <a:pPr marL="514350" indent="-514350" algn="just">
              <a:buFont typeface="Calibri Light" panose="020F0302020204030204" pitchFamily="34" charset="0"/>
              <a:buAutoNum type="arabicPeriod"/>
            </a:pPr>
            <a:r>
              <a:rPr lang="lv-LV" altLang="lv-LV" sz="2600" dirty="0"/>
              <a:t>Tēmu kopas;</a:t>
            </a:r>
          </a:p>
          <a:p>
            <a:pPr marL="514350" indent="-514350" algn="just">
              <a:buFont typeface="Calibri Light" panose="020F0302020204030204" pitchFamily="34" charset="0"/>
              <a:buAutoNum type="arabicPeriod"/>
            </a:pPr>
            <a:r>
              <a:rPr lang="lv-LV" altLang="lv-LV" sz="2600" dirty="0"/>
              <a:t>Nākamā dalībnieka iesaistīšana;</a:t>
            </a:r>
          </a:p>
          <a:p>
            <a:pPr marL="514350" indent="-514350" algn="just">
              <a:buFont typeface="Calibri Light" panose="020F0302020204030204" pitchFamily="34" charset="0"/>
              <a:buAutoNum type="arabicPeriod"/>
            </a:pPr>
            <a:r>
              <a:rPr lang="lv-LV" altLang="lv-LV" sz="2600" dirty="0"/>
              <a:t>Vienojošās tēmas starp dalībniekiem.</a:t>
            </a:r>
          </a:p>
          <a:p>
            <a:pPr marL="514350" indent="-514350">
              <a:buFont typeface="Calibri Light" panose="020F0302020204030204" pitchFamily="34" charset="0"/>
              <a:buAutoNum type="arabicPeriod"/>
            </a:pPr>
            <a:endParaRPr lang="lv-LV" altLang="lv-LV" sz="2600" dirty="0"/>
          </a:p>
          <a:p>
            <a:pPr marL="0" indent="0">
              <a:buNone/>
            </a:pPr>
            <a:r>
              <a:rPr lang="lv-LV" altLang="lv-LV" sz="1700" dirty="0" err="1"/>
              <a:t>Smith</a:t>
            </a:r>
            <a:r>
              <a:rPr lang="lv-LV" altLang="lv-LV" sz="1700" dirty="0"/>
              <a:t> </a:t>
            </a:r>
            <a:r>
              <a:rPr lang="lv-LV" altLang="lv-LV" sz="1700" dirty="0" err="1"/>
              <a:t>et</a:t>
            </a:r>
            <a:r>
              <a:rPr lang="lv-LV" altLang="lv-LV" sz="1700" dirty="0"/>
              <a:t> </a:t>
            </a:r>
            <a:r>
              <a:rPr lang="lv-LV" altLang="lv-LV" sz="1700" dirty="0" err="1"/>
              <a:t>al</a:t>
            </a:r>
            <a:r>
              <a:rPr lang="lv-LV" altLang="lv-LV" sz="1700" dirty="0"/>
              <a:t>., 2009</a:t>
            </a:r>
          </a:p>
          <a:p>
            <a:endParaRPr lang="en-US" dirty="0"/>
          </a:p>
        </p:txBody>
      </p:sp>
    </p:spTree>
    <p:extLst>
      <p:ext uri="{BB962C8B-B14F-4D97-AF65-F5344CB8AC3E}">
        <p14:creationId xmlns:p14="http://schemas.microsoft.com/office/powerpoint/2010/main" val="1110674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812" y="837876"/>
            <a:ext cx="10515600" cy="1325563"/>
          </a:xfrm>
        </p:spPr>
        <p:txBody>
          <a:bodyPr/>
          <a:lstStyle/>
          <a:p>
            <a:r>
              <a:rPr lang="lv-LV" altLang="lv-LV" dirty="0"/>
              <a:t>Lasīšana un pārlasīšana</a:t>
            </a:r>
            <a:br>
              <a:rPr lang="lv-LV" altLang="lv-LV" dirty="0"/>
            </a:br>
            <a:endParaRPr lang="en-US" dirty="0"/>
          </a:p>
        </p:txBody>
      </p:sp>
      <p:sp>
        <p:nvSpPr>
          <p:cNvPr id="3" name="Content Placeholder 2"/>
          <p:cNvSpPr>
            <a:spLocks noGrp="1"/>
          </p:cNvSpPr>
          <p:nvPr>
            <p:ph idx="1"/>
          </p:nvPr>
        </p:nvSpPr>
        <p:spPr>
          <a:xfrm>
            <a:off x="4173894" y="1833384"/>
            <a:ext cx="6993294" cy="4351338"/>
          </a:xfrm>
        </p:spPr>
        <p:txBody>
          <a:bodyPr>
            <a:normAutofit/>
          </a:bodyPr>
          <a:lstStyle/>
          <a:p>
            <a:pPr marL="0" indent="0">
              <a:buNone/>
            </a:pPr>
            <a:endParaRPr lang="lv-LV" altLang="lv-LV" dirty="0"/>
          </a:p>
          <a:p>
            <a:pPr marL="0" indent="0" algn="just">
              <a:buNone/>
            </a:pPr>
            <a:r>
              <a:rPr lang="lv-LV" altLang="lv-LV" sz="2400" dirty="0"/>
              <a:t>Šī soļa mērķis ir iegremdēties oriģinālajos datos, pievēršoties pētījuma dalībniekam. </a:t>
            </a:r>
          </a:p>
          <a:p>
            <a:pPr marL="0" indent="0" algn="just">
              <a:buNone/>
            </a:pPr>
            <a:r>
              <a:rPr lang="lv-LV" altLang="lv-LV" sz="2400" dirty="0"/>
              <a:t>Pētnieks sāk procesu ar rakstisku pašrefleksiju, kas ļauj apzināties un raksturot savus aizspriedumus un pieņēmumus, lai varētu distancēties no tiem, neietekmējot pētījuma datus. </a:t>
            </a:r>
          </a:p>
          <a:p>
            <a:pPr marL="0" indent="0" algn="just">
              <a:buNone/>
            </a:pPr>
            <a:r>
              <a:rPr lang="lv-LV" altLang="lv-LV" sz="2400" dirty="0"/>
              <a:t>Pētnieks distancējas no savas iepriekšējās pieredzes, lai ar svaigu skatījumu pievērstos pētāmai parādībai. </a:t>
            </a:r>
            <a:endParaRPr lang="en-US" dirty="0"/>
          </a:p>
        </p:txBody>
      </p:sp>
      <p:pic>
        <p:nvPicPr>
          <p:cNvPr id="5" name="Graphic 4" descr="Badge 1 outline">
            <a:extLst>
              <a:ext uri="{FF2B5EF4-FFF2-40B4-BE49-F238E27FC236}">
                <a16:creationId xmlns:a16="http://schemas.microsoft.com/office/drawing/2014/main" id="{3A5B25F8-FB1B-5694-0D92-AA90D3103F6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761999" y="2506824"/>
            <a:ext cx="2491273" cy="2438400"/>
          </a:xfrm>
          <a:prstGeom prst="rect">
            <a:avLst/>
          </a:prstGeom>
        </p:spPr>
      </p:pic>
    </p:spTree>
    <p:extLst>
      <p:ext uri="{BB962C8B-B14F-4D97-AF65-F5344CB8AC3E}">
        <p14:creationId xmlns:p14="http://schemas.microsoft.com/office/powerpoint/2010/main" val="1360246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9821"/>
          </a:xfrm>
        </p:spPr>
        <p:txBody>
          <a:bodyPr>
            <a:normAutofit fontScale="90000"/>
          </a:bodyPr>
          <a:lstStyle/>
          <a:p>
            <a:r>
              <a:rPr lang="lv-LV" altLang="lv-LV" sz="3600" dirty="0"/>
              <a:t/>
            </a:r>
            <a:br>
              <a:rPr lang="lv-LV" altLang="lv-LV" sz="3600" dirty="0"/>
            </a:br>
            <a:r>
              <a:rPr lang="lv-LV" altLang="lv-LV" sz="3600" dirty="0"/>
              <a:t/>
            </a:r>
            <a:br>
              <a:rPr lang="lv-LV" altLang="lv-LV" sz="3600" dirty="0"/>
            </a:br>
            <a:r>
              <a:rPr lang="lv-LV" altLang="lv-LV" sz="3600" dirty="0"/>
              <a:t>Sākotnējie pieraksti (a</a:t>
            </a:r>
            <a:r>
              <a:rPr lang="lv-LV" altLang="lv-LV" sz="3100" dirty="0"/>
              <a:t>prakstošie komentāri)</a:t>
            </a:r>
            <a:endParaRPr lang="en-US" sz="31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9212411"/>
              </p:ext>
            </p:extLst>
          </p:nvPr>
        </p:nvGraphicFramePr>
        <p:xfrm>
          <a:off x="3217333" y="1894763"/>
          <a:ext cx="8136467" cy="4963237"/>
        </p:xfrm>
        <a:graphic>
          <a:graphicData uri="http://schemas.openxmlformats.org/drawingml/2006/table">
            <a:tbl>
              <a:tblPr firstRow="1" bandRow="1">
                <a:tableStyleId>{5C22544A-7EE6-4342-B048-85BDC9FD1C3A}</a:tableStyleId>
              </a:tblPr>
              <a:tblGrid>
                <a:gridCol w="2744649">
                  <a:extLst>
                    <a:ext uri="{9D8B030D-6E8A-4147-A177-3AD203B41FA5}">
                      <a16:colId xmlns:a16="http://schemas.microsoft.com/office/drawing/2014/main" val="46368536"/>
                    </a:ext>
                  </a:extLst>
                </a:gridCol>
                <a:gridCol w="2695909">
                  <a:extLst>
                    <a:ext uri="{9D8B030D-6E8A-4147-A177-3AD203B41FA5}">
                      <a16:colId xmlns:a16="http://schemas.microsoft.com/office/drawing/2014/main" val="1117036426"/>
                    </a:ext>
                  </a:extLst>
                </a:gridCol>
                <a:gridCol w="2695909">
                  <a:extLst>
                    <a:ext uri="{9D8B030D-6E8A-4147-A177-3AD203B41FA5}">
                      <a16:colId xmlns:a16="http://schemas.microsoft.com/office/drawing/2014/main" val="1338211947"/>
                    </a:ext>
                  </a:extLst>
                </a:gridCol>
              </a:tblGrid>
              <a:tr h="637853">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Iznirstošās tēmas </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Transkripta teksts</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lv-LV" altLang="lv-LV" sz="2000" b="1" i="0" u="none" strike="noStrike" cap="none" normalizeH="0" baseline="0" dirty="0">
                          <a:ln>
                            <a:noFill/>
                          </a:ln>
                          <a:solidFill>
                            <a:srgbClr val="FFFFFF"/>
                          </a:solidFill>
                          <a:effectLst/>
                          <a:latin typeface="Calibri" panose="020F0502020204030204" pitchFamily="34" charset="0"/>
                        </a:rPr>
                        <a:t>Aprakstošie komentāri</a:t>
                      </a:r>
                      <a:endParaRPr kumimoji="0" lang="lv-LV" altLang="lv-LV" sz="2000" b="1" i="0" u="none" strike="noStrike" cap="none" normalizeH="0" baseline="0" dirty="0">
                        <a:ln>
                          <a:noFill/>
                        </a:ln>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118275621"/>
                  </a:ext>
                </a:extLst>
              </a:tr>
              <a:tr h="4325384">
                <a:tc>
                  <a:txBody>
                    <a:bodyPr/>
                    <a:lstStyle/>
                    <a:p>
                      <a:endParaRPr lang="en-US" sz="1800" dirty="0"/>
                    </a:p>
                  </a:txBody>
                  <a:tcPr/>
                </a:tc>
                <a:tc>
                  <a:txBody>
                    <a:bodyPr/>
                    <a:lstStyle>
                      <a:lvl1pPr marL="22225" indent="-4763">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22225" marR="0" lvl="0" indent="-4763"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…Tad ir </a:t>
                      </a:r>
                      <a:r>
                        <a:rPr kumimoji="0" lang="lv-LV" altLang="lv-LV" sz="1800" b="0" i="0" u="sng" strike="noStrike" cap="none" normalizeH="0" baseline="0" dirty="0">
                          <a:ln>
                            <a:noFill/>
                          </a:ln>
                          <a:solidFill>
                            <a:srgbClr val="000000"/>
                          </a:solidFill>
                          <a:effectLst/>
                          <a:latin typeface="Calibri" panose="020F0502020204030204" pitchFamily="34" charset="0"/>
                        </a:rPr>
                        <a:t>uztraukumi, ka kaut kas varētu notikt</a:t>
                      </a:r>
                      <a:r>
                        <a:rPr kumimoji="0" lang="lv-LV" altLang="lv-LV" sz="1800" b="0" i="0" u="none" strike="noStrike" cap="none" normalizeH="0" baseline="0" dirty="0">
                          <a:ln>
                            <a:noFill/>
                          </a:ln>
                          <a:solidFill>
                            <a:srgbClr val="000000"/>
                          </a:solidFill>
                          <a:effectLst/>
                          <a:latin typeface="Calibri" panose="020F0502020204030204" pitchFamily="34" charset="0"/>
                        </a:rPr>
                        <a:t> ļoti… ar to bērnu. (.4.) Nu, principā, jā, tā arī tas ir, kaut kā sākotnēji </a:t>
                      </a:r>
                      <a:r>
                        <a:rPr kumimoji="0" lang="lv-LV" altLang="lv-LV" sz="1800" b="0" i="0" u="sng" strike="noStrike" cap="none" normalizeH="0" baseline="0" dirty="0">
                          <a:ln>
                            <a:noFill/>
                          </a:ln>
                          <a:solidFill>
                            <a:srgbClr val="000000"/>
                          </a:solidFill>
                          <a:effectLst/>
                          <a:latin typeface="Calibri" panose="020F0502020204030204" pitchFamily="34" charset="0"/>
                        </a:rPr>
                        <a:t>visu laiku jātiek galā,</a:t>
                      </a:r>
                      <a:r>
                        <a:rPr kumimoji="0" lang="lv-LV" altLang="lv-LV" sz="1800" b="0" i="0" u="none" strike="noStrike" cap="none" normalizeH="0" baseline="0" dirty="0">
                          <a:ln>
                            <a:noFill/>
                          </a:ln>
                          <a:solidFill>
                            <a:srgbClr val="000000"/>
                          </a:solidFill>
                          <a:effectLst/>
                          <a:latin typeface="Calibri" panose="020F0502020204030204" pitchFamily="34" charset="0"/>
                        </a:rPr>
                        <a:t> </a:t>
                      </a:r>
                      <a:r>
                        <a:rPr kumimoji="0" lang="lv-LV" altLang="lv-LV" sz="1800" b="0" i="0" u="sng" strike="noStrike" cap="none" normalizeH="0" baseline="0" dirty="0">
                          <a:ln>
                            <a:noFill/>
                          </a:ln>
                          <a:solidFill>
                            <a:srgbClr val="000000"/>
                          </a:solidFill>
                          <a:effectLst/>
                          <a:latin typeface="Calibri" panose="020F0502020204030204" pitchFamily="34" charset="0"/>
                        </a:rPr>
                        <a:t>lai ģimenē būtu tas prieks, saticība</a:t>
                      </a:r>
                      <a:r>
                        <a:rPr kumimoji="0" lang="lv-LV" altLang="lv-LV" sz="1800" b="0" i="0" u="none" strike="noStrike" cap="none" normalizeH="0" baseline="0" dirty="0">
                          <a:ln>
                            <a:noFill/>
                          </a:ln>
                          <a:solidFill>
                            <a:srgbClr val="000000"/>
                          </a:solidFill>
                          <a:effectLst/>
                          <a:latin typeface="Calibri" panose="020F0502020204030204" pitchFamily="34" charset="0"/>
                        </a:rPr>
                        <a:t> un lai </a:t>
                      </a:r>
                      <a:r>
                        <a:rPr kumimoji="0" lang="lv-LV" altLang="lv-LV" sz="1800" b="0" i="0" u="sng" strike="noStrike" cap="none" normalizeH="0" baseline="0" dirty="0">
                          <a:ln>
                            <a:noFill/>
                          </a:ln>
                          <a:solidFill>
                            <a:srgbClr val="000000"/>
                          </a:solidFill>
                          <a:effectLst/>
                          <a:latin typeface="Calibri" panose="020F0502020204030204" pitchFamily="34" charset="0"/>
                        </a:rPr>
                        <a:t>… lai neizšķīst tā ģimene,</a:t>
                      </a:r>
                      <a:r>
                        <a:rPr kumimoji="0" lang="lv-LV" altLang="lv-LV" sz="1800" b="0" i="0" u="none" strike="noStrike" cap="none" normalizeH="0" baseline="0" dirty="0">
                          <a:ln>
                            <a:noFill/>
                          </a:ln>
                          <a:solidFill>
                            <a:srgbClr val="000000"/>
                          </a:solidFill>
                          <a:effectLst/>
                          <a:latin typeface="Calibri" panose="020F0502020204030204" pitchFamily="34" charset="0"/>
                        </a:rPr>
                        <a:t> jo citādi būs …  Nāks vēl sieva, tikai raudās, tu tikai ignorēsi, sēdēsi un beigās nekas nenotiks un tā </a:t>
                      </a:r>
                      <a:r>
                        <a:rPr kumimoji="0" lang="lv-LV" altLang="lv-LV" sz="1800" b="0" i="0" u="sng" strike="noStrike" cap="none" normalizeH="0" baseline="0" dirty="0">
                          <a:ln>
                            <a:noFill/>
                          </a:ln>
                          <a:solidFill>
                            <a:srgbClr val="000000"/>
                          </a:solidFill>
                          <a:effectLst/>
                          <a:latin typeface="Calibri" panose="020F0502020204030204" pitchFamily="34" charset="0"/>
                        </a:rPr>
                        <a:t>ģimene, nu, izjūk principā</a:t>
                      </a:r>
                      <a:r>
                        <a:rPr kumimoji="0" lang="lv-LV" altLang="lv-LV" sz="1800" b="0" i="0" u="none" strike="noStrike" cap="none" normalizeH="0" baseline="0" dirty="0">
                          <a:ln>
                            <a:noFill/>
                          </a:ln>
                          <a:solidFill>
                            <a:srgbClr val="000000"/>
                          </a:solidFill>
                          <a:effectLst/>
                          <a:latin typeface="Calibri" panose="020F0502020204030204" pitchFamily="34" charset="0"/>
                        </a:rPr>
                        <a:t>…</a:t>
                      </a:r>
                      <a:endParaRPr kumimoji="0" lang="lv-LV" altLang="lv-LV"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tc>
                  <a:txBody>
                    <a:bodyPr/>
                    <a:lstStyle>
                      <a:lvl1pPr>
                        <a:lnSpc>
                          <a:spcPct val="90000"/>
                        </a:lnSpc>
                        <a:spcBef>
                          <a:spcPts val="1000"/>
                        </a:spcBef>
                        <a:defRPr sz="2400" b="1">
                          <a:solidFill>
                            <a:srgbClr val="8E001C"/>
                          </a:solidFill>
                          <a:latin typeface="Arial" panose="020B0604020202020204" pitchFamily="34" charset="0"/>
                          <a:cs typeface="Arial" panose="020B0604020202020204" pitchFamily="34" charset="0"/>
                        </a:defRPr>
                      </a:lvl1pPr>
                      <a:lvl2pPr marL="742950" indent="-285750">
                        <a:lnSpc>
                          <a:spcPct val="90000"/>
                        </a:lnSpc>
                        <a:spcBef>
                          <a:spcPts val="500"/>
                        </a:spcBef>
                        <a:defRPr sz="2000" b="1">
                          <a:solidFill>
                            <a:srgbClr val="515C5F"/>
                          </a:solidFill>
                          <a:latin typeface="Arial" panose="020B0604020202020204" pitchFamily="34" charset="0"/>
                          <a:cs typeface="Arial" panose="020B0604020202020204" pitchFamily="34" charset="0"/>
                        </a:defRPr>
                      </a:lvl2pPr>
                      <a:lvl3pPr marL="1143000" indent="-228600">
                        <a:lnSpc>
                          <a:spcPct val="90000"/>
                        </a:lnSpc>
                        <a:spcBef>
                          <a:spcPts val="500"/>
                        </a:spcBef>
                        <a:defRPr sz="1400">
                          <a:solidFill>
                            <a:srgbClr val="515C5F"/>
                          </a:solidFill>
                          <a:latin typeface="Arial" panose="020B0604020202020204" pitchFamily="34" charset="0"/>
                          <a:cs typeface="Arial" panose="020B0604020202020204" pitchFamily="34" charset="0"/>
                        </a:defRPr>
                      </a:lvl3pPr>
                      <a:lvl4pPr marL="1600200" indent="-228600">
                        <a:lnSpc>
                          <a:spcPct val="90000"/>
                        </a:lnSpc>
                        <a:spcBef>
                          <a:spcPts val="500"/>
                        </a:spcBef>
                        <a:defRPr sz="1600" b="1">
                          <a:solidFill>
                            <a:srgbClr val="515C5F"/>
                          </a:solidFill>
                          <a:latin typeface="Arial" panose="020B0604020202020204" pitchFamily="34" charset="0"/>
                          <a:cs typeface="Arial" panose="020B0604020202020204" pitchFamily="34" charset="0"/>
                        </a:defRPr>
                      </a:lvl4pPr>
                      <a:lvl5pPr marL="2057400" indent="-228600">
                        <a:lnSpc>
                          <a:spcPct val="90000"/>
                        </a:lnSpc>
                        <a:spcBef>
                          <a:spcPts val="500"/>
                        </a:spcBef>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5pPr>
                      <a:lvl6pPr marL="25146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6pPr>
                      <a:lvl7pPr marL="29718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7pPr>
                      <a:lvl8pPr marL="34290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8pPr>
                      <a:lvl9pPr marL="3886200" indent="-228600" eaLnBrk="0" fontAlgn="base" hangingPunct="0">
                        <a:lnSpc>
                          <a:spcPct val="90000"/>
                        </a:lnSpc>
                        <a:spcBef>
                          <a:spcPts val="500"/>
                        </a:spcBef>
                        <a:spcAft>
                          <a:spcPct val="0"/>
                        </a:spcAft>
                        <a:buClr>
                          <a:srgbClr val="8E001C"/>
                        </a:buClr>
                        <a:buFont typeface="Calibri" panose="020F0502020204030204" pitchFamily="34" charset="0"/>
                        <a:defRPr sz="1600">
                          <a:solidFill>
                            <a:srgbClr val="515C5F"/>
                          </a:solidFill>
                          <a:latin typeface="Calibri" panose="020F0502020204030204" pitchFamily="34" charset="0"/>
                          <a:cs typeface="Arial" panose="020B0604020202020204" pitchFamily="34" charset="0"/>
                        </a:defRPr>
                      </a:lvl9pPr>
                    </a:lstStyle>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Uztraukums, ka kaut kas var notikt</a:t>
                      </a: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Nepieciešamība tikt galā</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 </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Nepieciešamība saglabāt ģimeni</a:t>
                      </a: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 </a:t>
                      </a: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en-US"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endParaRPr kumimoji="0" lang="lv-LV" altLang="lv-LV" sz="1800" b="0" i="0" u="none" strike="noStrike" cap="none" normalizeH="0" baseline="0" dirty="0">
                        <a:ln>
                          <a:noFill/>
                        </a:ln>
                        <a:solidFill>
                          <a:srgbClr val="000000"/>
                        </a:solidFill>
                        <a:effectLst/>
                        <a:latin typeface="Calibri" panose="020F0502020204030204" pitchFamily="34" charset="0"/>
                      </a:endParaRPr>
                    </a:p>
                    <a:p>
                      <a:pPr marL="0" marR="0" lvl="0" indent="0" algn="just" defTabSz="914400" rtl="0" eaLnBrk="1" fontAlgn="base" latinLnBrk="0" hangingPunct="1">
                        <a:lnSpc>
                          <a:spcPct val="107000"/>
                        </a:lnSpc>
                        <a:spcBef>
                          <a:spcPct val="0"/>
                        </a:spcBef>
                        <a:spcAft>
                          <a:spcPct val="0"/>
                        </a:spcAft>
                        <a:buClrTx/>
                        <a:buSzTx/>
                        <a:buFontTx/>
                        <a:buNone/>
                        <a:tabLst/>
                      </a:pPr>
                      <a:r>
                        <a:rPr kumimoji="0" lang="lv-LV" altLang="lv-LV" sz="1800" b="0" i="0" u="none" strike="noStrike" cap="none" normalizeH="0" baseline="0" dirty="0">
                          <a:ln>
                            <a:noFill/>
                          </a:ln>
                          <a:solidFill>
                            <a:srgbClr val="000000"/>
                          </a:solidFill>
                          <a:effectLst/>
                          <a:latin typeface="Calibri" panose="020F0502020204030204" pitchFamily="34" charset="0"/>
                        </a:rPr>
                        <a:t>Doma par ģimenes izjukšanu</a:t>
                      </a:r>
                      <a:endParaRPr kumimoji="0" lang="lv-LV" altLang="lv-LV" sz="1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horzOverflow="overflow"/>
                </a:tc>
                <a:extLst>
                  <a:ext uri="{0D108BD9-81ED-4DB2-BD59-A6C34878D82A}">
                    <a16:rowId xmlns:a16="http://schemas.microsoft.com/office/drawing/2014/main" val="3095135713"/>
                  </a:ext>
                </a:extLst>
              </a:tr>
            </a:tbl>
          </a:graphicData>
        </a:graphic>
      </p:graphicFrame>
      <p:pic>
        <p:nvPicPr>
          <p:cNvPr id="5" name="Graphic 4" descr="Badge outline">
            <a:extLst>
              <a:ext uri="{FF2B5EF4-FFF2-40B4-BE49-F238E27FC236}">
                <a16:creationId xmlns:a16="http://schemas.microsoft.com/office/drawing/2014/main" id="{10A691F6-25F7-B695-84DA-BF3535E1B8B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46922" y="2587690"/>
            <a:ext cx="2202025" cy="2164702"/>
          </a:xfrm>
          <a:prstGeom prst="rect">
            <a:avLst/>
          </a:prstGeom>
        </p:spPr>
      </p:pic>
    </p:spTree>
    <p:extLst>
      <p:ext uri="{BB962C8B-B14F-4D97-AF65-F5344CB8AC3E}">
        <p14:creationId xmlns:p14="http://schemas.microsoft.com/office/powerpoint/2010/main" val="2617213958"/>
      </p:ext>
    </p:extLst>
  </p:cSld>
  <p:clrMapOvr>
    <a:masterClrMapping/>
  </p:clrMapOvr>
</p:sld>
</file>

<file path=ppt/theme/theme1.xml><?xml version="1.0" encoding="utf-8"?>
<a:theme xmlns:a="http://schemas.openxmlformats.org/drawingml/2006/main" name="Office Theme">
  <a:themeElements>
    <a:clrScheme name="Custom 1">
      <a:dk1>
        <a:srgbClr val="69696B"/>
      </a:dk1>
      <a:lt1>
        <a:sysClr val="window" lastClr="FFFFFF"/>
      </a:lt1>
      <a:dk2>
        <a:srgbClr val="92012F"/>
      </a:dk2>
      <a:lt2>
        <a:srgbClr val="E7E6E6"/>
      </a:lt2>
      <a:accent1>
        <a:srgbClr val="E14F01"/>
      </a:accent1>
      <a:accent2>
        <a:srgbClr val="ED7D31"/>
      </a:accent2>
      <a:accent3>
        <a:srgbClr val="A5A5A5"/>
      </a:accent3>
      <a:accent4>
        <a:srgbClr val="FFC000"/>
      </a:accent4>
      <a:accent5>
        <a:srgbClr val="5B9BD5"/>
      </a:accent5>
      <a:accent6>
        <a:srgbClr val="70AD47"/>
      </a:accent6>
      <a:hlink>
        <a:srgbClr val="69696B"/>
      </a:hlink>
      <a:folHlink>
        <a:srgbClr val="EF402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2E481EE-1B24-40A2-AB48-058996030B18}" vid="{A6CFF80A-732F-49CD-8165-399A60791E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BCA2FFECB18E6448B789CD9930E2AFC" ma:contentTypeVersion="17" ma:contentTypeDescription="Create a new document." ma:contentTypeScope="" ma:versionID="755e67fb663b1ab16d9e38abf068b9e2">
  <xsd:schema xmlns:xsd="http://www.w3.org/2001/XMLSchema" xmlns:xs="http://www.w3.org/2001/XMLSchema" xmlns:p="http://schemas.microsoft.com/office/2006/metadata/properties" xmlns:ns2="e3cbc38f-3bd0-4c8a-9fca-8dc1c7c662d7" xmlns:ns3="c6ee3ec1-71e2-4c81-aee9-9f72e5770204" targetNamespace="http://schemas.microsoft.com/office/2006/metadata/properties" ma:root="true" ma:fieldsID="cbdce0a5ea780e155a31f8269e91633a" ns2:_="" ns3:_="">
    <xsd:import namespace="e3cbc38f-3bd0-4c8a-9fca-8dc1c7c662d7"/>
    <xsd:import namespace="c6ee3ec1-71e2-4c81-aee9-9f72e577020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bc38f-3bd0-4c8a-9fca-8dc1c7c662d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5e33c868-91b6-4098-a4a1-cbe5720a5328"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6ee3ec1-71e2-4c81-aee9-9f72e577020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bfa3bbd3-0c70-482d-bbd6-fd5bb34fb9e6}" ma:internalName="TaxCatchAll" ma:showField="CatchAllData" ma:web="c6ee3ec1-71e2-4c81-aee9-9f72e5770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6ee3ec1-71e2-4c81-aee9-9f72e5770204" xsi:nil="true"/>
    <lcf76f155ced4ddcb4097134ff3c332f xmlns="e3cbc38f-3bd0-4c8a-9fca-8dc1c7c662d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A4BEFCB-E54D-4239-B33E-7D0C07F7715D}">
  <ds:schemaRefs>
    <ds:schemaRef ds:uri="http://schemas.microsoft.com/sharepoint/v3/contenttype/forms"/>
  </ds:schemaRefs>
</ds:datastoreItem>
</file>

<file path=customXml/itemProps2.xml><?xml version="1.0" encoding="utf-8"?>
<ds:datastoreItem xmlns:ds="http://schemas.openxmlformats.org/officeDocument/2006/customXml" ds:itemID="{F73DBC92-E18B-4B1D-A790-E5187C8C9D74}"/>
</file>

<file path=customXml/itemProps3.xml><?xml version="1.0" encoding="utf-8"?>
<ds:datastoreItem xmlns:ds="http://schemas.openxmlformats.org/officeDocument/2006/customXml" ds:itemID="{29E0249A-261B-469C-B560-1FC050D8BF74}">
  <ds:schemaRefs>
    <ds:schemaRef ds:uri="http://www.w3.org/XML/1998/namespace"/>
    <ds:schemaRef ds:uri="http://purl.org/dc/dcmitype/"/>
    <ds:schemaRef ds:uri="http://schemas.microsoft.com/office/infopath/2007/PartnerControls"/>
    <ds:schemaRef ds:uri="c6ee3ec1-71e2-4c81-aee9-9f72e5770204"/>
    <ds:schemaRef ds:uri="http://schemas.openxmlformats.org/package/2006/metadata/core-properties"/>
    <ds:schemaRef ds:uri="http://schemas.microsoft.com/office/2006/documentManagement/types"/>
    <ds:schemaRef ds:uri="e3cbc38f-3bd0-4c8a-9fca-8dc1c7c662d7"/>
    <ds:schemaRef ds:uri="http://schemas.microsoft.com/office/2006/metadata/properties"/>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804</TotalTime>
  <Words>1291</Words>
  <Application>Microsoft Office PowerPoint</Application>
  <PresentationFormat>Widescreen</PresentationFormat>
  <Paragraphs>154</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Segoe UI</vt:lpstr>
      <vt:lpstr>Times New Roman</vt:lpstr>
      <vt:lpstr>Office Theme</vt:lpstr>
      <vt:lpstr>Tēvu pieredze ar neizārstējami slimu bērnu paliatīvajā aprūpē</vt:lpstr>
      <vt:lpstr>    </vt:lpstr>
      <vt:lpstr>    </vt:lpstr>
      <vt:lpstr> Interpretatīvā fenomenoloģiskā analīze </vt:lpstr>
      <vt:lpstr> Interpretatīvā fenomenoloģiskā analīze </vt:lpstr>
      <vt:lpstr>Interpretatīvā fenomenoloģiskā analīze  Transkripta fragments (paraugs)</vt:lpstr>
      <vt:lpstr>Interpretatīvā fenomenoloģiskā analīze </vt:lpstr>
      <vt:lpstr>Lasīšana un pārlasīšana </vt:lpstr>
      <vt:lpstr>  Sākotnējie pieraksti (aprakstošie komentāri)</vt:lpstr>
      <vt:lpstr>Sākotnējie pieraksti (lingvistiskie komentāri)  </vt:lpstr>
      <vt:lpstr>Sākotnējie pieraksti (konceptuālie komentāri)</vt:lpstr>
      <vt:lpstr>«Iznirstošo» tēmu attīstība</vt:lpstr>
      <vt:lpstr>«Iznirstošo» tēmu attīstība (ilustrācija)</vt:lpstr>
      <vt:lpstr>Tēmu kopas</vt:lpstr>
      <vt:lpstr>Nākamā dalībnieka iesaistīšana</vt:lpstr>
      <vt:lpstr>Vienojošās tēmas starp dalībniekiem</vt:lpstr>
      <vt:lpstr>Secinājumi </vt:lpstr>
      <vt:lpstr>Paldies par uzmanību!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Priekšlaicīgi dzimušu bērnu māšu un tēvu ar traumu saistītas pārliecības pēc dzemdībām</dc:title>
  <dc:creator>Laima Dance</dc:creator>
  <cp:lastModifiedBy>Juris</cp:lastModifiedBy>
  <cp:revision>57</cp:revision>
  <dcterms:created xsi:type="dcterms:W3CDTF">2024-03-26T08:03:57Z</dcterms:created>
  <dcterms:modified xsi:type="dcterms:W3CDTF">2024-04-15T06:37:36Z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0x0101001BCA2FFECB18E6448B789CD9930E2AFC</vt:lpwstr>
  </property>
  <property fmtid="{D5CDD505-2E9C-101B-9397-08002B2CF9AE}" pid="3" name="MediaServiceImageTags">
    <vt:lpwstr/>
  </property>
</Properties>
</file>