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Platshållare för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Platshållare för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latshållare för bild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egeneus.com/product/novaplex-ii-hpv-hr-detection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ruta 1"/>
          <p:cNvSpPr txBox="1"/>
          <p:nvPr/>
        </p:nvSpPr>
        <p:spPr>
          <a:xfrm>
            <a:off x="538194" y="398465"/>
            <a:ext cx="11375206" cy="632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Cilvēka papilomas vīrusa (CPV) testēšana dzemdes kakla uztriepēs:</a:t>
            </a:r>
          </a:p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Kāpēc to veic?</a:t>
            </a:r>
          </a:p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Kā tā tiek veikta?</a:t>
            </a:r>
          </a:p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Ko darīt ar testa rezultātiem??</a:t>
            </a:r>
          </a:p>
          <a:p>
            <a: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 algn="ctr">
              <a:defRPr sz="34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Juris Jansons</a:t>
            </a:r>
          </a:p>
          <a:p>
            <a:pPr algn="ctr">
              <a:defRPr sz="34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Maria Isaguliants</a:t>
            </a:r>
          </a:p>
          <a:p>
            <a:pPr algn="ctr">
              <a:defRPr sz="34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RSU, HPV LZP project group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ildobjekt 2" descr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" y="1071257"/>
            <a:ext cx="3734227" cy="2845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Bildobjekt 4" descr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332" y="1071257"/>
            <a:ext cx="3463472" cy="303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Bildobjekt 6" descr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150" y="1071257"/>
            <a:ext cx="3690290" cy="303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Bildobjekt 8" descr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31" y="4147908"/>
            <a:ext cx="3734226" cy="2449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Bildobjekt 10" descr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671" y="4147908"/>
            <a:ext cx="3356793" cy="244918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ruta 11"/>
          <p:cNvSpPr txBox="1"/>
          <p:nvPr/>
        </p:nvSpPr>
        <p:spPr>
          <a:xfrm>
            <a:off x="8601875" y="4403002"/>
            <a:ext cx="2910841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/>
            </a:lvl1pPr>
          </a:lstStyle>
          <a:p>
            <a:r>
              <a:t>CPV testi sertificētā diagnostikas laboratorijā</a:t>
            </a:r>
          </a:p>
        </p:txBody>
      </p:sp>
      <p:sp>
        <p:nvSpPr>
          <p:cNvPr id="127" name="textruta 12"/>
          <p:cNvSpPr txBox="1"/>
          <p:nvPr/>
        </p:nvSpPr>
        <p:spPr>
          <a:xfrm>
            <a:off x="271436" y="169469"/>
            <a:ext cx="11839264" cy="172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Dzemdes kakla uztriepes ceļš līdz laboratorijas analīzei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280"/>
            <a:ext cx="11603316" cy="537972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ktangel 4"/>
          <p:cNvSpPr/>
          <p:nvPr/>
        </p:nvSpPr>
        <p:spPr>
          <a:xfrm>
            <a:off x="243841" y="3992881"/>
            <a:ext cx="2026918" cy="24612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textruta 6"/>
          <p:cNvSpPr txBox="1"/>
          <p:nvPr/>
        </p:nvSpPr>
        <p:spPr>
          <a:xfrm>
            <a:off x="1015499" y="105162"/>
            <a:ext cx="10836438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Kā dzemdes kakla iztriepe tiek izmantota, lai noteiktu CPV? </a:t>
            </a:r>
          </a:p>
        </p:txBody>
      </p:sp>
      <p:pic>
        <p:nvPicPr>
          <p:cNvPr id="132" name="Bildobjekt 7" descr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07" y="928410"/>
            <a:ext cx="4168592" cy="145674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ktangel 8"/>
          <p:cNvSpPr/>
          <p:nvPr/>
        </p:nvSpPr>
        <p:spPr>
          <a:xfrm>
            <a:off x="8190583" y="3463678"/>
            <a:ext cx="793413" cy="11048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Bildobjekt 11" descr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64" y="2590800"/>
            <a:ext cx="2918983" cy="231523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ruta 12"/>
          <p:cNvSpPr txBox="1"/>
          <p:nvPr/>
        </p:nvSpPr>
        <p:spPr>
          <a:xfrm>
            <a:off x="8446065" y="3002086"/>
            <a:ext cx="3695180" cy="3545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333333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CPV66, CPV51, CPV33, CPV56, CPV45, CPV59, CPV39, CPV35, CPV68, CPV58, CPV16, CPV52, CPV18, CPV31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Bildobjekt 2" descr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1131569"/>
            <a:ext cx="6903720" cy="4594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Bildobjekt 4" descr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2254091"/>
            <a:ext cx="4236721" cy="423672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ruta 5"/>
          <p:cNvSpPr txBox="1"/>
          <p:nvPr/>
        </p:nvSpPr>
        <p:spPr>
          <a:xfrm>
            <a:off x="2079860" y="150881"/>
            <a:ext cx="10836438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Kā izskatās diagnostikas laboratorija?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70" y="1428683"/>
            <a:ext cx="8024260" cy="513594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ruta 4"/>
          <p:cNvSpPr txBox="1"/>
          <p:nvPr/>
        </p:nvSpPr>
        <p:spPr>
          <a:xfrm>
            <a:off x="3144947" y="416660"/>
            <a:ext cx="793282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Kādus rezultātus Jūs redzat?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Bildobjekt 2" descr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3" y="1053453"/>
            <a:ext cx="10902955" cy="37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ruta 3"/>
          <p:cNvSpPr txBox="1"/>
          <p:nvPr/>
        </p:nvSpPr>
        <p:spPr>
          <a:xfrm>
            <a:off x="928683" y="123904"/>
            <a:ext cx="11212199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Kas notiks, ka ir pozitīvs CPV testa rezultāts?</a:t>
            </a:r>
          </a:p>
        </p:txBody>
      </p:sp>
      <p:sp>
        <p:nvSpPr>
          <p:cNvPr id="146" name="Pil: nedåt 4"/>
          <p:cNvSpPr/>
          <p:nvPr/>
        </p:nvSpPr>
        <p:spPr>
          <a:xfrm>
            <a:off x="2255520" y="985023"/>
            <a:ext cx="396241" cy="70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96"/>
                </a:moveTo>
                <a:lnTo>
                  <a:pt x="5400" y="1549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496"/>
                </a:lnTo>
                <a:lnTo>
                  <a:pt x="21600" y="1549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09293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textruta 5"/>
          <p:cNvSpPr txBox="1"/>
          <p:nvPr/>
        </p:nvSpPr>
        <p:spPr>
          <a:xfrm>
            <a:off x="90607" y="4915760"/>
            <a:ext cx="12095995" cy="193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4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70% CPV infekciju spontāni attīrās 1 gada laikā, līdz 90% 2 gadu laikā.  </a:t>
            </a:r>
          </a:p>
          <a:p>
            <a:pPr marL="457200" indent="-457200">
              <a:buSzPct val="100000"/>
              <a:buFont typeface="Arial"/>
              <a:buChar char="•"/>
              <a:defRPr sz="24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Pārējos gadījumos infekcija turpinās.</a:t>
            </a:r>
          </a:p>
          <a:p>
            <a:pPr marL="457200" indent="-457200">
              <a:buSzPct val="100000"/>
              <a:buFont typeface="Arial"/>
              <a:buChar char="•"/>
              <a:defRPr sz="24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Progresēšana no zemas līdz augstas pakāpes bojājumam 10-12% gadījumu. Laiks - 7-15 gadi.</a:t>
            </a:r>
          </a:p>
          <a:p>
            <a:pPr marL="457200" indent="-457200">
              <a:buSzPct val="100000"/>
              <a:buFont typeface="Arial"/>
              <a:buChar char="•"/>
              <a:defRPr sz="24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Progresēšana no CIN2/3 līdz dzemdes kakla vēzim – 10%. Laiks - 10-25 gadi.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objekt 2" descr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99" y="975360"/>
            <a:ext cx="9987841" cy="575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ruta 3"/>
          <p:cNvSpPr txBox="1"/>
          <p:nvPr/>
        </p:nvSpPr>
        <p:spPr>
          <a:xfrm>
            <a:off x="695399" y="129042"/>
            <a:ext cx="11298482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Ko darīt pēc pozitīva CPV testa rezultāta saņemšanas? </a:t>
            </a:r>
          </a:p>
        </p:txBody>
      </p:sp>
      <p:sp>
        <p:nvSpPr>
          <p:cNvPr id="151" name="textruta 4"/>
          <p:cNvSpPr txBox="1"/>
          <p:nvPr/>
        </p:nvSpPr>
        <p:spPr>
          <a:xfrm>
            <a:off x="7107843" y="4394725"/>
            <a:ext cx="5172001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Turpināt veikt testus regulāri!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Tabell 1"/>
          <p:cNvGraphicFramePr/>
          <p:nvPr/>
        </p:nvGraphicFramePr>
        <p:xfrm>
          <a:off x="830583" y="883919"/>
          <a:ext cx="10530833" cy="57359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2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80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2773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No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Id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   Interpretation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Remark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Quasar 670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HEX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 Red 610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Quasar 670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Quasar 705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6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MT1962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"51(++),16(++)"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LP1974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8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LA1963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"16(++),18(+)"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GS1948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AS1954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SJ1973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ET1982-1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H01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ET1982-2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SS1969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77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LT1989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"16(++),33(++),31(+)"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LR1961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GL1963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KR1988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VN1933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LU1956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H02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NS1937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JR1981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EH1995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16(+++)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157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C03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NS1939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High-risk HPV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16(+)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H03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Control(-)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A04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PC1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Control(+)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B04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PC2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Control(+)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16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C04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PC3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Control(+)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</a:p>
                  </a:txBody>
                  <a:tcPr marL="3212" marR="3212" marT="3212" marB="3212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54" name="textruta 2"/>
          <p:cNvSpPr txBox="1"/>
          <p:nvPr/>
        </p:nvSpPr>
        <p:spPr>
          <a:xfrm>
            <a:off x="3161900" y="129041"/>
            <a:ext cx="793282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Kādus rezultātus redz pētnieki?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ell 2"/>
          <p:cNvGraphicFramePr/>
          <p:nvPr/>
        </p:nvGraphicFramePr>
        <p:xfrm>
          <a:off x="579119" y="2633663"/>
          <a:ext cx="11430001" cy="8128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8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>
                        <a:def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defRPr>
                      </a:pPr>
                      <a:endParaRPr/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  HR HPV positive and with cervical lesions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Cohort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At start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In 2024, nn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In 2024, %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HR HPV+/CIN2/3 from 2020-2022 (n=23)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23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2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8,70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HR HPV+/CIN1-3 from 2023 (n=6)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6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000">
                          <a:latin typeface="Aptos Display"/>
                          <a:ea typeface="Aptos Display"/>
                          <a:cs typeface="Aptos Display"/>
                          <a:sym typeface="Aptos Display"/>
                        </a:rPr>
                        <a:t>16,7</a:t>
                      </a:r>
                    </a:p>
                  </a:txBody>
                  <a:tcPr marL="6350" marR="6350" marT="6350" marB="6350" anchor="b" horzOverflow="overflow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7" name="Content Placeholder 2"/>
          <p:cNvSpPr txBox="1"/>
          <p:nvPr/>
        </p:nvSpPr>
        <p:spPr>
          <a:xfrm>
            <a:off x="670559" y="512189"/>
            <a:ext cx="10850882" cy="125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3600" b="1"/>
            </a:pPr>
            <a:r>
              <a:t>Mūsu atradnes prospektīvā kohortas pētījumā:</a:t>
            </a:r>
            <a:endParaRPr sz="2800"/>
          </a:p>
          <a:p>
            <a:pPr algn="ctr">
              <a:lnSpc>
                <a:spcPct val="90000"/>
              </a:lnSpc>
              <a:spcBef>
                <a:spcPts val="1000"/>
              </a:spcBef>
              <a:defRPr sz="3600" b="1"/>
            </a:pPr>
            <a:r>
              <a:t>86% ”attīrījās” gada laikā, 92% pēc 2-3 gadiem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11823" y="317562"/>
            <a:ext cx="10942322" cy="882589"/>
          </a:xfrm>
          <a:prstGeom prst="rect">
            <a:avLst/>
          </a:prstGeom>
        </p:spPr>
        <p:txBody>
          <a:bodyPr/>
          <a:lstStyle>
            <a:lvl1pPr marL="0" indent="0" algn="ctr" defTabSz="704087">
              <a:spcBef>
                <a:spcPts val="700"/>
              </a:spcBef>
              <a:buSzTx/>
              <a:buNone/>
              <a:defRPr sz="2772" b="1"/>
            </a:lvl1pPr>
          </a:lstStyle>
          <a:p>
            <a:r>
              <a:t>Mūsu atradnes: CPV16 konstatēts vairumā dzemdes displāzijas gadījumos, 100% CIN I, II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52" y="1582219"/>
            <a:ext cx="8628369" cy="467556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ontent Placeholder 2"/>
          <p:cNvSpPr txBox="1"/>
          <p:nvPr/>
        </p:nvSpPr>
        <p:spPr>
          <a:xfrm>
            <a:off x="-304801" y="6324315"/>
            <a:ext cx="133197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/>
            </a:pPr>
            <a:r>
              <a:t>HR-HPV genotypes in by CIN grading 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2"/>
          <a:srcRect b="6555"/>
          <a:stretch>
            <a:fillRect/>
          </a:stretch>
        </p:blipFill>
        <p:spPr>
          <a:xfrm>
            <a:off x="327428" y="731519"/>
            <a:ext cx="8961121" cy="612648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5"/>
          <p:cNvSpPr txBox="1"/>
          <p:nvPr/>
        </p:nvSpPr>
        <p:spPr>
          <a:xfrm>
            <a:off x="9200705" y="2507302"/>
            <a:ext cx="2778084" cy="311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Augsta riska CPV genotipa izplatība atkarībā no diagnozes (retrospektīvā pētījumā)</a:t>
            </a:r>
          </a:p>
        </p:txBody>
      </p:sp>
      <p:sp>
        <p:nvSpPr>
          <p:cNvPr id="165" name="Content Placeholder 2"/>
          <p:cNvSpPr txBox="1"/>
          <p:nvPr/>
        </p:nvSpPr>
        <p:spPr>
          <a:xfrm>
            <a:off x="978955" y="176592"/>
            <a:ext cx="10850882" cy="162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600" b="1"/>
            </a:lvl1pPr>
          </a:lstStyle>
          <a:p>
            <a:r>
              <a:t>Mūsu secinājumi: CPV16 tika atrasts teju 95% dzemdes kakla vēža gadījumos; nākamais pēc izplatības ir CPV33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9100"/>
            <a:ext cx="60198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ruta 1"/>
          <p:cNvSpPr txBox="1"/>
          <p:nvPr/>
        </p:nvSpPr>
        <p:spPr>
          <a:xfrm>
            <a:off x="5667208" y="263598"/>
            <a:ext cx="6262533" cy="593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Kas ir </a:t>
            </a:r>
            <a:r>
              <a:rPr b="1"/>
              <a:t>Pap uztriepe </a:t>
            </a:r>
            <a:r>
              <a:t>vai </a:t>
            </a:r>
            <a:r>
              <a:rPr b="1"/>
              <a:t>Pap tests </a:t>
            </a:r>
            <a:r>
              <a:t>(Papanicolaou tests)?</a:t>
            </a:r>
          </a:p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Vagīnā tiek ievietots spogulis, lai to paplašinātu. Pēc tam makstī tiek ievietota slotiņa, lai savāktu šūnas no dzemdes kakla. Šūnas tiek pārbaudītas mikroskopā, lai noteiktu slimības pazīmes.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ruta 1"/>
          <p:cNvSpPr txBox="1"/>
          <p:nvPr/>
        </p:nvSpPr>
        <p:spPr>
          <a:xfrm>
            <a:off x="1076388" y="305068"/>
            <a:ext cx="10317482" cy="61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/>
            </a:pPr>
            <a:r>
              <a:t>Paldies, ka rūpējaties par savu veselību! Paldies par dalību pētījumā!</a:t>
            </a:r>
          </a:p>
          <a:p>
            <a:pPr algn="ctr">
              <a:defRPr sz="4000" b="1"/>
            </a:pPr>
            <a:r>
              <a:t>Paldies par rasto laiku, lai apmeklētu šodienas pasākumu!</a:t>
            </a:r>
          </a:p>
          <a:p>
            <a:pPr algn="ctr">
              <a:defRPr sz="4000" b="1"/>
            </a:pPr>
            <a:endParaRPr/>
          </a:p>
          <a:p>
            <a:pPr algn="ctr">
              <a:defRPr sz="4000" b="1"/>
            </a:pPr>
            <a:endParaRPr/>
          </a:p>
          <a:p>
            <a:pPr algn="ctr">
              <a:defRPr sz="4000" b="1"/>
            </a:pPr>
            <a:endParaRPr/>
          </a:p>
          <a:p>
            <a:pPr algn="ctr">
              <a:defRPr sz="4000" b="1"/>
            </a:pPr>
            <a:endParaRPr/>
          </a:p>
          <a:p>
            <a:pPr algn="ctr">
              <a:defRPr sz="4000" b="1"/>
            </a:pPr>
            <a:endParaRPr/>
          </a:p>
          <a:p>
            <a:pPr algn="ctr">
              <a:defRPr sz="4000" b="1"/>
            </a:pPr>
            <a:r>
              <a:t>CPV projekta komanda</a:t>
            </a:r>
          </a:p>
        </p:txBody>
      </p:sp>
      <p:pic>
        <p:nvPicPr>
          <p:cNvPr id="168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46068"/>
            <a:ext cx="3008485" cy="2120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ruta 2"/>
          <p:cNvSpPr txBox="1"/>
          <p:nvPr/>
        </p:nvSpPr>
        <p:spPr>
          <a:xfrm>
            <a:off x="1021079" y="407014"/>
            <a:ext cx="10378442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solidFill>
                  <a:srgbClr val="333333"/>
                </a:solidFill>
                <a:latin typeface="inherit"/>
                <a:ea typeface="inherit"/>
                <a:cs typeface="inherit"/>
                <a:sym typeface="inherit"/>
              </a:defRPr>
            </a:pPr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2"/>
              </a:rPr>
              <a:t>Kā tas tika noteikts pētījumā: Anyplex™ II HPV HR Detection</a:t>
            </a:r>
          </a:p>
          <a:p>
            <a:pPr>
              <a:buSzPct val="100000"/>
              <a:buFont typeface="Arial"/>
              <a:buChar char="•"/>
              <a:defRPr sz="3000" b="1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t>Analytes </a:t>
            </a:r>
            <a:r>
              <a:rPr b="0"/>
              <a:t>HPV66, HPV51, HPV33, HPV56, HPV45, HPV59, HPV39, HPV35, HPV68, HPV58, HPV16, HPV52, HPV18, HPV31</a:t>
            </a:r>
          </a:p>
        </p:txBody>
      </p:sp>
      <p:pic>
        <p:nvPicPr>
          <p:cNvPr id="171" name="Bildobjekt 4" descr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9" y="2160817"/>
            <a:ext cx="10331981" cy="4163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ruta 1"/>
          <p:cNvSpPr txBox="1"/>
          <p:nvPr/>
        </p:nvSpPr>
        <p:spPr>
          <a:xfrm>
            <a:off x="1280159" y="178980"/>
            <a:ext cx="10226042" cy="65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Kāpēc veikt PAP/dzemdes kakla iztriepes testu?</a:t>
            </a:r>
          </a:p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Pap uztriepe atklāj izmaiņas dzemdes kakla šūnās, kas var veicināt vēža attīstību nākotnē.</a:t>
            </a:r>
          </a:p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Šo šūnu agrīna noteikšana ar Pap uztriepi ir pirmais solis, lai apturētu iespējamo dzemdes kakla vēža attīstību.</a:t>
            </a:r>
          </a:p>
          <a:p>
            <a:pPr>
              <a:defRPr sz="3800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Savlaicīga dzemdes kakla vēža noteikšana ar Pap uztriepi sniedz lielākas iespējas izārstēties.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Bildobjekt 3" descr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1943100"/>
            <a:ext cx="11918478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ruta 4"/>
          <p:cNvSpPr txBox="1"/>
          <p:nvPr/>
        </p:nvSpPr>
        <p:spPr>
          <a:xfrm>
            <a:off x="106679" y="320725"/>
            <a:ext cx="12039602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Globālie rezultāti pēc dzemdes kakla uztriepes testēšanas ieviešanas – mirstības samazinājums no dzemdes kakla vēža!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Bildobjekt 4" descr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615439"/>
            <a:ext cx="6922770" cy="406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ruta 5"/>
          <p:cNvSpPr txBox="1"/>
          <p:nvPr/>
        </p:nvSpPr>
        <p:spPr>
          <a:xfrm>
            <a:off x="640081" y="189360"/>
            <a:ext cx="11452861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1983. gadā Dr. zur Hausens pierādīja, ka dzemdes kakla vēzi izraisa </a:t>
            </a:r>
            <a:r>
              <a:rPr b="1"/>
              <a:t>CILVĒKA PAPILLOMAS VĪRUSS (CPV).</a:t>
            </a:r>
          </a:p>
        </p:txBody>
      </p:sp>
      <p:pic>
        <p:nvPicPr>
          <p:cNvPr id="106" name="Bildobjekt 7" descr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97538"/>
            <a:ext cx="2857500" cy="406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ruta 8"/>
          <p:cNvSpPr txBox="1"/>
          <p:nvPr/>
        </p:nvSpPr>
        <p:spPr>
          <a:xfrm>
            <a:off x="640081" y="5924434"/>
            <a:ext cx="1096517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2008. gadā viņš saņēma Nobela prēmiju medicīnā par šo atklājumu.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ruta 1"/>
          <p:cNvSpPr txBox="1"/>
          <p:nvPr/>
        </p:nvSpPr>
        <p:spPr>
          <a:xfrm>
            <a:off x="1116329" y="0"/>
            <a:ext cx="10540215" cy="792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Kas ir cilvēka papilomas vīruss (CPV)?</a:t>
            </a:r>
          </a:p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Cilvēka papilomas vīruss (HPV) ir izplatīts vīruss, kas var inficēt dažādas ķermeņa daļas.</a:t>
            </a:r>
          </a:p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CPV izplatās nonākot tiešā kontaktā ar inficēta cilvēka gļotādu un </a:t>
            </a:r>
            <a:r>
              <a:rPr sz="3600">
                <a:solidFill>
                  <a:srgbClr val="212529"/>
                </a:solidFill>
                <a:latin typeface="RobustaTLPro-Regular"/>
                <a:ea typeface="RobustaTLPro-Regular"/>
                <a:cs typeface="RobustaTLPro-Regular"/>
                <a:sym typeface="RobustaTLPro-Regular"/>
              </a:rPr>
              <a:t>ārējo dzimumorgānu ādu</a:t>
            </a:r>
            <a:r>
              <a:t>. </a:t>
            </a:r>
          </a:p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Kādas slimības izraisa CPV?</a:t>
            </a:r>
          </a:p>
          <a:p>
            <a:pPr marL="457200" indent="-457200">
              <a:buSzPct val="100000"/>
              <a:buChar char="-"/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Ir dažādi CPV veidi (&gt;200).</a:t>
            </a:r>
          </a:p>
          <a:p>
            <a:pPr marL="457200" indent="-457200">
              <a:buSzPct val="100000"/>
              <a:buChar char="-"/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Tie izraisa dažādas slimības.</a:t>
            </a:r>
          </a:p>
          <a:p>
            <a:pPr marL="457200" indent="-457200">
              <a:buSzPct val="100000"/>
              <a:buChar char="-"/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Ne visi CPV izraisīs redzamus simptomus.Daudzi cilvēki ar CPV infekciju to nezina.</a:t>
            </a:r>
          </a:p>
          <a:p>
            <a:pPr>
              <a:defRPr sz="34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ruta 1"/>
          <p:cNvSpPr txBox="1"/>
          <p:nvPr/>
        </p:nvSpPr>
        <p:spPr>
          <a:xfrm>
            <a:off x="594359" y="335279"/>
            <a:ext cx="4267202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>
                <a:solidFill>
                  <a:srgbClr val="22272B"/>
                </a:solidFill>
                <a:latin typeface="PublicSans"/>
                <a:ea typeface="PublicSans"/>
                <a:cs typeface="PublicSans"/>
                <a:sym typeface="PublicSans"/>
              </a:defRPr>
            </a:pPr>
            <a:r>
              <a:t>Daži CPV veidi var izraisīt </a:t>
            </a:r>
            <a:r>
              <a:rPr b="1"/>
              <a:t>kārpas</a:t>
            </a:r>
            <a:r>
              <a:t> jebkurā ķermeņa daļā. Tas ietver dzimumorgānu zonu.</a:t>
            </a:r>
          </a:p>
          <a:p>
            <a:pPr>
              <a:defRPr sz="3000">
                <a:solidFill>
                  <a:srgbClr val="22272B"/>
                </a:solidFill>
                <a:latin typeface="PublicSans"/>
                <a:ea typeface="PublicSans"/>
                <a:cs typeface="PublicSans"/>
                <a:sym typeface="PublicSans"/>
              </a:defRPr>
            </a:pPr>
            <a:endParaRPr/>
          </a:p>
          <a:p>
            <a:pPr>
              <a:defRPr sz="3000">
                <a:solidFill>
                  <a:srgbClr val="22272B"/>
                </a:solidFill>
                <a:latin typeface="PublicSans"/>
                <a:ea typeface="PublicSans"/>
                <a:cs typeface="PublicSans"/>
                <a:sym typeface="PublicSans"/>
              </a:defRPr>
            </a:pPr>
            <a:r>
              <a:t>Kārpas parasti ir nesāpīgas, bet izraisa niezi vai diskomfortu.</a:t>
            </a:r>
          </a:p>
          <a:p>
            <a:pPr>
              <a:defRPr sz="3000">
                <a:solidFill>
                  <a:srgbClr val="22272B"/>
                </a:solidFill>
                <a:latin typeface="PublicSans"/>
                <a:ea typeface="PublicSans"/>
                <a:cs typeface="PublicSans"/>
                <a:sym typeface="PublicSans"/>
              </a:defRPr>
            </a:pPr>
            <a:endParaRPr/>
          </a:p>
          <a:p>
            <a:pPr>
              <a:defRPr sz="3000">
                <a:solidFill>
                  <a:srgbClr val="22272B"/>
                </a:solidFill>
                <a:latin typeface="PublicSans"/>
                <a:ea typeface="PublicSans"/>
                <a:cs typeface="PublicSans"/>
                <a:sym typeface="PublicSans"/>
              </a:defRPr>
            </a:pPr>
            <a:r>
              <a:t>CPV, kas izraisa kārpas, sauc par “zema riska”, jo tie nav saistīti ar vēzi.</a:t>
            </a:r>
          </a:p>
        </p:txBody>
      </p:sp>
      <p:pic>
        <p:nvPicPr>
          <p:cNvPr id="112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1" y="685800"/>
            <a:ext cx="6431281" cy="5288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objekt 2" descr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5" y="1449980"/>
            <a:ext cx="7862542" cy="507820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ruta 3"/>
          <p:cNvSpPr txBox="1"/>
          <p:nvPr/>
        </p:nvSpPr>
        <p:spPr>
          <a:xfrm>
            <a:off x="7805157" y="146862"/>
            <a:ext cx="4327510" cy="6949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Augsta riska CPVs izraisa 5% vēžu visā pasaulē:</a:t>
            </a:r>
          </a:p>
          <a:p>
            <a:pPr>
              <a:defRPr sz="30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&gt;95% dzemdes kakla vēzis</a:t>
            </a:r>
          </a:p>
          <a:p>
            <a:pPr>
              <a:buSzPct val="100000"/>
              <a:buFont typeface="Arial"/>
              <a:buChar char="•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90% anālās atveres vēzis</a:t>
            </a:r>
          </a:p>
          <a:p>
            <a:pPr>
              <a:buSzPct val="100000"/>
              <a:buFont typeface="Arial"/>
              <a:buChar char="•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78% vagīnas vēzis</a:t>
            </a:r>
          </a:p>
          <a:p>
            <a:pPr>
              <a:buSzPct val="100000"/>
              <a:buFont typeface="Arial"/>
              <a:buChar char="•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60% rīkles, mēles vēzis 25% vulvas jeb ārējo dzimumorgānu vēzis</a:t>
            </a:r>
          </a:p>
          <a:p>
            <a:pPr>
              <a:buSzPct val="100000"/>
              <a:buFont typeface="Arial"/>
              <a:buChar char="•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50% dzimumlocekļa vēzis</a:t>
            </a:r>
          </a:p>
        </p:txBody>
      </p:sp>
      <p:sp>
        <p:nvSpPr>
          <p:cNvPr id="116" name="textruta 4"/>
          <p:cNvSpPr txBox="1"/>
          <p:nvPr/>
        </p:nvSpPr>
        <p:spPr>
          <a:xfrm>
            <a:off x="114625" y="-1"/>
            <a:ext cx="7405991" cy="1983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400" b="1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Citi CPV veidi ir ‘augsta riska’ </a:t>
            </a:r>
          </a:p>
          <a:p>
            <a:pPr marL="457200" indent="-457200">
              <a:buSzPct val="100000"/>
              <a:buChar char="-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Maina veselas šūnas uz priekšvēža šūnām.</a:t>
            </a:r>
          </a:p>
          <a:p>
            <a:pPr marL="457200" indent="-457200">
              <a:buSzPct val="100000"/>
              <a:buChar char="-"/>
              <a:defRPr sz="3000">
                <a:solidFill>
                  <a:srgbClr val="22272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Var attīstīties vēzis, ja netiek ārstētas.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ruta 1"/>
          <p:cNvSpPr txBox="1"/>
          <p:nvPr/>
        </p:nvSpPr>
        <p:spPr>
          <a:xfrm>
            <a:off x="292357" y="907756"/>
            <a:ext cx="12124475" cy="500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1B1B1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Latvijā: Vecumā no 25 līdz 29 gadiem – PAP tests</a:t>
            </a:r>
          </a:p>
          <a:p>
            <a:pPr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Pirmais Pap tests 25 gadu vecumā, tad ik pēc 3 gadiem. </a:t>
            </a:r>
          </a:p>
          <a:p>
            <a:pPr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600" b="1">
                <a:solidFill>
                  <a:srgbClr val="1B1B1B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Latvijā: Vecumā no 30 līdz 70 gadiem – CPV tests</a:t>
            </a:r>
          </a:p>
          <a:p>
            <a:pPr>
              <a:buSzPct val="100000"/>
              <a:buFont typeface="Arial"/>
              <a:buChar char="•"/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t>CPV tests ik pēc 5 gadiem</a:t>
            </a:r>
          </a:p>
          <a:p>
            <a:pPr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  <a:p>
            <a:pPr>
              <a:defRPr sz="3600">
                <a:latin typeface="Aptos Display"/>
                <a:ea typeface="Aptos Display"/>
                <a:cs typeface="Aptos Display"/>
                <a:sym typeface="Aptos Display"/>
              </a:defRPr>
            </a:pPr>
            <a:endParaRPr/>
          </a:p>
        </p:txBody>
      </p:sp>
      <p:sp>
        <p:nvSpPr>
          <p:cNvPr id="119" name="textruta 2"/>
          <p:cNvSpPr txBox="1"/>
          <p:nvPr/>
        </p:nvSpPr>
        <p:spPr>
          <a:xfrm>
            <a:off x="334794" y="144633"/>
            <a:ext cx="1203960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800" b="1">
                <a:solidFill>
                  <a:srgbClr val="080808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t>Tādēļ ir jāveic CPV un PAP testi!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-tema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-tema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Microsoft Office PowerPoint</Application>
  <PresentationFormat>Bredbild</PresentationFormat>
  <Paragraphs>601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RobustaTLPro-Regular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Issagouliantis</dc:creator>
  <cp:lastModifiedBy>Maria Issagouliantis</cp:lastModifiedBy>
  <cp:revision>1</cp:revision>
  <dcterms:modified xsi:type="dcterms:W3CDTF">2024-05-18T22:39:31Z</dcterms:modified>
</cp:coreProperties>
</file>